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483" r:id="rId3"/>
    <p:sldId id="457" r:id="rId4"/>
    <p:sldId id="484" r:id="rId5"/>
    <p:sldId id="485" r:id="rId6"/>
    <p:sldId id="461" r:id="rId7"/>
    <p:sldId id="467" r:id="rId8"/>
    <p:sldId id="496" r:id="rId9"/>
    <p:sldId id="497" r:id="rId10"/>
    <p:sldId id="510" r:id="rId11"/>
    <p:sldId id="489" r:id="rId12"/>
    <p:sldId id="502" r:id="rId13"/>
    <p:sldId id="498" r:id="rId14"/>
    <p:sldId id="504" r:id="rId15"/>
    <p:sldId id="512" r:id="rId16"/>
    <p:sldId id="507" r:id="rId17"/>
    <p:sldId id="511" r:id="rId18"/>
    <p:sldId id="495" r:id="rId19"/>
    <p:sldId id="491" r:id="rId2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7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9225" autoAdjust="0"/>
    <p:restoredTop sz="96677" autoAdjust="0"/>
  </p:normalViewPr>
  <p:slideViewPr>
    <p:cSldViewPr snapToGrid="0">
      <p:cViewPr varScale="1">
        <p:scale>
          <a:sx n="108" d="100"/>
          <a:sy n="10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depthPercent val="50"/>
      <c:rAngAx val="1"/>
    </c:view3D>
    <c:plotArea>
      <c:layout>
        <c:manualLayout>
          <c:layoutTarget val="inner"/>
          <c:xMode val="edge"/>
          <c:yMode val="edge"/>
          <c:x val="2.5000000000000216E-2"/>
          <c:y val="0"/>
          <c:w val="0.9541666666666665"/>
          <c:h val="0.910249339156954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3D738B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explosion val="0"/>
            <c:spPr>
              <a:solidFill>
                <a:srgbClr val="FF6600"/>
              </a:solidFill>
            </c:spPr>
          </c:dPt>
          <c:dPt>
            <c:idx val="5"/>
            <c:spPr>
              <a:solidFill>
                <a:srgbClr val="00783C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17</c:v>
                </c:pt>
                <c:pt idx="2">
                  <c:v>9</c:v>
                </c:pt>
                <c:pt idx="3">
                  <c:v>8</c:v>
                </c:pt>
                <c:pt idx="4">
                  <c:v>11</c:v>
                </c:pt>
                <c:pt idx="5">
                  <c:v>25</c:v>
                </c:pt>
                <c:pt idx="6">
                  <c:v>17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depthPercent val="50"/>
      <c:rAngAx val="1"/>
    </c:view3D>
    <c:plotArea>
      <c:layout>
        <c:manualLayout>
          <c:layoutTarget val="inner"/>
          <c:xMode val="edge"/>
          <c:yMode val="edge"/>
          <c:x val="2.5000000000000216E-2"/>
          <c:y val="0"/>
          <c:w val="0.9541666666666665"/>
          <c:h val="0.910249339156954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spPr>
              <a:solidFill>
                <a:srgbClr val="0099CC"/>
              </a:solidFill>
            </c:spPr>
          </c:dPt>
          <c:dPt>
            <c:idx val="1"/>
            <c:spPr>
              <a:solidFill>
                <a:srgbClr val="3D738B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6600"/>
              </a:solidFill>
            </c:spPr>
          </c:dPt>
          <c:dPt>
            <c:idx val="5"/>
            <c:spPr>
              <a:solidFill>
                <a:srgbClr val="00783C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8"/>
            <c:spPr>
              <a:solidFill>
                <a:srgbClr val="FF00FF"/>
              </a:solidFill>
            </c:spPr>
          </c:dPt>
          <c:cat>
            <c:strRef>
              <c:f>Sheet1!$A$2:$A$11</c:f>
              <c:strCache>
                <c:ptCount val="10"/>
                <c:pt idx="0">
                  <c:v>Agribusiness</c:v>
                </c:pt>
                <c:pt idx="1">
                  <c:v>Consumer &amp; Social Services</c:v>
                </c:pt>
                <c:pt idx="2">
                  <c:v>Financial Markets</c:v>
                </c:pt>
                <c:pt idx="3">
                  <c:v>Funds</c:v>
                </c:pt>
                <c:pt idx="4">
                  <c:v>Infrastructure</c:v>
                </c:pt>
                <c:pt idx="5">
                  <c:v>Manufacturing</c:v>
                </c:pt>
                <c:pt idx="6">
                  <c:v>Oil, Gas, Mining</c:v>
                </c:pt>
                <c:pt idx="7">
                  <c:v>Telecom &amp; IT</c:v>
                </c:pt>
                <c:pt idx="8">
                  <c:v>Trade Finance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4.2</c:v>
                </c:pt>
                <c:pt idx="1">
                  <c:v>3.65</c:v>
                </c:pt>
                <c:pt idx="2">
                  <c:v>25.34</c:v>
                </c:pt>
                <c:pt idx="3">
                  <c:v>3.57</c:v>
                </c:pt>
                <c:pt idx="4">
                  <c:v>13.3</c:v>
                </c:pt>
                <c:pt idx="5">
                  <c:v>6.81</c:v>
                </c:pt>
                <c:pt idx="6">
                  <c:v>1.8800000000000001</c:v>
                </c:pt>
                <c:pt idx="7">
                  <c:v>2.77</c:v>
                </c:pt>
                <c:pt idx="8">
                  <c:v>38.190000000000012</c:v>
                </c:pt>
                <c:pt idx="9">
                  <c:v>0.29000000000000031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6C2D1-BAAF-4A6B-99C6-9612D27EA4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2A6817-91D3-4B44-8781-35B0528758C1}">
      <dgm:prSet phldrT="[Text]" custT="1"/>
      <dgm:spPr/>
      <dgm:t>
        <a:bodyPr/>
        <a:lstStyle/>
        <a:p>
          <a:pPr algn="ctr"/>
          <a:r>
            <a:rPr lang="en-US" sz="2400" b="1" dirty="0" smtClean="0"/>
            <a:t>Contractual incentives</a:t>
          </a:r>
          <a:endParaRPr lang="en-US" sz="2400" b="1" dirty="0"/>
        </a:p>
      </dgm:t>
    </dgm:pt>
    <dgm:pt modelId="{5E53AACC-48EF-48C5-A147-0025DCC958D1}" type="parTrans" cxnId="{CCAA7319-4D13-4818-BD36-73E0CBB4A301}">
      <dgm:prSet/>
      <dgm:spPr/>
      <dgm:t>
        <a:bodyPr/>
        <a:lstStyle/>
        <a:p>
          <a:pPr algn="ctr"/>
          <a:endParaRPr lang="en-US" sz="2400" b="1"/>
        </a:p>
      </dgm:t>
    </dgm:pt>
    <dgm:pt modelId="{5D0256CB-6524-4AF2-AD72-B765C80EE123}" type="sibTrans" cxnId="{CCAA7319-4D13-4818-BD36-73E0CBB4A301}">
      <dgm:prSet/>
      <dgm:spPr/>
      <dgm:t>
        <a:bodyPr/>
        <a:lstStyle/>
        <a:p>
          <a:pPr algn="ctr"/>
          <a:endParaRPr lang="en-US" sz="2400" b="1"/>
        </a:p>
      </dgm:t>
    </dgm:pt>
    <dgm:pt modelId="{F6326159-3805-4978-BEEA-5709DDEDAB29}">
      <dgm:prSet phldrT="[Text]" custT="1"/>
      <dgm:spPr/>
      <dgm:t>
        <a:bodyPr/>
        <a:lstStyle/>
        <a:p>
          <a:pPr algn="ctr"/>
          <a:r>
            <a:rPr lang="en-US" sz="2400" b="1" dirty="0" smtClean="0"/>
            <a:t>Expertise and know-how</a:t>
          </a:r>
          <a:endParaRPr lang="en-US" sz="2400" b="1" dirty="0"/>
        </a:p>
      </dgm:t>
    </dgm:pt>
    <dgm:pt modelId="{8CCD4055-C843-4E3C-8645-72B927E68508}" type="parTrans" cxnId="{4050C39A-DE38-47A2-A099-E8F4A47927FE}">
      <dgm:prSet/>
      <dgm:spPr/>
      <dgm:t>
        <a:bodyPr/>
        <a:lstStyle/>
        <a:p>
          <a:pPr algn="ctr"/>
          <a:endParaRPr lang="en-US" sz="2400" b="1"/>
        </a:p>
      </dgm:t>
    </dgm:pt>
    <dgm:pt modelId="{83919A40-DCDD-4A7C-AA83-162AA14A0B94}" type="sibTrans" cxnId="{4050C39A-DE38-47A2-A099-E8F4A47927FE}">
      <dgm:prSet/>
      <dgm:spPr/>
      <dgm:t>
        <a:bodyPr/>
        <a:lstStyle/>
        <a:p>
          <a:pPr algn="ctr"/>
          <a:endParaRPr lang="en-US" sz="2400" b="1"/>
        </a:p>
      </dgm:t>
    </dgm:pt>
    <dgm:pt modelId="{2DB226DB-EDB5-45CD-B109-1BED1F9E6D60}">
      <dgm:prSet phldrT="[Text]" custT="1"/>
      <dgm:spPr/>
      <dgm:t>
        <a:bodyPr/>
        <a:lstStyle/>
        <a:p>
          <a:pPr algn="ctr"/>
          <a:r>
            <a:rPr lang="en-US" sz="2400" b="1" dirty="0" smtClean="0"/>
            <a:t>Increased efficiency</a:t>
          </a:r>
          <a:endParaRPr lang="en-US" sz="2400" b="1" dirty="0"/>
        </a:p>
      </dgm:t>
    </dgm:pt>
    <dgm:pt modelId="{C3C99CDC-3A2D-418D-A48E-92654E096870}" type="parTrans" cxnId="{1044CEAD-E137-4B62-9046-CBD4BE47CB27}">
      <dgm:prSet/>
      <dgm:spPr/>
      <dgm:t>
        <a:bodyPr/>
        <a:lstStyle/>
        <a:p>
          <a:pPr algn="ctr"/>
          <a:endParaRPr lang="en-US" sz="2400" b="1"/>
        </a:p>
      </dgm:t>
    </dgm:pt>
    <dgm:pt modelId="{D0382FB5-F105-4289-A536-6A0EEE6D794E}" type="sibTrans" cxnId="{1044CEAD-E137-4B62-9046-CBD4BE47CB27}">
      <dgm:prSet/>
      <dgm:spPr/>
      <dgm:t>
        <a:bodyPr/>
        <a:lstStyle/>
        <a:p>
          <a:pPr algn="ctr"/>
          <a:endParaRPr lang="en-US" sz="2400" b="1"/>
        </a:p>
      </dgm:t>
    </dgm:pt>
    <dgm:pt modelId="{17461ADA-AB13-4A16-92B5-246A8E536414}">
      <dgm:prSet phldrT="[Text]" custT="1"/>
      <dgm:spPr/>
      <dgm:t>
        <a:bodyPr/>
        <a:lstStyle/>
        <a:p>
          <a:pPr algn="ctr"/>
          <a:r>
            <a:rPr lang="en-US" sz="2400" b="1" dirty="0" smtClean="0"/>
            <a:t>Implementation Capacity</a:t>
          </a:r>
          <a:endParaRPr lang="en-US" sz="2400" b="1" dirty="0"/>
        </a:p>
      </dgm:t>
    </dgm:pt>
    <dgm:pt modelId="{0B9AF916-D97F-4818-913A-D3DAF193B6E5}" type="parTrans" cxnId="{39100619-DC4F-4956-9037-583970D313D7}">
      <dgm:prSet/>
      <dgm:spPr/>
      <dgm:t>
        <a:bodyPr/>
        <a:lstStyle/>
        <a:p>
          <a:pPr algn="ctr"/>
          <a:endParaRPr lang="en-US" sz="2400" b="1"/>
        </a:p>
      </dgm:t>
    </dgm:pt>
    <dgm:pt modelId="{5F53D71C-31D2-44C5-8253-A4B1434D1E18}" type="sibTrans" cxnId="{39100619-DC4F-4956-9037-583970D313D7}">
      <dgm:prSet/>
      <dgm:spPr/>
      <dgm:t>
        <a:bodyPr/>
        <a:lstStyle/>
        <a:p>
          <a:pPr algn="ctr"/>
          <a:endParaRPr lang="en-US" sz="2400" b="1"/>
        </a:p>
      </dgm:t>
    </dgm:pt>
    <dgm:pt modelId="{2ACB59D7-836F-4CAB-B879-9F682F1AC105}" type="pres">
      <dgm:prSet presAssocID="{A836C2D1-BAAF-4A6B-99C6-9612D27EA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686F8-3B54-4D58-82B5-22E29C63EB58}" type="pres">
      <dgm:prSet presAssocID="{B32A6817-91D3-4B44-8781-35B0528758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EAF69-7347-46BF-963E-50B52882DB36}" type="pres">
      <dgm:prSet presAssocID="{5D0256CB-6524-4AF2-AD72-B765C80EE123}" presName="spacer" presStyleCnt="0"/>
      <dgm:spPr/>
    </dgm:pt>
    <dgm:pt modelId="{1808376E-65DF-49AB-9843-4F3C81650864}" type="pres">
      <dgm:prSet presAssocID="{F6326159-3805-4978-BEEA-5709DDEDAB2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E305A-125D-42D6-A834-9777B0B9B189}" type="pres">
      <dgm:prSet presAssocID="{83919A40-DCDD-4A7C-AA83-162AA14A0B94}" presName="spacer" presStyleCnt="0"/>
      <dgm:spPr/>
    </dgm:pt>
    <dgm:pt modelId="{7FA519DB-EB12-40AE-A326-0E1D60596220}" type="pres">
      <dgm:prSet presAssocID="{2DB226DB-EDB5-45CD-B109-1BED1F9E6D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EB5D-93C0-4922-B787-102BBD03FEF8}" type="pres">
      <dgm:prSet presAssocID="{D0382FB5-F105-4289-A536-6A0EEE6D794E}" presName="spacer" presStyleCnt="0"/>
      <dgm:spPr/>
    </dgm:pt>
    <dgm:pt modelId="{29DB015E-87B7-4005-B95F-A5F4733CF2BD}" type="pres">
      <dgm:prSet presAssocID="{17461ADA-AB13-4A16-92B5-246A8E5364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102491-7191-4680-B75F-476062659B80}" type="presOf" srcId="{2DB226DB-EDB5-45CD-B109-1BED1F9E6D60}" destId="{7FA519DB-EB12-40AE-A326-0E1D60596220}" srcOrd="0" destOrd="0" presId="urn:microsoft.com/office/officeart/2005/8/layout/vList2"/>
    <dgm:cxn modelId="{39100619-DC4F-4956-9037-583970D313D7}" srcId="{A836C2D1-BAAF-4A6B-99C6-9612D27EA44D}" destId="{17461ADA-AB13-4A16-92B5-246A8E536414}" srcOrd="3" destOrd="0" parTransId="{0B9AF916-D97F-4818-913A-D3DAF193B6E5}" sibTransId="{5F53D71C-31D2-44C5-8253-A4B1434D1E18}"/>
    <dgm:cxn modelId="{CCAA7319-4D13-4818-BD36-73E0CBB4A301}" srcId="{A836C2D1-BAAF-4A6B-99C6-9612D27EA44D}" destId="{B32A6817-91D3-4B44-8781-35B0528758C1}" srcOrd="0" destOrd="0" parTransId="{5E53AACC-48EF-48C5-A147-0025DCC958D1}" sibTransId="{5D0256CB-6524-4AF2-AD72-B765C80EE123}"/>
    <dgm:cxn modelId="{F1EE9CCC-C21E-415E-A095-DC9F5C26A321}" type="presOf" srcId="{B32A6817-91D3-4B44-8781-35B0528758C1}" destId="{92B686F8-3B54-4D58-82B5-22E29C63EB58}" srcOrd="0" destOrd="0" presId="urn:microsoft.com/office/officeart/2005/8/layout/vList2"/>
    <dgm:cxn modelId="{4050C39A-DE38-47A2-A099-E8F4A47927FE}" srcId="{A836C2D1-BAAF-4A6B-99C6-9612D27EA44D}" destId="{F6326159-3805-4978-BEEA-5709DDEDAB29}" srcOrd="1" destOrd="0" parTransId="{8CCD4055-C843-4E3C-8645-72B927E68508}" sibTransId="{83919A40-DCDD-4A7C-AA83-162AA14A0B94}"/>
    <dgm:cxn modelId="{DB71457D-917E-4AA1-80AF-C7D4FEA83C31}" type="presOf" srcId="{17461ADA-AB13-4A16-92B5-246A8E536414}" destId="{29DB015E-87B7-4005-B95F-A5F4733CF2BD}" srcOrd="0" destOrd="0" presId="urn:microsoft.com/office/officeart/2005/8/layout/vList2"/>
    <dgm:cxn modelId="{00746E45-3D38-4891-8059-C72748975197}" type="presOf" srcId="{A836C2D1-BAAF-4A6B-99C6-9612D27EA44D}" destId="{2ACB59D7-836F-4CAB-B879-9F682F1AC105}" srcOrd="0" destOrd="0" presId="urn:microsoft.com/office/officeart/2005/8/layout/vList2"/>
    <dgm:cxn modelId="{1044CEAD-E137-4B62-9046-CBD4BE47CB27}" srcId="{A836C2D1-BAAF-4A6B-99C6-9612D27EA44D}" destId="{2DB226DB-EDB5-45CD-B109-1BED1F9E6D60}" srcOrd="2" destOrd="0" parTransId="{C3C99CDC-3A2D-418D-A48E-92654E096870}" sibTransId="{D0382FB5-F105-4289-A536-6A0EEE6D794E}"/>
    <dgm:cxn modelId="{E8CD3701-5481-4D5E-9D28-CA26E8F150E5}" type="presOf" srcId="{F6326159-3805-4978-BEEA-5709DDEDAB29}" destId="{1808376E-65DF-49AB-9843-4F3C81650864}" srcOrd="0" destOrd="0" presId="urn:microsoft.com/office/officeart/2005/8/layout/vList2"/>
    <dgm:cxn modelId="{D884BD5B-9031-4CFA-A237-5597B2114B76}" type="presParOf" srcId="{2ACB59D7-836F-4CAB-B879-9F682F1AC105}" destId="{92B686F8-3B54-4D58-82B5-22E29C63EB58}" srcOrd="0" destOrd="0" presId="urn:microsoft.com/office/officeart/2005/8/layout/vList2"/>
    <dgm:cxn modelId="{22568E9E-A233-4749-AD72-63FAEF8D7D22}" type="presParOf" srcId="{2ACB59D7-836F-4CAB-B879-9F682F1AC105}" destId="{DBDEAF69-7347-46BF-963E-50B52882DB36}" srcOrd="1" destOrd="0" presId="urn:microsoft.com/office/officeart/2005/8/layout/vList2"/>
    <dgm:cxn modelId="{AF8F727C-07F3-4979-98DB-1588FA46B3FE}" type="presParOf" srcId="{2ACB59D7-836F-4CAB-B879-9F682F1AC105}" destId="{1808376E-65DF-49AB-9843-4F3C81650864}" srcOrd="2" destOrd="0" presId="urn:microsoft.com/office/officeart/2005/8/layout/vList2"/>
    <dgm:cxn modelId="{E1820128-02DC-4C59-A6A2-3E1D12934EEC}" type="presParOf" srcId="{2ACB59D7-836F-4CAB-B879-9F682F1AC105}" destId="{31AE305A-125D-42D6-A834-9777B0B9B189}" srcOrd="3" destOrd="0" presId="urn:microsoft.com/office/officeart/2005/8/layout/vList2"/>
    <dgm:cxn modelId="{1F65BCAC-EF0D-42D8-8A20-0BBB637D5FE6}" type="presParOf" srcId="{2ACB59D7-836F-4CAB-B879-9F682F1AC105}" destId="{7FA519DB-EB12-40AE-A326-0E1D60596220}" srcOrd="4" destOrd="0" presId="urn:microsoft.com/office/officeart/2005/8/layout/vList2"/>
    <dgm:cxn modelId="{B07A40A6-FABE-4472-9627-572EC6F72754}" type="presParOf" srcId="{2ACB59D7-836F-4CAB-B879-9F682F1AC105}" destId="{E985EB5D-93C0-4922-B787-102BBD03FEF8}" srcOrd="5" destOrd="0" presId="urn:microsoft.com/office/officeart/2005/8/layout/vList2"/>
    <dgm:cxn modelId="{E210322C-2747-4FF2-94BD-4DA259F08FAC}" type="presParOf" srcId="{2ACB59D7-836F-4CAB-B879-9F682F1AC105}" destId="{29DB015E-87B7-4005-B95F-A5F4733CF2BD}" srcOrd="6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773D0-B314-4173-BC58-F8FDE26DB8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538F8-B4A9-419E-A53D-8ED4BC1FF2C4}">
      <dgm:prSet phldrT="[Text]" custT="1"/>
      <dgm:spPr/>
      <dgm:t>
        <a:bodyPr/>
        <a:lstStyle/>
        <a:p>
          <a:r>
            <a:rPr lang="en-US" sz="2400" b="1" dirty="0" smtClean="0"/>
            <a:t>Value for Money</a:t>
          </a:r>
          <a:endParaRPr lang="en-US" sz="2400" b="1" dirty="0"/>
        </a:p>
      </dgm:t>
    </dgm:pt>
    <dgm:pt modelId="{2B0DB9E5-B436-48C4-9C1B-F10DFE48AF41}" type="parTrans" cxnId="{1F41E3FA-3B74-4082-B9A5-A91BC5393403}">
      <dgm:prSet/>
      <dgm:spPr/>
      <dgm:t>
        <a:bodyPr/>
        <a:lstStyle/>
        <a:p>
          <a:endParaRPr lang="en-US" sz="1100" b="1"/>
        </a:p>
      </dgm:t>
    </dgm:pt>
    <dgm:pt modelId="{49EA651C-7C41-42E2-8049-CA9566B7F269}" type="sibTrans" cxnId="{1F41E3FA-3B74-4082-B9A5-A91BC5393403}">
      <dgm:prSet/>
      <dgm:spPr/>
      <dgm:t>
        <a:bodyPr/>
        <a:lstStyle/>
        <a:p>
          <a:endParaRPr lang="en-US" sz="1100" b="1"/>
        </a:p>
      </dgm:t>
    </dgm:pt>
    <dgm:pt modelId="{9F232DCB-BCB6-4D30-A4BC-457090CE80DA}">
      <dgm:prSet phldrT="[Text]" custT="1"/>
      <dgm:spPr/>
      <dgm:t>
        <a:bodyPr/>
        <a:lstStyle/>
        <a:p>
          <a:r>
            <a:rPr lang="en-US" sz="1800" b="1" dirty="0" smtClean="0"/>
            <a:t>Ultimately cheaper over life of contact</a:t>
          </a:r>
          <a:endParaRPr lang="en-US" sz="1800" b="1" dirty="0"/>
        </a:p>
      </dgm:t>
    </dgm:pt>
    <dgm:pt modelId="{3C147153-B2C7-4E5C-B646-8C110B923CD4}" type="parTrans" cxnId="{8B788742-9393-410C-9CF3-2D1CB3D4D0E3}">
      <dgm:prSet/>
      <dgm:spPr/>
      <dgm:t>
        <a:bodyPr/>
        <a:lstStyle/>
        <a:p>
          <a:endParaRPr lang="en-US" sz="1100" b="1"/>
        </a:p>
      </dgm:t>
    </dgm:pt>
    <dgm:pt modelId="{AE3BA623-B8F1-41E1-BE07-3B81053481F5}" type="sibTrans" cxnId="{8B788742-9393-410C-9CF3-2D1CB3D4D0E3}">
      <dgm:prSet/>
      <dgm:spPr/>
      <dgm:t>
        <a:bodyPr/>
        <a:lstStyle/>
        <a:p>
          <a:endParaRPr lang="en-US" sz="1100" b="1"/>
        </a:p>
      </dgm:t>
    </dgm:pt>
    <dgm:pt modelId="{5F8B1CE1-7C70-4B66-BC99-E2979384EE28}">
      <dgm:prSet phldrT="[Text]" custT="1"/>
      <dgm:spPr/>
      <dgm:t>
        <a:bodyPr/>
        <a:lstStyle/>
        <a:p>
          <a:r>
            <a:rPr lang="en-US" sz="2400" b="1" dirty="0" smtClean="0"/>
            <a:t>Risk Transfer</a:t>
          </a:r>
          <a:endParaRPr lang="en-US" sz="2400" b="1" dirty="0"/>
        </a:p>
      </dgm:t>
    </dgm:pt>
    <dgm:pt modelId="{776C86C2-2545-4E8B-9B9F-C7816BE0DC4E}" type="parTrans" cxnId="{0B777F8F-95A2-4D6C-A921-2F757DD2AAA3}">
      <dgm:prSet/>
      <dgm:spPr/>
      <dgm:t>
        <a:bodyPr/>
        <a:lstStyle/>
        <a:p>
          <a:endParaRPr lang="en-US" sz="1100" b="1"/>
        </a:p>
      </dgm:t>
    </dgm:pt>
    <dgm:pt modelId="{BBB29901-1354-4674-AFCE-88040F1F36D3}" type="sibTrans" cxnId="{0B777F8F-95A2-4D6C-A921-2F757DD2AAA3}">
      <dgm:prSet/>
      <dgm:spPr/>
      <dgm:t>
        <a:bodyPr/>
        <a:lstStyle/>
        <a:p>
          <a:endParaRPr lang="en-US" sz="1100" b="1"/>
        </a:p>
      </dgm:t>
    </dgm:pt>
    <dgm:pt modelId="{1802CFDB-7BF6-435B-B6BB-2292DF5E9EBD}">
      <dgm:prSet phldrT="[Text]" custT="1"/>
      <dgm:spPr/>
      <dgm:t>
        <a:bodyPr/>
        <a:lstStyle/>
        <a:p>
          <a:r>
            <a:rPr lang="en-US" sz="1800" b="1" dirty="0" smtClean="0"/>
            <a:t>Risks transferred to party best able to managed it</a:t>
          </a:r>
          <a:endParaRPr lang="en-US" sz="1800" b="1" dirty="0"/>
        </a:p>
      </dgm:t>
    </dgm:pt>
    <dgm:pt modelId="{82AC0FCB-0463-4414-91F0-3460187A7CFE}" type="parTrans" cxnId="{81376986-1FDA-4E4B-8641-39DE5573B7A6}">
      <dgm:prSet/>
      <dgm:spPr/>
      <dgm:t>
        <a:bodyPr/>
        <a:lstStyle/>
        <a:p>
          <a:endParaRPr lang="en-US" sz="1100" b="1"/>
        </a:p>
      </dgm:t>
    </dgm:pt>
    <dgm:pt modelId="{18234543-4BB4-4D9E-8E9C-20F6F64D7357}" type="sibTrans" cxnId="{81376986-1FDA-4E4B-8641-39DE5573B7A6}">
      <dgm:prSet/>
      <dgm:spPr/>
      <dgm:t>
        <a:bodyPr/>
        <a:lstStyle/>
        <a:p>
          <a:endParaRPr lang="en-US" sz="1100" b="1"/>
        </a:p>
      </dgm:t>
    </dgm:pt>
    <dgm:pt modelId="{15DDC0F2-BC71-4972-9C5B-2E569EBEDC43}">
      <dgm:prSet phldrT="[Text]" custT="1"/>
      <dgm:spPr/>
      <dgm:t>
        <a:bodyPr/>
        <a:lstStyle/>
        <a:p>
          <a:r>
            <a:rPr lang="en-US" sz="2400" b="1" dirty="0" smtClean="0"/>
            <a:t>Affordability</a:t>
          </a:r>
          <a:endParaRPr lang="en-US" sz="2400" b="1" dirty="0"/>
        </a:p>
      </dgm:t>
    </dgm:pt>
    <dgm:pt modelId="{DBD42CF0-98DC-41DD-81AA-06FEE20C2771}" type="parTrans" cxnId="{11FB054C-943C-44F0-906B-1DCF619E9D43}">
      <dgm:prSet/>
      <dgm:spPr/>
      <dgm:t>
        <a:bodyPr/>
        <a:lstStyle/>
        <a:p>
          <a:endParaRPr lang="en-US" sz="1100" b="1"/>
        </a:p>
      </dgm:t>
    </dgm:pt>
    <dgm:pt modelId="{806960E5-D4B4-4771-8B7D-2560148B4343}" type="sibTrans" cxnId="{11FB054C-943C-44F0-906B-1DCF619E9D43}">
      <dgm:prSet/>
      <dgm:spPr/>
      <dgm:t>
        <a:bodyPr/>
        <a:lstStyle/>
        <a:p>
          <a:endParaRPr lang="en-US" sz="1100" b="1"/>
        </a:p>
      </dgm:t>
    </dgm:pt>
    <dgm:pt modelId="{AE61AF95-D2BF-4FC2-BA05-13C9A625C304}">
      <dgm:prSet phldrT="[Text]" custT="1"/>
      <dgm:spPr/>
      <dgm:t>
        <a:bodyPr/>
        <a:lstStyle/>
        <a:p>
          <a:r>
            <a:rPr lang="en-US" sz="1800" b="1" dirty="0" smtClean="0"/>
            <a:t>Long-term financial implication for Government</a:t>
          </a:r>
          <a:endParaRPr lang="en-US" sz="1800" b="1" dirty="0"/>
        </a:p>
      </dgm:t>
    </dgm:pt>
    <dgm:pt modelId="{AA01659B-E7EF-4F40-A57E-6E5F38E980B8}" type="parTrans" cxnId="{DC8D811E-5F1B-4C59-B67E-80B82C092582}">
      <dgm:prSet/>
      <dgm:spPr/>
      <dgm:t>
        <a:bodyPr/>
        <a:lstStyle/>
        <a:p>
          <a:endParaRPr lang="en-US" sz="1100" b="1"/>
        </a:p>
      </dgm:t>
    </dgm:pt>
    <dgm:pt modelId="{72FAC6BC-E781-46A9-BE92-81EB8C9A5615}" type="sibTrans" cxnId="{DC8D811E-5F1B-4C59-B67E-80B82C092582}">
      <dgm:prSet/>
      <dgm:spPr/>
      <dgm:t>
        <a:bodyPr/>
        <a:lstStyle/>
        <a:p>
          <a:endParaRPr lang="en-US" sz="1100" b="1"/>
        </a:p>
      </dgm:t>
    </dgm:pt>
    <dgm:pt modelId="{F90140F5-AE80-4E9D-93A7-F0D3D94909A9}" type="pres">
      <dgm:prSet presAssocID="{1AA773D0-B314-4173-BC58-F8FDE26DB8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D7BFD-97E2-45CE-887D-A8C323F5B17F}" type="pres">
      <dgm:prSet presAssocID="{9C2538F8-B4A9-419E-A53D-8ED4BC1FF2C4}" presName="linNode" presStyleCnt="0"/>
      <dgm:spPr/>
    </dgm:pt>
    <dgm:pt modelId="{17D6F36D-315C-401A-97D7-B4659B5F3DBF}" type="pres">
      <dgm:prSet presAssocID="{9C2538F8-B4A9-419E-A53D-8ED4BC1FF2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8530A-8525-48BE-A7A7-BDE8530D4C52}" type="pres">
      <dgm:prSet presAssocID="{9C2538F8-B4A9-419E-A53D-8ED4BC1FF2C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37E47-54B1-44F5-BB7D-30F989143A16}" type="pres">
      <dgm:prSet presAssocID="{49EA651C-7C41-42E2-8049-CA9566B7F269}" presName="sp" presStyleCnt="0"/>
      <dgm:spPr/>
    </dgm:pt>
    <dgm:pt modelId="{B07EF044-63CF-4606-AD23-A9B529CEC2E9}" type="pres">
      <dgm:prSet presAssocID="{5F8B1CE1-7C70-4B66-BC99-E2979384EE28}" presName="linNode" presStyleCnt="0"/>
      <dgm:spPr/>
    </dgm:pt>
    <dgm:pt modelId="{AD279C69-56DF-405D-BFF7-F36529AD424E}" type="pres">
      <dgm:prSet presAssocID="{5F8B1CE1-7C70-4B66-BC99-E2979384EE2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7CD50-1190-4E21-B619-7690B4AAACA8}" type="pres">
      <dgm:prSet presAssocID="{5F8B1CE1-7C70-4B66-BC99-E2979384EE2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5F183-AF49-43A2-9553-201EA86DE420}" type="pres">
      <dgm:prSet presAssocID="{BBB29901-1354-4674-AFCE-88040F1F36D3}" presName="sp" presStyleCnt="0"/>
      <dgm:spPr/>
    </dgm:pt>
    <dgm:pt modelId="{2EFC2C9B-E4C5-47E0-BD2C-C9F749A14BDC}" type="pres">
      <dgm:prSet presAssocID="{15DDC0F2-BC71-4972-9C5B-2E569EBEDC43}" presName="linNode" presStyleCnt="0"/>
      <dgm:spPr/>
    </dgm:pt>
    <dgm:pt modelId="{F9A3CDEA-3536-4D35-8527-40F309E13F0B}" type="pres">
      <dgm:prSet presAssocID="{15DDC0F2-BC71-4972-9C5B-2E569EBEDC4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A4F3E-F15B-4D6D-83FA-9FF9A16B8E8F}" type="pres">
      <dgm:prSet presAssocID="{15DDC0F2-BC71-4972-9C5B-2E569EBEDC4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B054C-943C-44F0-906B-1DCF619E9D43}" srcId="{1AA773D0-B314-4173-BC58-F8FDE26DB87C}" destId="{15DDC0F2-BC71-4972-9C5B-2E569EBEDC43}" srcOrd="2" destOrd="0" parTransId="{DBD42CF0-98DC-41DD-81AA-06FEE20C2771}" sibTransId="{806960E5-D4B4-4771-8B7D-2560148B4343}"/>
    <dgm:cxn modelId="{0B777F8F-95A2-4D6C-A921-2F757DD2AAA3}" srcId="{1AA773D0-B314-4173-BC58-F8FDE26DB87C}" destId="{5F8B1CE1-7C70-4B66-BC99-E2979384EE28}" srcOrd="1" destOrd="0" parTransId="{776C86C2-2545-4E8B-9B9F-C7816BE0DC4E}" sibTransId="{BBB29901-1354-4674-AFCE-88040F1F36D3}"/>
    <dgm:cxn modelId="{335C3F4A-3273-4982-A78D-848D7F10F2ED}" type="presOf" srcId="{15DDC0F2-BC71-4972-9C5B-2E569EBEDC43}" destId="{F9A3CDEA-3536-4D35-8527-40F309E13F0B}" srcOrd="0" destOrd="0" presId="urn:microsoft.com/office/officeart/2005/8/layout/vList5"/>
    <dgm:cxn modelId="{651C090E-5565-4903-935D-B2FC006C867E}" type="presOf" srcId="{9C2538F8-B4A9-419E-A53D-8ED4BC1FF2C4}" destId="{17D6F36D-315C-401A-97D7-B4659B5F3DBF}" srcOrd="0" destOrd="0" presId="urn:microsoft.com/office/officeart/2005/8/layout/vList5"/>
    <dgm:cxn modelId="{1F41E3FA-3B74-4082-B9A5-A91BC5393403}" srcId="{1AA773D0-B314-4173-BC58-F8FDE26DB87C}" destId="{9C2538F8-B4A9-419E-A53D-8ED4BC1FF2C4}" srcOrd="0" destOrd="0" parTransId="{2B0DB9E5-B436-48C4-9C1B-F10DFE48AF41}" sibTransId="{49EA651C-7C41-42E2-8049-CA9566B7F269}"/>
    <dgm:cxn modelId="{EBDA54A7-6752-4A88-A94D-414DB4BA2822}" type="presOf" srcId="{1802CFDB-7BF6-435B-B6BB-2292DF5E9EBD}" destId="{6DC7CD50-1190-4E21-B619-7690B4AAACA8}" srcOrd="0" destOrd="0" presId="urn:microsoft.com/office/officeart/2005/8/layout/vList5"/>
    <dgm:cxn modelId="{CF1E6F32-E76E-43B8-BBBD-F285277063D5}" type="presOf" srcId="{1AA773D0-B314-4173-BC58-F8FDE26DB87C}" destId="{F90140F5-AE80-4E9D-93A7-F0D3D94909A9}" srcOrd="0" destOrd="0" presId="urn:microsoft.com/office/officeart/2005/8/layout/vList5"/>
    <dgm:cxn modelId="{DB5BBDBA-4155-49D7-9A7C-225AF8CB3B72}" type="presOf" srcId="{AE61AF95-D2BF-4FC2-BA05-13C9A625C304}" destId="{057A4F3E-F15B-4D6D-83FA-9FF9A16B8E8F}" srcOrd="0" destOrd="0" presId="urn:microsoft.com/office/officeart/2005/8/layout/vList5"/>
    <dgm:cxn modelId="{81376986-1FDA-4E4B-8641-39DE5573B7A6}" srcId="{5F8B1CE1-7C70-4B66-BC99-E2979384EE28}" destId="{1802CFDB-7BF6-435B-B6BB-2292DF5E9EBD}" srcOrd="0" destOrd="0" parTransId="{82AC0FCB-0463-4414-91F0-3460187A7CFE}" sibTransId="{18234543-4BB4-4D9E-8E9C-20F6F64D7357}"/>
    <dgm:cxn modelId="{DC8D811E-5F1B-4C59-B67E-80B82C092582}" srcId="{15DDC0F2-BC71-4972-9C5B-2E569EBEDC43}" destId="{AE61AF95-D2BF-4FC2-BA05-13C9A625C304}" srcOrd="0" destOrd="0" parTransId="{AA01659B-E7EF-4F40-A57E-6E5F38E980B8}" sibTransId="{72FAC6BC-E781-46A9-BE92-81EB8C9A5615}"/>
    <dgm:cxn modelId="{8B788742-9393-410C-9CF3-2D1CB3D4D0E3}" srcId="{9C2538F8-B4A9-419E-A53D-8ED4BC1FF2C4}" destId="{9F232DCB-BCB6-4D30-A4BC-457090CE80DA}" srcOrd="0" destOrd="0" parTransId="{3C147153-B2C7-4E5C-B646-8C110B923CD4}" sibTransId="{AE3BA623-B8F1-41E1-BE07-3B81053481F5}"/>
    <dgm:cxn modelId="{E4AF2652-B36E-49CF-A4B5-25A3E6DE838A}" type="presOf" srcId="{5F8B1CE1-7C70-4B66-BC99-E2979384EE28}" destId="{AD279C69-56DF-405D-BFF7-F36529AD424E}" srcOrd="0" destOrd="0" presId="urn:microsoft.com/office/officeart/2005/8/layout/vList5"/>
    <dgm:cxn modelId="{400A75DC-34C0-4895-A993-4D780C49A9D2}" type="presOf" srcId="{9F232DCB-BCB6-4D30-A4BC-457090CE80DA}" destId="{3208530A-8525-48BE-A7A7-BDE8530D4C52}" srcOrd="0" destOrd="0" presId="urn:microsoft.com/office/officeart/2005/8/layout/vList5"/>
    <dgm:cxn modelId="{516E52AB-E367-474B-88CD-34834357D321}" type="presParOf" srcId="{F90140F5-AE80-4E9D-93A7-F0D3D94909A9}" destId="{50ED7BFD-97E2-45CE-887D-A8C323F5B17F}" srcOrd="0" destOrd="0" presId="urn:microsoft.com/office/officeart/2005/8/layout/vList5"/>
    <dgm:cxn modelId="{0A56651F-B0C6-4695-A628-D72473658D45}" type="presParOf" srcId="{50ED7BFD-97E2-45CE-887D-A8C323F5B17F}" destId="{17D6F36D-315C-401A-97D7-B4659B5F3DBF}" srcOrd="0" destOrd="0" presId="urn:microsoft.com/office/officeart/2005/8/layout/vList5"/>
    <dgm:cxn modelId="{AC22B4C7-9704-4389-9D05-01AC3967EBF7}" type="presParOf" srcId="{50ED7BFD-97E2-45CE-887D-A8C323F5B17F}" destId="{3208530A-8525-48BE-A7A7-BDE8530D4C52}" srcOrd="1" destOrd="0" presId="urn:microsoft.com/office/officeart/2005/8/layout/vList5"/>
    <dgm:cxn modelId="{00BA6610-A4CC-4B1A-A9BD-E144DCD8066D}" type="presParOf" srcId="{F90140F5-AE80-4E9D-93A7-F0D3D94909A9}" destId="{E4A37E47-54B1-44F5-BB7D-30F989143A16}" srcOrd="1" destOrd="0" presId="urn:microsoft.com/office/officeart/2005/8/layout/vList5"/>
    <dgm:cxn modelId="{F097CD95-42DF-498C-ABE2-35EE8E9906A2}" type="presParOf" srcId="{F90140F5-AE80-4E9D-93A7-F0D3D94909A9}" destId="{B07EF044-63CF-4606-AD23-A9B529CEC2E9}" srcOrd="2" destOrd="0" presId="urn:microsoft.com/office/officeart/2005/8/layout/vList5"/>
    <dgm:cxn modelId="{04AC001E-FF7F-4C31-B2DD-474EBD2B1926}" type="presParOf" srcId="{B07EF044-63CF-4606-AD23-A9B529CEC2E9}" destId="{AD279C69-56DF-405D-BFF7-F36529AD424E}" srcOrd="0" destOrd="0" presId="urn:microsoft.com/office/officeart/2005/8/layout/vList5"/>
    <dgm:cxn modelId="{962E9484-A0AB-46C5-B316-1BB7739D746F}" type="presParOf" srcId="{B07EF044-63CF-4606-AD23-A9B529CEC2E9}" destId="{6DC7CD50-1190-4E21-B619-7690B4AAACA8}" srcOrd="1" destOrd="0" presId="urn:microsoft.com/office/officeart/2005/8/layout/vList5"/>
    <dgm:cxn modelId="{A0747C9E-8D52-4A29-99EF-05A4008A6B88}" type="presParOf" srcId="{F90140F5-AE80-4E9D-93A7-F0D3D94909A9}" destId="{5BF5F183-AF49-43A2-9553-201EA86DE420}" srcOrd="3" destOrd="0" presId="urn:microsoft.com/office/officeart/2005/8/layout/vList5"/>
    <dgm:cxn modelId="{EFACC106-031A-4423-BE13-2A628B5E3FF4}" type="presParOf" srcId="{F90140F5-AE80-4E9D-93A7-F0D3D94909A9}" destId="{2EFC2C9B-E4C5-47E0-BD2C-C9F749A14BDC}" srcOrd="4" destOrd="0" presId="urn:microsoft.com/office/officeart/2005/8/layout/vList5"/>
    <dgm:cxn modelId="{0E438238-677E-4D56-96AD-83C93CD61DB9}" type="presParOf" srcId="{2EFC2C9B-E4C5-47E0-BD2C-C9F749A14BDC}" destId="{F9A3CDEA-3536-4D35-8527-40F309E13F0B}" srcOrd="0" destOrd="0" presId="urn:microsoft.com/office/officeart/2005/8/layout/vList5"/>
    <dgm:cxn modelId="{A2A03D51-E804-4587-934D-D52F4BF2009D}" type="presParOf" srcId="{2EFC2C9B-E4C5-47E0-BD2C-C9F749A14BDC}" destId="{057A4F3E-F15B-4D6D-83FA-9FF9A16B8E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B686F8-3B54-4D58-82B5-22E29C63EB58}">
      <dsp:nvSpPr>
        <dsp:cNvPr id="0" name=""/>
        <dsp:cNvSpPr/>
      </dsp:nvSpPr>
      <dsp:spPr>
        <a:xfrm>
          <a:off x="0" y="15629"/>
          <a:ext cx="61976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Contractual incentives</a:t>
          </a:r>
          <a:endParaRPr lang="en-US" sz="2400" b="1" kern="1200" dirty="0"/>
        </a:p>
      </dsp:txBody>
      <dsp:txXfrm>
        <a:off x="0" y="15629"/>
        <a:ext cx="6197600" cy="711360"/>
      </dsp:txXfrm>
    </dsp:sp>
    <dsp:sp modelId="{1808376E-65DF-49AB-9843-4F3C81650864}">
      <dsp:nvSpPr>
        <dsp:cNvPr id="0" name=""/>
        <dsp:cNvSpPr/>
      </dsp:nvSpPr>
      <dsp:spPr>
        <a:xfrm>
          <a:off x="0" y="836429"/>
          <a:ext cx="61976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Expertise and know-how</a:t>
          </a:r>
          <a:endParaRPr lang="en-US" sz="2400" b="1" kern="1200" dirty="0"/>
        </a:p>
      </dsp:txBody>
      <dsp:txXfrm>
        <a:off x="0" y="836429"/>
        <a:ext cx="6197600" cy="711360"/>
      </dsp:txXfrm>
    </dsp:sp>
    <dsp:sp modelId="{7FA519DB-EB12-40AE-A326-0E1D60596220}">
      <dsp:nvSpPr>
        <dsp:cNvPr id="0" name=""/>
        <dsp:cNvSpPr/>
      </dsp:nvSpPr>
      <dsp:spPr>
        <a:xfrm>
          <a:off x="0" y="1657229"/>
          <a:ext cx="61976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Increased efficiency</a:t>
          </a:r>
          <a:endParaRPr lang="en-US" sz="2400" b="1" kern="1200" dirty="0"/>
        </a:p>
      </dsp:txBody>
      <dsp:txXfrm>
        <a:off x="0" y="1657229"/>
        <a:ext cx="6197600" cy="711360"/>
      </dsp:txXfrm>
    </dsp:sp>
    <dsp:sp modelId="{29DB015E-87B7-4005-B95F-A5F4733CF2BD}">
      <dsp:nvSpPr>
        <dsp:cNvPr id="0" name=""/>
        <dsp:cNvSpPr/>
      </dsp:nvSpPr>
      <dsp:spPr>
        <a:xfrm>
          <a:off x="0" y="2478029"/>
          <a:ext cx="61976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Implementation Capacity</a:t>
          </a:r>
          <a:endParaRPr lang="en-US" sz="2400" b="1" kern="1200" dirty="0"/>
        </a:p>
      </dsp:txBody>
      <dsp:txXfrm>
        <a:off x="0" y="2478029"/>
        <a:ext cx="6197600" cy="71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08530A-8525-48BE-A7A7-BDE8530D4C52}">
      <dsp:nvSpPr>
        <dsp:cNvPr id="0" name=""/>
        <dsp:cNvSpPr/>
      </dsp:nvSpPr>
      <dsp:spPr>
        <a:xfrm rot="5400000">
          <a:off x="4318861" y="-1671529"/>
          <a:ext cx="921543" cy="4498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Ultimately cheaper over life of contact</a:t>
          </a:r>
          <a:endParaRPr lang="en-US" sz="1800" b="1" kern="1200" dirty="0"/>
        </a:p>
      </dsp:txBody>
      <dsp:txXfrm rot="5400000">
        <a:off x="4318861" y="-1671529"/>
        <a:ext cx="921543" cy="4498478"/>
      </dsp:txXfrm>
    </dsp:sp>
    <dsp:sp modelId="{17D6F36D-315C-401A-97D7-B4659B5F3DBF}">
      <dsp:nvSpPr>
        <dsp:cNvPr id="0" name=""/>
        <dsp:cNvSpPr/>
      </dsp:nvSpPr>
      <dsp:spPr>
        <a:xfrm>
          <a:off x="0" y="1745"/>
          <a:ext cx="2530394" cy="1151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Value for Money</a:t>
          </a:r>
          <a:endParaRPr lang="en-US" sz="2400" b="1" kern="1200" dirty="0"/>
        </a:p>
      </dsp:txBody>
      <dsp:txXfrm>
        <a:off x="0" y="1745"/>
        <a:ext cx="2530394" cy="1151929"/>
      </dsp:txXfrm>
    </dsp:sp>
    <dsp:sp modelId="{6DC7CD50-1190-4E21-B619-7690B4AAACA8}">
      <dsp:nvSpPr>
        <dsp:cNvPr id="0" name=""/>
        <dsp:cNvSpPr/>
      </dsp:nvSpPr>
      <dsp:spPr>
        <a:xfrm rot="5400000">
          <a:off x="4318861" y="-462003"/>
          <a:ext cx="921543" cy="4498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Risks transferred to party best able to managed it</a:t>
          </a:r>
          <a:endParaRPr lang="en-US" sz="1800" b="1" kern="1200" dirty="0"/>
        </a:p>
      </dsp:txBody>
      <dsp:txXfrm rot="5400000">
        <a:off x="4318861" y="-462003"/>
        <a:ext cx="921543" cy="4498478"/>
      </dsp:txXfrm>
    </dsp:sp>
    <dsp:sp modelId="{AD279C69-56DF-405D-BFF7-F36529AD424E}">
      <dsp:nvSpPr>
        <dsp:cNvPr id="0" name=""/>
        <dsp:cNvSpPr/>
      </dsp:nvSpPr>
      <dsp:spPr>
        <a:xfrm>
          <a:off x="0" y="1211271"/>
          <a:ext cx="2530394" cy="1151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Risk Transfer</a:t>
          </a:r>
          <a:endParaRPr lang="en-US" sz="2400" b="1" kern="1200" dirty="0"/>
        </a:p>
      </dsp:txBody>
      <dsp:txXfrm>
        <a:off x="0" y="1211271"/>
        <a:ext cx="2530394" cy="1151929"/>
      </dsp:txXfrm>
    </dsp:sp>
    <dsp:sp modelId="{057A4F3E-F15B-4D6D-83FA-9FF9A16B8E8F}">
      <dsp:nvSpPr>
        <dsp:cNvPr id="0" name=""/>
        <dsp:cNvSpPr/>
      </dsp:nvSpPr>
      <dsp:spPr>
        <a:xfrm rot="5400000">
          <a:off x="4318861" y="747522"/>
          <a:ext cx="921543" cy="4498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Long-term financial implication for Government</a:t>
          </a:r>
          <a:endParaRPr lang="en-US" sz="1800" b="1" kern="1200" dirty="0"/>
        </a:p>
      </dsp:txBody>
      <dsp:txXfrm rot="5400000">
        <a:off x="4318861" y="747522"/>
        <a:ext cx="921543" cy="4498478"/>
      </dsp:txXfrm>
    </dsp:sp>
    <dsp:sp modelId="{F9A3CDEA-3536-4D35-8527-40F309E13F0B}">
      <dsp:nvSpPr>
        <dsp:cNvPr id="0" name=""/>
        <dsp:cNvSpPr/>
      </dsp:nvSpPr>
      <dsp:spPr>
        <a:xfrm>
          <a:off x="0" y="2420797"/>
          <a:ext cx="2530394" cy="1151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Affordability</a:t>
          </a:r>
          <a:endParaRPr lang="en-US" sz="2400" b="1" kern="1200" dirty="0"/>
        </a:p>
      </dsp:txBody>
      <dsp:txXfrm>
        <a:off x="0" y="2420797"/>
        <a:ext cx="2530394" cy="115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C7308673-6650-4818-B1CD-7C0F34B1FD37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3973" tIns="46986" rIns="93973" bIns="469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4FF1A029-32FC-4185-9804-6890AEC17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A029-32FC-4185-9804-6890AEC17C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1A029-32FC-4185-9804-6890AEC17C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ai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6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2209800" y="3962400"/>
            <a:ext cx="6248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/>
          </a:p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Creating Opportunity</a:t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Where It’s Needed Most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484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9232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6397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274638"/>
            <a:ext cx="9296400" cy="6397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6397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6397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388323B-D2A5-4AF9-9687-CACEF2BBD1D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B4042E90-420A-4F03-A193-9DDA890B5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Picture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34923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academic.ru/pictures/enwiki/67/Coat_of_arms_of_Brazil.svg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gif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aptainsjourna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4395" y="3594275"/>
            <a:ext cx="7733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 Investment in Turkmenistan’s Transport Infrastructure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May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PPP is not Just About </a:t>
            </a:r>
            <a:r>
              <a:rPr lang="en-US" dirty="0" smtClean="0"/>
              <a:t>I</a:t>
            </a:r>
            <a:r>
              <a:rPr lang="en-US" sz="3600" dirty="0" smtClean="0"/>
              <a:t>nvestment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14764" y="2087417"/>
          <a:ext cx="6197600" cy="320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Private Investment: a Win-Win Solution</a:t>
            </a:r>
            <a:endParaRPr lang="en-GB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6553473" y="6356805"/>
            <a:ext cx="2133550" cy="364506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 algn="r">
              <a:defRPr/>
            </a:pPr>
            <a:fld id="{FE42DC3E-B224-4E44-AF43-B6C2751E91C2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11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19298" y="1553161"/>
            <a:ext cx="4114280" cy="304832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066803" y="1553161"/>
            <a:ext cx="4115764" cy="304832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86365" y="1885333"/>
            <a:ext cx="2560003" cy="52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Transfer commercial/financial risks to investors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47803" y="2405868"/>
            <a:ext cx="2694805" cy="3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Set standards, regulate returns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02424" y="2754928"/>
            <a:ext cx="2590802" cy="32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Ensure tariffs are affordable.</a:t>
            </a:r>
            <a:endParaRPr lang="en-GB" sz="13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87846" y="3440361"/>
            <a:ext cx="2441006" cy="33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Develop local private sector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876861" y="1899728"/>
            <a:ext cx="2513376" cy="47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Achieve appropriate risk-adjusted rate of return</a:t>
            </a:r>
            <a:endParaRPr lang="en-GB" sz="13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133578" y="2360850"/>
            <a:ext cx="2971837" cy="37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Obtain political support </a:t>
            </a:r>
            <a:r>
              <a:rPr lang="en-GB" sz="1300" dirty="0"/>
              <a:t>for </a:t>
            </a:r>
            <a:r>
              <a:rPr lang="en-GB" sz="1300" dirty="0" smtClean="0"/>
              <a:t>project.</a:t>
            </a:r>
            <a:endParaRPr lang="en-GB" sz="13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210822" y="2644620"/>
            <a:ext cx="2743349" cy="5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Manage technical, commercial and regulatory </a:t>
            </a:r>
            <a:r>
              <a:rPr lang="en-GB" sz="1300" dirty="0"/>
              <a:t>requirements.</a:t>
            </a: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409477" y="1669196"/>
            <a:ext cx="1466825" cy="33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defRPr/>
            </a:pPr>
            <a:r>
              <a:rPr lang="en-US" sz="1600" b="1" u="sng" dirty="0" smtClean="0"/>
              <a:t>Government</a:t>
            </a:r>
            <a:endParaRPr lang="en-US" sz="1600" b="1" u="sng" dirty="0"/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7600150" y="1692947"/>
            <a:ext cx="1045085" cy="33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defRPr/>
            </a:pPr>
            <a:r>
              <a:rPr lang="en-US" sz="1600" b="1" u="sng" dirty="0" smtClean="0"/>
              <a:t>Investors</a:t>
            </a:r>
            <a:endParaRPr lang="en-US" sz="1600" b="1" u="sng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112324" y="3111340"/>
            <a:ext cx="2592778" cy="2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Value potential subsidies.</a:t>
            </a:r>
            <a:endParaRPr lang="en-GB" sz="1300" dirty="0"/>
          </a:p>
        </p:txBody>
      </p:sp>
      <p:sp>
        <p:nvSpPr>
          <p:cNvPr id="41" name="Oval 40"/>
          <p:cNvSpPr/>
          <p:nvPr/>
        </p:nvSpPr>
        <p:spPr>
          <a:xfrm>
            <a:off x="2525484" y="3522485"/>
            <a:ext cx="4114280" cy="304832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TextBox 22"/>
          <p:cNvSpPr txBox="1">
            <a:spLocks noChangeArrowheads="1"/>
          </p:cNvSpPr>
          <p:nvPr/>
        </p:nvSpPr>
        <p:spPr bwMode="auto">
          <a:xfrm>
            <a:off x="797461" y="5958675"/>
            <a:ext cx="2280062" cy="33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>
              <a:defRPr/>
            </a:pPr>
            <a:r>
              <a:rPr lang="en-US" sz="1600" b="1" u="sng" dirty="0" smtClean="0"/>
              <a:t>IFC Transaction Advisory</a:t>
            </a:r>
            <a:endParaRPr lang="en-US" sz="1600" b="1" u="sng" dirty="0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3492793" y="4579557"/>
            <a:ext cx="2694251" cy="193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Ensure project is feasible.</a:t>
            </a:r>
          </a:p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Prepare “bankable” structure.</a:t>
            </a:r>
            <a:endParaRPr lang="en-US" sz="1300" dirty="0" smtClean="0"/>
          </a:p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300" dirty="0" smtClean="0"/>
              <a:t>Identify qualified investors.</a:t>
            </a:r>
          </a:p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Maximise competition.</a:t>
            </a:r>
          </a:p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Sell, negotiate, close...</a:t>
            </a:r>
            <a:endParaRPr lang="en-GB" sz="1300" dirty="0"/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5244472" y="3117645"/>
            <a:ext cx="2830749" cy="5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342870" indent="-342870" eaLnBrk="0" hangingPunct="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GB" sz="1300" dirty="0" smtClean="0"/>
              <a:t>Secure limited-recourse financing.</a:t>
            </a:r>
            <a:endParaRPr lang="en-GB" sz="1300" dirty="0"/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210461" y="3825075"/>
            <a:ext cx="1018639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Advisory Mandate</a:t>
            </a:r>
            <a:endParaRPr lang="en-US" sz="1600" b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99461" y="2694775"/>
            <a:ext cx="1018639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Project Contracts</a:t>
            </a:r>
            <a:endParaRPr lang="en-US" sz="1600" b="1" dirty="0"/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5026561" y="3825075"/>
            <a:ext cx="1018639" cy="5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Tender Process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4478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Highway Public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95400" y="2436217"/>
            <a:ext cx="1676400" cy="2057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2600" y="14478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Highway PPP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2438400"/>
            <a:ext cx="1676400" cy="2057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086600" y="2438400"/>
            <a:ext cx="1676400" cy="2057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Private Sector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86400" y="4953000"/>
            <a:ext cx="22860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 / Tax-payers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409998" y="2246809"/>
            <a:ext cx="379611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2095798" y="2246809"/>
            <a:ext cx="379611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2130623"/>
            <a:ext cx="979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Investment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213360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Maintenance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48400" y="39608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48400" y="2895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48400" y="258782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subsidies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172200" y="3654623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guarantees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5410200" y="472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5791200" y="472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77941" y="4645223"/>
            <a:ext cx="560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taxes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648200"/>
            <a:ext cx="465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levy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7162800" y="472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91400" y="4648200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tolls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7200106" y="22479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7581900" y="2247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16325" y="2057400"/>
            <a:ext cx="100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Investment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772400" y="2057400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Maintenance</a:t>
            </a:r>
            <a:endParaRPr lang="en-US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1066800" y="5028406"/>
            <a:ext cx="22860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 / Tax-payers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10494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38200" y="4648200"/>
            <a:ext cx="560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taxes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1200" y="4645223"/>
            <a:ext cx="465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levy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1757" y="4645223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tolls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1713706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2247105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639762"/>
          </a:xfrm>
        </p:spPr>
        <p:txBody>
          <a:bodyPr/>
          <a:lstStyle/>
          <a:p>
            <a:r>
              <a:rPr lang="en-US" dirty="0" smtClean="0"/>
              <a:t>Revenue Models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Models (continued)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8969" y="1373250"/>
          <a:ext cx="8395826" cy="4785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59826"/>
                <a:gridCol w="2412000"/>
                <a:gridCol w="2412000"/>
                <a:gridCol w="241200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Default Model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Model</a:t>
                      </a:r>
                      <a:r>
                        <a:rPr lang="en-GB" sz="1400" baseline="0" dirty="0" smtClean="0"/>
                        <a:t> 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Model</a:t>
                      </a:r>
                      <a:r>
                        <a:rPr lang="en-GB" sz="1400" baseline="0" dirty="0" smtClean="0"/>
                        <a:t> 2</a:t>
                      </a:r>
                      <a:endParaRPr lang="en-GB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Concession: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Public procurement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Build-</a:t>
                      </a:r>
                      <a:r>
                        <a:rPr lang="en-GB" sz="1200" baseline="0" dirty="0" smtClean="0"/>
                        <a:t>Operate-Transfer (BOT)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Operation &amp; maintenance (O&amp;M)</a:t>
                      </a:r>
                      <a:endParaRPr lang="en-GB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Scope: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Operation and maintenance</a:t>
                      </a:r>
                      <a:r>
                        <a:rPr lang="en-GB" sz="1200" baseline="0" dirty="0" smtClean="0"/>
                        <a:t> contracted to private sector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Private investors</a:t>
                      </a:r>
                      <a:r>
                        <a:rPr lang="en-GB" sz="1200" baseline="0" dirty="0" smtClean="0"/>
                        <a:t> to build, operate and maintain road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Investor to operate</a:t>
                      </a:r>
                      <a:r>
                        <a:rPr lang="en-GB" sz="1200" baseline="0" dirty="0" smtClean="0"/>
                        <a:t> and maintain facilities built with govt. Financing</a:t>
                      </a:r>
                      <a:endParaRPr lang="en-GB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Duration: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+1</a:t>
                      </a:r>
                      <a:r>
                        <a:rPr lang="en-GB" sz="1200" baseline="0" dirty="0" smtClean="0"/>
                        <a:t> years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+25 years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+15 years</a:t>
                      </a:r>
                      <a:endParaRPr lang="en-GB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Revenue: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Not applicable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Investors collect user charges from</a:t>
                      </a:r>
                      <a:r>
                        <a:rPr lang="en-GB" sz="1200" baseline="0" dirty="0" smtClean="0"/>
                        <a:t> and availability payments from government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Investors collect user charges</a:t>
                      </a:r>
                      <a:endParaRPr lang="en-GB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Financing: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Facilities built and operated using government budget.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Investor uses own equity &amp; debt</a:t>
                      </a:r>
                      <a:r>
                        <a:rPr lang="en-GB" sz="1200" baseline="0" dirty="0" smtClean="0"/>
                        <a:t>. Government to fund payments from budget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Investor uses own equity &amp; debt</a:t>
                      </a:r>
                      <a:r>
                        <a:rPr lang="en-GB" sz="1200" baseline="0" dirty="0" smtClean="0"/>
                        <a:t>. Government to fund payments from budget</a:t>
                      </a:r>
                      <a:endParaRPr lang="en-GB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Strengths: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subsidised user charges</a:t>
                      </a: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Government maintains control</a:t>
                      </a: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Private operator can be changed quickly if performance is unsatisfactory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Design,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build &amp; funding risk shifted to private sector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Impact on government budget somewhat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reduced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Long-term concession encourages investment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Enhanced facility lifespan/safety</a:t>
                      </a: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Payments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government reduce debt /pay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Operational risk shifts to investors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Weaknesses: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borne by government</a:t>
                      </a: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“User pays” principle not applied</a:t>
                      </a: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impact on govt. budget</a:t>
                      </a: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Short-term contract subject to frequent renewal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Investors/financiers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 need guarantees (public sector performance or credit)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 charges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 be unpopular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Design, construction and financing risk still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govt.</a:t>
                      </a:r>
                    </a:p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Investors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may be unwilling to bear 100% traffic risk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lvl="0" indent="-14400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Tolls may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 unpopular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Cash Flows Throughout Project Life</a:t>
            </a:r>
            <a:endParaRPr lang="en-US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14400" y="1608137"/>
            <a:ext cx="7315200" cy="4185548"/>
            <a:chOff x="336" y="720"/>
            <a:chExt cx="5328" cy="3369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336" y="720"/>
              <a:ext cx="1536" cy="14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CAPEX</a:t>
              </a: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36" y="2160"/>
              <a:ext cx="1536" cy="43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GRANT (PUBLIC)</a:t>
              </a: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36" y="2592"/>
              <a:ext cx="1536" cy="288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EQUITY (PRIVATE)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36" y="2880"/>
              <a:ext cx="1536" cy="72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DEBT (PRIVATE)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872" y="1872"/>
              <a:ext cx="3792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OPEX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872" y="1440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Debt Servicing (Interest/Principal)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872" y="1248"/>
              <a:ext cx="2400" cy="19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Taxes/Fees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272" y="1680"/>
              <a:ext cx="1392" cy="192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Taxes/Fees</a:t>
              </a: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872" y="864"/>
              <a:ext cx="3792" cy="384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Dividends (Equity)</a:t>
              </a: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272" y="1248"/>
              <a:ext cx="1392" cy="432"/>
            </a:xfrm>
            <a:prstGeom prst="rect">
              <a:avLst/>
            </a:prstGeom>
            <a:solidFill>
              <a:srgbClr val="8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872" y="2160"/>
              <a:ext cx="3792" cy="1296"/>
            </a:xfrm>
            <a:prstGeom prst="rect">
              <a:avLst/>
            </a:prstGeom>
            <a:solidFill>
              <a:srgbClr val="E0BED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Operating Revenues and/or Availability Payment</a:t>
              </a: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36" y="4025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2000" b="1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872" y="4025"/>
              <a:ext cx="379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sz="2000" b="1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36" y="2160"/>
              <a:ext cx="53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 b="1"/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36" y="3792"/>
              <a:ext cx="153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tx1"/>
                  </a:solidFill>
                </a:rPr>
                <a:t>Construction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872" y="3792"/>
              <a:ext cx="379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chemeClr val="tx1"/>
                  </a:solidFill>
                </a:rPr>
                <a:t>Operation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Value for Money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4953000" y="1828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4953000" y="3124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953000" y="2057400"/>
            <a:ext cx="6096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761182" y="2819400"/>
            <a:ext cx="228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248400" y="2819400"/>
            <a:ext cx="228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6781800" y="2819400"/>
            <a:ext cx="228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7315200" y="2819400"/>
            <a:ext cx="228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7848600" y="2819400"/>
            <a:ext cx="2286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5510213" y="3233738"/>
            <a:ext cx="18049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/>
              <a:t>Traditional Procurement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983163" y="15240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4953000" y="4038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4953000" y="5334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5568950" y="5443538"/>
            <a:ext cx="22796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 dirty="0"/>
              <a:t>PPP with Availability Payments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4983163" y="3733800"/>
            <a:ext cx="3016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5715000" y="1828800"/>
            <a:ext cx="15081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/>
              <a:t>Capital Expenditure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7024688" y="2319338"/>
            <a:ext cx="10525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/>
              <a:t>Maintenance</a:t>
            </a:r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>
            <a:off x="5257800" y="21336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>
            <a:off x="6477000" y="25908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7010400" y="2590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791200" y="4724400"/>
            <a:ext cx="228600" cy="612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172200" y="4721225"/>
            <a:ext cx="228600" cy="612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553200" y="4724400"/>
            <a:ext cx="228600" cy="612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934200" y="4724400"/>
            <a:ext cx="228600" cy="612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315200" y="4724400"/>
            <a:ext cx="228600" cy="612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7696200" y="4724400"/>
            <a:ext cx="228600" cy="612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8077200" y="4724400"/>
            <a:ext cx="228600" cy="612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57200" y="1309488"/>
            <a:ext cx="4040188" cy="674687"/>
            <a:chOff x="457200" y="1309488"/>
            <a:chExt cx="4040188" cy="67468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57200" y="1984175"/>
              <a:ext cx="37338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Placeholder 1"/>
            <p:cNvSpPr txBox="1">
              <a:spLocks/>
            </p:cNvSpPr>
            <p:nvPr/>
          </p:nvSpPr>
          <p:spPr>
            <a:xfrm>
              <a:off x="457200" y="1309488"/>
              <a:ext cx="4040188" cy="639762"/>
            </a:xfrm>
            <a:prstGeom prst="rect">
              <a:avLst/>
            </a:prstGeom>
          </p:spPr>
          <p:txBody>
            <a:bodyPr anchor="b"/>
            <a:lstStyle/>
            <a:p>
              <a:pPr marR="0" lvl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b="1" dirty="0" smtClean="0"/>
                <a:t>Discussion</a:t>
              </a:r>
              <a:endParaRPr lang="en-GB" b="1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57200" y="1450775"/>
            <a:ext cx="37338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432112" y="2028775"/>
            <a:ext cx="3825852" cy="45468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lnSpc>
                <a:spcPct val="90000"/>
              </a:lnSpc>
              <a:spcAft>
                <a:spcPts val="6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PPP projects should be compared to public option over their life.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Budget – replacing capital expenditure by recurrent payments.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Risk of limiting future investment capacity.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Requires management of payments associated with PPP.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Ministry of Finance central to this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Good PPP Projects Meet 3 Criteria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46908" y="1902692"/>
          <a:ext cx="7028873" cy="357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Project Cycle</a:t>
            </a:r>
            <a:endParaRPr lang="en-GB" dirty="0"/>
          </a:p>
        </p:txBody>
      </p:sp>
      <p:grpSp>
        <p:nvGrpSpPr>
          <p:cNvPr id="3" name="Group 32"/>
          <p:cNvGrpSpPr/>
          <p:nvPr/>
        </p:nvGrpSpPr>
        <p:grpSpPr>
          <a:xfrm>
            <a:off x="534130" y="2416093"/>
            <a:ext cx="8445178" cy="3359940"/>
            <a:chOff x="534130" y="2416093"/>
            <a:chExt cx="8445178" cy="3359940"/>
          </a:xfrm>
        </p:grpSpPr>
        <p:grpSp>
          <p:nvGrpSpPr>
            <p:cNvPr id="4" name="Group 2"/>
            <p:cNvGrpSpPr/>
            <p:nvPr/>
          </p:nvGrpSpPr>
          <p:grpSpPr>
            <a:xfrm>
              <a:off x="604695" y="2416093"/>
              <a:ext cx="8374613" cy="1061182"/>
              <a:chOff x="604695" y="2339893"/>
              <a:chExt cx="8374613" cy="1061182"/>
            </a:xfrm>
          </p:grpSpPr>
          <p:grpSp>
            <p:nvGrpSpPr>
              <p:cNvPr id="26" name="Group 3"/>
              <p:cNvGrpSpPr>
                <a:grpSpLocks/>
              </p:cNvGrpSpPr>
              <p:nvPr/>
            </p:nvGrpSpPr>
            <p:grpSpPr bwMode="auto">
              <a:xfrm>
                <a:off x="1681090" y="2568309"/>
                <a:ext cx="7298218" cy="832766"/>
                <a:chOff x="974" y="1824"/>
                <a:chExt cx="4597" cy="525"/>
              </a:xfrm>
            </p:grpSpPr>
            <p:sp>
              <p:nvSpPr>
                <p:cNvPr id="9" name="AutoShape 4"/>
                <p:cNvSpPr>
                  <a:spLocks noChangeArrowheads="1"/>
                </p:cNvSpPr>
                <p:nvPr/>
              </p:nvSpPr>
              <p:spPr bwMode="auto">
                <a:xfrm>
                  <a:off x="4512" y="1824"/>
                  <a:ext cx="1059" cy="525"/>
                </a:xfrm>
                <a:prstGeom prst="homePlate">
                  <a:avLst>
                    <a:gd name="adj" fmla="val 50429"/>
                  </a:avLst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640080" anchor="ctr"/>
                <a:lstStyle/>
                <a:p>
                  <a:pPr algn="ctr" eaLnBrk="0" hangingPunct="0"/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Award</a:t>
                  </a:r>
                  <a:r>
                    <a:rPr lang="en-US" sz="1200" dirty="0">
                      <a:latin typeface="Century Gothic" pitchFamily="34" charset="0"/>
                    </a:rPr>
                    <a:t> 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/</a:t>
                  </a:r>
                  <a:r>
                    <a:rPr lang="en-US" sz="1200" dirty="0">
                      <a:latin typeface="Century Gothic" pitchFamily="34" charset="0"/>
                    </a:rPr>
                    <a:t> 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Financial</a:t>
                  </a:r>
                  <a:r>
                    <a:rPr lang="en-US" sz="1200" dirty="0">
                      <a:latin typeface="Century Gothic" pitchFamily="34" charset="0"/>
                    </a:rPr>
                    <a:t> 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Closing</a:t>
                  </a:r>
                </a:p>
              </p:txBody>
            </p:sp>
            <p:sp>
              <p:nvSpPr>
                <p:cNvPr id="10" name="AutoShape 5"/>
                <p:cNvSpPr>
                  <a:spLocks noChangeArrowheads="1"/>
                </p:cNvSpPr>
                <p:nvPr/>
              </p:nvSpPr>
              <p:spPr bwMode="auto">
                <a:xfrm>
                  <a:off x="3824" y="1824"/>
                  <a:ext cx="1059" cy="525"/>
                </a:xfrm>
                <a:prstGeom prst="homePlate">
                  <a:avLst>
                    <a:gd name="adj" fmla="val 50429"/>
                  </a:avLst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640080" anchor="ctr"/>
                <a:lstStyle/>
                <a:p>
                  <a:pPr algn="ctr" eaLnBrk="0" hangingPunct="0"/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Conduct</a:t>
                  </a:r>
                  <a:r>
                    <a:rPr lang="en-US" sz="1200" dirty="0">
                      <a:latin typeface="Century Gothic" pitchFamily="34" charset="0"/>
                    </a:rPr>
                    <a:t> 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Tender</a:t>
                  </a:r>
                </a:p>
              </p:txBody>
            </p:sp>
            <p:sp>
              <p:nvSpPr>
                <p:cNvPr id="11" name="AutoShape 6"/>
                <p:cNvSpPr>
                  <a:spLocks noChangeArrowheads="1"/>
                </p:cNvSpPr>
                <p:nvPr/>
              </p:nvSpPr>
              <p:spPr bwMode="auto">
                <a:xfrm>
                  <a:off x="3136" y="1824"/>
                  <a:ext cx="1059" cy="525"/>
                </a:xfrm>
                <a:prstGeom prst="homePlate">
                  <a:avLst>
                    <a:gd name="adj" fmla="val 50429"/>
                  </a:avLst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640080" anchor="ctr"/>
                <a:lstStyle/>
                <a:p>
                  <a:pPr algn="ctr" eaLnBrk="0" hangingPunct="0"/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Prepare</a:t>
                  </a:r>
                  <a:r>
                    <a:rPr lang="en-US" sz="1200" dirty="0">
                      <a:latin typeface="Century Gothic" pitchFamily="34" charset="0"/>
                    </a:rPr>
                    <a:t> 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PPP</a:t>
                  </a:r>
                  <a:r>
                    <a:rPr lang="en-US" sz="1200" dirty="0">
                      <a:latin typeface="Century Gothic" pitchFamily="34" charset="0"/>
                    </a:rPr>
                    <a:t> 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Contract</a:t>
                  </a:r>
                </a:p>
              </p:txBody>
            </p:sp>
            <p:sp>
              <p:nvSpPr>
                <p:cNvPr id="12" name="AutoShape 7"/>
                <p:cNvSpPr>
                  <a:spLocks noChangeArrowheads="1"/>
                </p:cNvSpPr>
                <p:nvPr/>
              </p:nvSpPr>
              <p:spPr bwMode="auto">
                <a:xfrm>
                  <a:off x="2448" y="1824"/>
                  <a:ext cx="1059" cy="525"/>
                </a:xfrm>
                <a:prstGeom prst="homePlate">
                  <a:avLst>
                    <a:gd name="adj" fmla="val 50429"/>
                  </a:avLst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640080" anchor="ctr"/>
                <a:lstStyle/>
                <a:p>
                  <a:pPr algn="ctr" eaLnBrk="0" hangingPunct="0"/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Market to Investors</a:t>
                  </a:r>
                </a:p>
              </p:txBody>
            </p:sp>
            <p:sp>
              <p:nvSpPr>
                <p:cNvPr id="13" name="AutoShape 8"/>
                <p:cNvSpPr>
                  <a:spLocks noChangeArrowheads="1"/>
                </p:cNvSpPr>
                <p:nvPr/>
              </p:nvSpPr>
              <p:spPr bwMode="auto">
                <a:xfrm>
                  <a:off x="1740" y="1824"/>
                  <a:ext cx="1079" cy="525"/>
                </a:xfrm>
                <a:prstGeom prst="homePlate">
                  <a:avLst>
                    <a:gd name="adj" fmla="val 50429"/>
                  </a:avLst>
                </a:prstGeom>
                <a:solidFill>
                  <a:srgbClr val="00B05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548640" anchor="ctr"/>
                <a:lstStyle/>
                <a:p>
                  <a:pPr algn="ctr" defTabSz="846691" eaLnBrk="0" hangingPunct="0"/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Define Transaction Structure</a:t>
                  </a:r>
                </a:p>
              </p:txBody>
            </p:sp>
            <p:sp>
              <p:nvSpPr>
                <p:cNvPr id="14" name="AutoShape 9"/>
                <p:cNvSpPr>
                  <a:spLocks noChangeArrowheads="1"/>
                </p:cNvSpPr>
                <p:nvPr/>
              </p:nvSpPr>
              <p:spPr bwMode="auto">
                <a:xfrm>
                  <a:off x="974" y="1824"/>
                  <a:ext cx="1085" cy="525"/>
                </a:xfrm>
                <a:prstGeom prst="homePlate">
                  <a:avLst>
                    <a:gd name="adj" fmla="val 50429"/>
                  </a:avLst>
                </a:prstGeom>
                <a:solidFill>
                  <a:srgbClr val="00B05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lIns="640080" anchor="ctr"/>
                <a:lstStyle/>
                <a:p>
                  <a:pPr algn="ctr" defTabSz="846691" eaLnBrk="0" hangingPunct="0"/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Assess</a:t>
                  </a:r>
                  <a:r>
                    <a:rPr lang="en-US" sz="1200" dirty="0">
                      <a:latin typeface="Century Gothic" pitchFamily="34" charset="0"/>
                    </a:rPr>
                    <a:t> 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PPP</a:t>
                  </a:r>
                  <a:r>
                    <a:rPr lang="en-US" sz="1200" dirty="0">
                      <a:latin typeface="Century Gothic" pitchFamily="34" charset="0"/>
                    </a:rPr>
                    <a:t> </a:t>
                  </a:r>
                  <a:r>
                    <a:rPr lang="en-US" sz="1200" dirty="0">
                      <a:solidFill>
                        <a:schemeClr val="bg1"/>
                      </a:solidFill>
                      <a:latin typeface="Century Gothic" pitchFamily="34" charset="0"/>
                    </a:rPr>
                    <a:t>Options</a:t>
                  </a:r>
                </a:p>
              </p:txBody>
            </p:sp>
          </p:grpSp>
          <p:sp>
            <p:nvSpPr>
              <p:cNvPr id="5" name="AutoShape 16"/>
              <p:cNvSpPr>
                <a:spLocks noChangeArrowheads="1"/>
              </p:cNvSpPr>
              <p:nvPr/>
            </p:nvSpPr>
            <p:spPr bwMode="auto">
              <a:xfrm>
                <a:off x="604695" y="2568309"/>
                <a:ext cx="1665397" cy="832766"/>
              </a:xfrm>
              <a:prstGeom prst="homePlate">
                <a:avLst>
                  <a:gd name="adj" fmla="val 5042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457200" anchor="ctr"/>
              <a:lstStyle/>
              <a:p>
                <a:pPr algn="ctr" defTabSz="850688" eaLnBrk="0" hangingPunct="0">
                  <a:defRPr/>
                </a:pPr>
                <a:r>
                  <a:rPr lang="en-US" sz="1200" dirty="0">
                    <a:latin typeface="Century Gothic" pitchFamily="34" charset="0"/>
                  </a:rPr>
                  <a:t>Internal Clearances</a:t>
                </a:r>
              </a:p>
            </p:txBody>
          </p:sp>
          <p:sp>
            <p:nvSpPr>
              <p:cNvPr id="6" name="Rectangle 18"/>
              <p:cNvSpPr>
                <a:spLocks noChangeArrowheads="1"/>
              </p:cNvSpPr>
              <p:nvPr/>
            </p:nvSpPr>
            <p:spPr bwMode="auto">
              <a:xfrm>
                <a:off x="604873" y="2339893"/>
                <a:ext cx="1249327" cy="228416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50688" eaLnBrk="0" hangingPunct="0">
                  <a:defRPr/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itchFamily="34" charset="0"/>
                    <a:cs typeface="Times New Roman" pitchFamily="18" charset="0"/>
                  </a:rPr>
                  <a:t>I. Origination</a:t>
                </a:r>
              </a:p>
            </p:txBody>
          </p:sp>
          <p:sp>
            <p:nvSpPr>
              <p:cNvPr id="7" name="Rectangle 19"/>
              <p:cNvSpPr>
                <a:spLocks noChangeArrowheads="1"/>
              </p:cNvSpPr>
              <p:nvPr/>
            </p:nvSpPr>
            <p:spPr bwMode="auto">
              <a:xfrm>
                <a:off x="1854200" y="2339893"/>
                <a:ext cx="2330450" cy="223003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itchFamily="34" charset="0"/>
                    <a:cs typeface="Times New Roman" pitchFamily="18" charset="0"/>
                  </a:rPr>
                  <a:t>II. Analysis</a:t>
                </a:r>
                <a:endParaRPr lang="en-US" sz="1400" dirty="0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4184650" y="2339893"/>
                <a:ext cx="4368800" cy="228416"/>
              </a:xfrm>
              <a:prstGeom prst="rect">
                <a:avLst/>
              </a:prstGeom>
              <a:noFill/>
              <a:ln w="12700" cap="sq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itchFamily="34" charset="0"/>
                    <a:cs typeface="Times New Roman" pitchFamily="18" charset="0"/>
                  </a:rPr>
                  <a:t>III. Implementation</a:t>
                </a:r>
              </a:p>
            </p:txBody>
          </p:sp>
        </p:grp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4200335" y="3455228"/>
              <a:ext cx="1084579" cy="1384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7" tIns="45709" rIns="91417" bIns="45709">
              <a:spAutoFit/>
            </a:bodyPr>
            <a:lstStyle/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Info memo</a:t>
              </a:r>
            </a:p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Road show</a:t>
              </a:r>
            </a:p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Data room</a:t>
              </a:r>
            </a:p>
            <a:p>
              <a:pPr marL="109510" indent="-109510" algn="ctr" eaLnBrk="0" hangingPunct="0">
                <a:buFontTx/>
                <a:buChar char="•"/>
                <a:defRPr/>
              </a:pPr>
              <a:endParaRPr lang="en-US" dirty="0">
                <a:cs typeface="Times New Roman" pitchFamily="18" charset="0"/>
              </a:endParaRPr>
            </a:p>
            <a:p>
              <a:pPr marL="109510" indent="-109510" algn="ctr" eaLnBrk="0" hangingPunct="0"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7445171" y="3477275"/>
              <a:ext cx="1246302" cy="93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7" tIns="45709" rIns="91417" bIns="45709">
              <a:spAutoFit/>
            </a:bodyPr>
            <a:lstStyle/>
            <a:p>
              <a:pPr marL="110824" indent="-110824" eaLnBrk="0" hangingPunct="0">
                <a:buFontTx/>
                <a:buChar char="•"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Contract effectiveness &amp; assumption of service obligations</a:t>
              </a: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5308653" y="3469926"/>
              <a:ext cx="1181020" cy="2108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7" tIns="45709" rIns="91417" bIns="45709">
              <a:spAutoFit/>
            </a:bodyPr>
            <a:lstStyle/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Service Standards</a:t>
              </a:r>
            </a:p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Performance targets</a:t>
              </a:r>
            </a:p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Payment procedures</a:t>
              </a:r>
            </a:p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Penalties</a:t>
              </a:r>
            </a:p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Monitoring</a:t>
              </a:r>
            </a:p>
            <a:p>
              <a:pPr marL="109510" indent="-109510" algn="ctr" eaLnBrk="0" hangingPunct="0">
                <a:buFontTx/>
                <a:buChar char="•"/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080147" y="3465516"/>
              <a:ext cx="1142444" cy="859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7" tIns="45709" rIns="91417" bIns="45709">
              <a:spAutoFit/>
            </a:bodyPr>
            <a:lstStyle/>
            <a:p>
              <a:pPr marL="110824" indent="-110824" eaLnBrk="0" hangingPunct="0">
                <a:spcAft>
                  <a:spcPts val="605"/>
                </a:spcAft>
                <a:buFontTx/>
                <a:buChar char="•"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Risk allocation</a:t>
              </a:r>
            </a:p>
            <a:p>
              <a:pPr marL="110824" indent="-110824" eaLnBrk="0" hangingPunct="0">
                <a:spcAft>
                  <a:spcPts val="605"/>
                </a:spcAft>
                <a:buFontTx/>
                <a:buChar char="•"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Payment mechanism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1860551" y="3465516"/>
              <a:ext cx="1237400" cy="101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7" tIns="45709" rIns="91417" bIns="45709">
              <a:spAutoFit/>
            </a:bodyPr>
            <a:lstStyle/>
            <a:p>
              <a:pPr marL="110824" indent="-110824" eaLnBrk="0" hangingPunct="0">
                <a:spcAft>
                  <a:spcPts val="605"/>
                </a:spcAft>
                <a:buFontTx/>
                <a:buChar char="•"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Technical and legal analysis</a:t>
              </a:r>
            </a:p>
            <a:p>
              <a:pPr marL="110824" indent="-110824" eaLnBrk="0" hangingPunct="0">
                <a:spcAft>
                  <a:spcPts val="605"/>
                </a:spcAft>
                <a:buFontTx/>
                <a:buChar char="•"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Stakeholder discussions</a:t>
              </a: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6370978" y="3480214"/>
              <a:ext cx="1155797" cy="203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7" tIns="45709" rIns="91417" bIns="45709">
              <a:spAutoFit/>
            </a:bodyPr>
            <a:lstStyle/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Pre-qualification</a:t>
              </a:r>
            </a:p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Technical evaluation</a:t>
              </a:r>
            </a:p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Financial evaluation</a:t>
              </a:r>
            </a:p>
            <a:p>
              <a:pPr marL="114271" indent="-114271" eaLnBrk="0" hangingPunct="0">
                <a:spcAft>
                  <a:spcPts val="600"/>
                </a:spcAft>
                <a:buFontTx/>
                <a:buChar char="•"/>
                <a:defRPr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Winner selection</a:t>
              </a:r>
            </a:p>
            <a:p>
              <a:pPr marL="231716" indent="-177756" algn="ctr" eaLnBrk="0" hangingPunct="0">
                <a:buFontTx/>
                <a:buChar char="•"/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097951" y="3466986"/>
              <a:ext cx="0" cy="182840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/>
            </a:ln>
          </p:spPr>
          <p:txBody>
            <a:bodyPr lIns="91417" tIns="45709" rIns="91417" bIns="45709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4203303" y="3466986"/>
              <a:ext cx="0" cy="182840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/>
            </a:ln>
          </p:spPr>
          <p:txBody>
            <a:bodyPr lIns="91417" tIns="45709" rIns="91417" bIns="45709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5284914" y="3466986"/>
              <a:ext cx="0" cy="182840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/>
            </a:ln>
          </p:spPr>
          <p:txBody>
            <a:bodyPr lIns="91417" tIns="45709" rIns="91417" bIns="45709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6391749" y="3466986"/>
              <a:ext cx="0" cy="182840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/>
            </a:ln>
          </p:spPr>
          <p:txBody>
            <a:bodyPr lIns="91417" tIns="45709" rIns="91417" bIns="45709"/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7489682" y="3466986"/>
              <a:ext cx="0" cy="182840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/>
            </a:ln>
          </p:spPr>
          <p:txBody>
            <a:bodyPr lIns="91417" tIns="45709" rIns="91417" bIns="45709"/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1878355" y="3466986"/>
              <a:ext cx="0" cy="1828408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/>
            </a:ln>
          </p:spPr>
          <p:txBody>
            <a:bodyPr lIns="91417" tIns="45709" rIns="91417" bIns="45709"/>
            <a:lstStyle/>
            <a:p>
              <a:endParaRPr lang="en-US"/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534130" y="3465517"/>
              <a:ext cx="1402090" cy="136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7" tIns="45709" rIns="91417" bIns="45709">
              <a:spAutoFit/>
            </a:bodyPr>
            <a:lstStyle/>
            <a:p>
              <a:pPr marL="110824" indent="-110824" eaLnBrk="0" hangingPunct="0">
                <a:spcAft>
                  <a:spcPts val="605"/>
                </a:spcAft>
                <a:buFont typeface="Arial" charset="0"/>
                <a:buChar char="•"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Mandate signing</a:t>
              </a:r>
            </a:p>
            <a:p>
              <a:pPr marL="110824" indent="-110824" eaLnBrk="0" hangingPunct="0">
                <a:spcAft>
                  <a:spcPts val="605"/>
                </a:spcAft>
                <a:buFont typeface="Arial" charset="0"/>
                <a:buChar char="•"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Documentation</a:t>
              </a:r>
            </a:p>
            <a:p>
              <a:pPr marL="110824" indent="-110824" eaLnBrk="0" hangingPunct="0">
                <a:spcAft>
                  <a:spcPts val="605"/>
                </a:spcAft>
                <a:buFont typeface="Arial" charset="0"/>
                <a:buChar char="•"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Team on-boarding</a:t>
              </a:r>
            </a:p>
            <a:p>
              <a:pPr marL="110824" indent="-110824" eaLnBrk="0" hangingPunct="0">
                <a:spcAft>
                  <a:spcPts val="605"/>
                </a:spcAft>
                <a:buFont typeface="Arial" charset="0"/>
                <a:buChar char="•"/>
              </a:pPr>
              <a:r>
                <a:rPr lang="en-US" sz="1100" dirty="0">
                  <a:latin typeface="Century Gothic" pitchFamily="34" charset="0"/>
                  <a:cs typeface="Times New Roman" pitchFamily="18" charset="0"/>
                </a:rPr>
                <a:t>Project kick-off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685466" y="5261610"/>
              <a:ext cx="7848736" cy="514423"/>
            </a:xfrm>
            <a:prstGeom prst="rightArrow">
              <a:avLst/>
            </a:prstGeom>
            <a:solidFill>
              <a:srgbClr val="FFD07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anchor="ctr"/>
            <a:lstStyle/>
            <a:p>
              <a:pPr algn="ctr" eaLnBrk="0" hangingPunct="0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9 – 18 months</a:t>
              </a:r>
            </a:p>
          </p:txBody>
        </p:sp>
      </p:grpSp>
      <p:sp>
        <p:nvSpPr>
          <p:cNvPr id="31" name="Rectangle 1028"/>
          <p:cNvSpPr txBox="1">
            <a:spLocks noChangeArrowheads="1"/>
          </p:cNvSpPr>
          <p:nvPr/>
        </p:nvSpPr>
        <p:spPr>
          <a:xfrm>
            <a:off x="762000" y="1422399"/>
            <a:ext cx="7632700" cy="8509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2747963" algn="l"/>
              </a:tabLst>
              <a:defRPr/>
            </a:pPr>
            <a:r>
              <a:rPr lang="en-US" sz="2000" dirty="0" smtClean="0"/>
              <a:t>Transactions typically take longer to close in Emerging Markets.</a:t>
            </a:r>
          </a:p>
          <a:p>
            <a:pPr marL="228600" indent="-2286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2747963" algn="l"/>
              </a:tabLst>
              <a:defRPr/>
            </a:pPr>
            <a:r>
              <a:rPr lang="en-US" sz="2000" dirty="0" smtClean="0"/>
              <a:t>Capacity-building is an important part of implementing a deal.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Experience in Transport</a:t>
            </a:r>
            <a:endParaRPr lang="en-GB" dirty="0"/>
          </a:p>
        </p:txBody>
      </p:sp>
      <p:grpSp>
        <p:nvGrpSpPr>
          <p:cNvPr id="7" name="Group 87"/>
          <p:cNvGrpSpPr/>
          <p:nvPr/>
        </p:nvGrpSpPr>
        <p:grpSpPr>
          <a:xfrm>
            <a:off x="973863" y="3991405"/>
            <a:ext cx="1066800" cy="1763018"/>
            <a:chOff x="6053709" y="2209800"/>
            <a:chExt cx="1066800" cy="1763018"/>
          </a:xfrm>
        </p:grpSpPr>
        <p:sp>
          <p:nvSpPr>
            <p:cNvPr id="123" name="Rectangle 122"/>
            <p:cNvSpPr/>
            <p:nvPr/>
          </p:nvSpPr>
          <p:spPr>
            <a:xfrm>
              <a:off x="6053709" y="220980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6129909" y="26670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129909" y="28956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6129909" y="266700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CAPEX Facility</a:t>
              </a:r>
              <a:endParaRPr lang="en-GB" sz="10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53709" y="2895600"/>
              <a:ext cx="106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$10m to Tbilisi Airport in</a:t>
              </a:r>
            </a:p>
            <a:p>
              <a:pPr algn="ctr"/>
              <a:r>
                <a:rPr lang="en-GB" sz="800" dirty="0" smtClean="0"/>
                <a:t>Georgia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Investment Division</a:t>
              </a:r>
            </a:p>
          </p:txBody>
        </p:sp>
        <p:pic>
          <p:nvPicPr>
            <p:cNvPr id="2059" name="Picture 11" descr="C:\Documents and Settings\Administrator\My Documents\Consulting\IFC\Pitchbooks\Insignia\Tbilisi airport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/>
            </a:blip>
            <a:srcRect/>
            <a:stretch>
              <a:fillRect/>
            </a:stretch>
          </p:blipFill>
          <p:spPr bwMode="auto">
            <a:xfrm>
              <a:off x="6151564" y="2288560"/>
              <a:ext cx="884236" cy="310177"/>
            </a:xfrm>
            <a:prstGeom prst="rect">
              <a:avLst/>
            </a:prstGeom>
            <a:noFill/>
          </p:spPr>
        </p:pic>
      </p:grpSp>
      <p:grpSp>
        <p:nvGrpSpPr>
          <p:cNvPr id="16" name="Group 112"/>
          <p:cNvGrpSpPr/>
          <p:nvPr/>
        </p:nvGrpSpPr>
        <p:grpSpPr>
          <a:xfrm>
            <a:off x="976624" y="2023220"/>
            <a:ext cx="1066800" cy="1763018"/>
            <a:chOff x="3459480" y="2209800"/>
            <a:chExt cx="1066800" cy="1763018"/>
          </a:xfrm>
        </p:grpSpPr>
        <p:sp>
          <p:nvSpPr>
            <p:cNvPr id="114" name="Rectangle 113"/>
            <p:cNvSpPr/>
            <p:nvPr/>
          </p:nvSpPr>
          <p:spPr>
            <a:xfrm>
              <a:off x="3459480" y="220980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3535680" y="26670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535680" y="28956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3535680" y="266700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Concession</a:t>
              </a:r>
              <a:endParaRPr lang="en-GB" sz="1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459480" y="2895600"/>
              <a:ext cx="106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/>
                <a:t>Madinah</a:t>
              </a:r>
              <a:r>
                <a:rPr lang="en-GB" sz="800" dirty="0" smtClean="0"/>
                <a:t> International Airport, Saudi Arabia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mandated as</a:t>
              </a:r>
            </a:p>
            <a:p>
              <a:pPr algn="ctr"/>
              <a:r>
                <a:rPr lang="en-GB" sz="800" dirty="0" smtClean="0"/>
                <a:t>Financial Adviser</a:t>
              </a:r>
              <a:endParaRPr lang="en-GB" sz="800" dirty="0"/>
            </a:p>
          </p:txBody>
        </p:sp>
      </p:grpSp>
      <p:pic>
        <p:nvPicPr>
          <p:cNvPr id="161" name="Picture 5" descr="C:\Documents and Settings\Administrator\My Documents\Consulting\IFC\Pitchbooks\Insignia\Saudi Arabi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7304" y="2048620"/>
            <a:ext cx="364551" cy="398462"/>
          </a:xfrm>
          <a:prstGeom prst="rect">
            <a:avLst/>
          </a:prstGeom>
          <a:noFill/>
        </p:spPr>
      </p:pic>
      <p:grpSp>
        <p:nvGrpSpPr>
          <p:cNvPr id="134" name="Group 203"/>
          <p:cNvGrpSpPr/>
          <p:nvPr/>
        </p:nvGrpSpPr>
        <p:grpSpPr>
          <a:xfrm>
            <a:off x="4754340" y="2019800"/>
            <a:ext cx="1066800" cy="1763018"/>
            <a:chOff x="923925" y="2209800"/>
            <a:chExt cx="1066800" cy="1763018"/>
          </a:xfrm>
        </p:grpSpPr>
        <p:sp>
          <p:nvSpPr>
            <p:cNvPr id="135" name="Rectangle 134"/>
            <p:cNvSpPr/>
            <p:nvPr/>
          </p:nvSpPr>
          <p:spPr>
            <a:xfrm>
              <a:off x="923925" y="220980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1000125" y="26670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00125" y="28956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1000125" y="266700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Concession</a:t>
              </a:r>
              <a:endParaRPr lang="en-GB" sz="10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23925" y="2895600"/>
              <a:ext cx="106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Bahia 093 motorway in northeast Brazil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acted as</a:t>
              </a:r>
            </a:p>
            <a:p>
              <a:pPr algn="ctr"/>
              <a:r>
                <a:rPr lang="en-GB" sz="800" dirty="0" smtClean="0"/>
                <a:t>Financial Adviser</a:t>
              </a:r>
              <a:endParaRPr lang="en-GB" sz="800" dirty="0"/>
            </a:p>
          </p:txBody>
        </p:sp>
        <p:pic>
          <p:nvPicPr>
            <p:cNvPr id="148" name="Picture 3" descr="C:\Documents and Settings\Administrator\My Documents\Consulting\IFC\Pitchbooks\Insignia\Bahia State coat of arms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7891" y="2245644"/>
              <a:ext cx="331371" cy="392498"/>
            </a:xfrm>
            <a:prstGeom prst="rect">
              <a:avLst/>
            </a:prstGeom>
            <a:noFill/>
          </p:spPr>
        </p:pic>
      </p:grpSp>
      <p:grpSp>
        <p:nvGrpSpPr>
          <p:cNvPr id="150" name="Group 149"/>
          <p:cNvGrpSpPr/>
          <p:nvPr/>
        </p:nvGrpSpPr>
        <p:grpSpPr>
          <a:xfrm>
            <a:off x="4747399" y="4000287"/>
            <a:ext cx="1071562" cy="1763018"/>
            <a:chOff x="4752608" y="2209800"/>
            <a:chExt cx="1071562" cy="1763018"/>
          </a:xfrm>
        </p:grpSpPr>
        <p:sp>
          <p:nvSpPr>
            <p:cNvPr id="151" name="Rectangle 150"/>
            <p:cNvSpPr/>
            <p:nvPr/>
          </p:nvSpPr>
          <p:spPr>
            <a:xfrm>
              <a:off x="4757370" y="220980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4833570" y="26670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833570" y="28956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4752608" y="2667000"/>
              <a:ext cx="10715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Concession</a:t>
              </a:r>
              <a:endParaRPr lang="en-GB" sz="10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4757370" y="2895600"/>
              <a:ext cx="106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err="1" smtClean="0"/>
                <a:t>Ruta</a:t>
              </a:r>
              <a:r>
                <a:rPr lang="en-GB" sz="800" dirty="0" smtClean="0"/>
                <a:t> del Sol motorway in </a:t>
              </a:r>
            </a:p>
            <a:p>
              <a:pPr algn="ctr"/>
              <a:r>
                <a:rPr lang="en-GB" sz="800" dirty="0" smtClean="0"/>
                <a:t>Colombia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mandated as</a:t>
              </a:r>
            </a:p>
            <a:p>
              <a:pPr algn="ctr"/>
              <a:r>
                <a:rPr lang="en-GB" sz="800" dirty="0" smtClean="0"/>
                <a:t>Financial Adviser</a:t>
              </a:r>
              <a:endParaRPr lang="en-GB" sz="800" dirty="0"/>
            </a:p>
          </p:txBody>
        </p:sp>
        <p:pic>
          <p:nvPicPr>
            <p:cNvPr id="156" name="Picture 3" descr="C:\Documents and Settings\Administrator\My Documents\Consulting\IFC\Pitchbooks\Insignia\Colombia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83934" y="2232025"/>
              <a:ext cx="410404" cy="415925"/>
            </a:xfrm>
            <a:prstGeom prst="rect">
              <a:avLst/>
            </a:prstGeom>
            <a:noFill/>
          </p:spPr>
        </p:pic>
      </p:grpSp>
      <p:grpSp>
        <p:nvGrpSpPr>
          <p:cNvPr id="163" name="Group 206"/>
          <p:cNvGrpSpPr/>
          <p:nvPr/>
        </p:nvGrpSpPr>
        <p:grpSpPr>
          <a:xfrm>
            <a:off x="7251006" y="2043546"/>
            <a:ext cx="1066800" cy="1783378"/>
            <a:chOff x="6050280" y="2209800"/>
            <a:chExt cx="1066800" cy="1783378"/>
          </a:xfrm>
        </p:grpSpPr>
        <p:sp>
          <p:nvSpPr>
            <p:cNvPr id="185" name="Rectangle 184"/>
            <p:cNvSpPr/>
            <p:nvPr/>
          </p:nvSpPr>
          <p:spPr>
            <a:xfrm>
              <a:off x="6050280" y="220980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6" name="Straight Connector 185"/>
            <p:cNvCxnSpPr/>
            <p:nvPr/>
          </p:nvCxnSpPr>
          <p:spPr>
            <a:xfrm>
              <a:off x="6126480" y="268736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6126480" y="291596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6126480" y="268736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Concession</a:t>
              </a:r>
              <a:endParaRPr lang="en-GB" sz="1000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050280" y="2890981"/>
              <a:ext cx="1066800" cy="110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Rehabilitation of Cairo-Alexandria toll road in Egypt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mandated as</a:t>
              </a:r>
            </a:p>
            <a:p>
              <a:pPr algn="ctr"/>
              <a:r>
                <a:rPr lang="en-GB" sz="800" dirty="0" smtClean="0"/>
                <a:t>Financial Adviser</a:t>
              </a:r>
              <a:endParaRPr lang="en-GB" sz="800" dirty="0"/>
            </a:p>
          </p:txBody>
        </p:sp>
        <p:pic>
          <p:nvPicPr>
            <p:cNvPr id="190" name="Picture 4" descr="C:\Documents and Settings\Administrator\My Documents\Consulting\IFC\Pitchbooks\Insignia\Egypt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7699" y="2262187"/>
              <a:ext cx="298202" cy="404813"/>
            </a:xfrm>
            <a:prstGeom prst="rect">
              <a:avLst/>
            </a:prstGeom>
            <a:noFill/>
          </p:spPr>
        </p:pic>
      </p:grpSp>
      <p:grpSp>
        <p:nvGrpSpPr>
          <p:cNvPr id="191" name="Group 207"/>
          <p:cNvGrpSpPr/>
          <p:nvPr/>
        </p:nvGrpSpPr>
        <p:grpSpPr>
          <a:xfrm>
            <a:off x="7232072" y="4010890"/>
            <a:ext cx="1143000" cy="1783377"/>
            <a:chOff x="7315200" y="2209800"/>
            <a:chExt cx="1143000" cy="1783377"/>
          </a:xfrm>
        </p:grpSpPr>
        <p:sp>
          <p:nvSpPr>
            <p:cNvPr id="199" name="Rectangle 198"/>
            <p:cNvSpPr/>
            <p:nvPr/>
          </p:nvSpPr>
          <p:spPr>
            <a:xfrm>
              <a:off x="7345680" y="220980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7421880" y="268736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421880" y="291596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/>
            <p:cNvSpPr txBox="1"/>
            <p:nvPr/>
          </p:nvSpPr>
          <p:spPr>
            <a:xfrm>
              <a:off x="7421880" y="268736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Concession</a:t>
              </a:r>
              <a:endParaRPr lang="en-GB" sz="10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315200" y="2890982"/>
              <a:ext cx="1143000" cy="1102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Amman ring road in Jordan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mandated as</a:t>
              </a:r>
            </a:p>
            <a:p>
              <a:pPr algn="ctr"/>
              <a:r>
                <a:rPr lang="en-GB" sz="800" dirty="0" smtClean="0"/>
                <a:t>Financial Adviser</a:t>
              </a:r>
              <a:endParaRPr lang="en-GB" sz="800" dirty="0"/>
            </a:p>
          </p:txBody>
        </p:sp>
        <p:pic>
          <p:nvPicPr>
            <p:cNvPr id="204" name="Picture 5" descr="C:\Documents and Settings\Administrator\My Documents\Consulting\IFC\Pitchbooks\Insignia\Jordan.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25461" y="2258678"/>
              <a:ext cx="294838" cy="403560"/>
            </a:xfrm>
            <a:prstGeom prst="rect">
              <a:avLst/>
            </a:prstGeom>
            <a:noFill/>
          </p:spPr>
        </p:pic>
      </p:grpSp>
      <p:grpSp>
        <p:nvGrpSpPr>
          <p:cNvPr id="205" name="Group 204"/>
          <p:cNvGrpSpPr/>
          <p:nvPr/>
        </p:nvGrpSpPr>
        <p:grpSpPr>
          <a:xfrm>
            <a:off x="5990243" y="2034310"/>
            <a:ext cx="1066800" cy="1763018"/>
            <a:chOff x="3459480" y="2209800"/>
            <a:chExt cx="1066800" cy="1763018"/>
          </a:xfrm>
        </p:grpSpPr>
        <p:sp>
          <p:nvSpPr>
            <p:cNvPr id="206" name="Rectangle 205"/>
            <p:cNvSpPr/>
            <p:nvPr/>
          </p:nvSpPr>
          <p:spPr>
            <a:xfrm>
              <a:off x="3459480" y="220980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3535680" y="26670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3535680" y="28956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3535680" y="266700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Concession</a:t>
              </a:r>
              <a:endParaRPr lang="en-GB" sz="10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459480" y="2895600"/>
              <a:ext cx="106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BR-116 motorway </a:t>
              </a:r>
            </a:p>
            <a:p>
              <a:pPr algn="ctr"/>
              <a:r>
                <a:rPr lang="en-GB" sz="800" dirty="0" smtClean="0"/>
                <a:t>in Brazil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acted as </a:t>
              </a:r>
            </a:p>
            <a:p>
              <a:pPr algn="ctr"/>
              <a:r>
                <a:rPr lang="en-GB" sz="800" dirty="0" smtClean="0"/>
                <a:t>Financial Adviser</a:t>
              </a:r>
              <a:endParaRPr lang="en-GB" sz="800" dirty="0"/>
            </a:p>
          </p:txBody>
        </p:sp>
        <p:pic>
          <p:nvPicPr>
            <p:cNvPr id="211" name="Picture 4" descr="http://en.academic.ru/pictures/enwiki/67/Coat_of_arms_of_Brazil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6618" y="2227236"/>
              <a:ext cx="419152" cy="420549"/>
            </a:xfrm>
            <a:prstGeom prst="rect">
              <a:avLst/>
            </a:prstGeom>
            <a:noFill/>
          </p:spPr>
        </p:pic>
      </p:grpSp>
      <p:grpSp>
        <p:nvGrpSpPr>
          <p:cNvPr id="212" name="Group 211"/>
          <p:cNvGrpSpPr/>
          <p:nvPr/>
        </p:nvGrpSpPr>
        <p:grpSpPr>
          <a:xfrm>
            <a:off x="5957455" y="4006879"/>
            <a:ext cx="1142999" cy="1783378"/>
            <a:chOff x="2133600" y="2205787"/>
            <a:chExt cx="1142999" cy="1783378"/>
          </a:xfrm>
        </p:grpSpPr>
        <p:sp>
          <p:nvSpPr>
            <p:cNvPr id="213" name="Rectangle 212"/>
            <p:cNvSpPr/>
            <p:nvPr/>
          </p:nvSpPr>
          <p:spPr>
            <a:xfrm>
              <a:off x="2170557" y="2205787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4" name="Straight Connector 213"/>
            <p:cNvCxnSpPr/>
            <p:nvPr/>
          </p:nvCxnSpPr>
          <p:spPr>
            <a:xfrm>
              <a:off x="2246757" y="2683347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2246757" y="2911947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/>
            <p:cNvSpPr txBox="1"/>
            <p:nvPr/>
          </p:nvSpPr>
          <p:spPr>
            <a:xfrm>
              <a:off x="2133600" y="2683347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Greenfield PPP</a:t>
              </a:r>
              <a:endParaRPr lang="en-GB" sz="1000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170557" y="2890981"/>
              <a:ext cx="1066800" cy="1098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Construction of Bar – Boljare motorway in Montenegro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mandated as </a:t>
              </a:r>
            </a:p>
            <a:p>
              <a:pPr algn="ctr"/>
              <a:r>
                <a:rPr lang="en-GB" sz="800" dirty="0" smtClean="0"/>
                <a:t>Financial Adviser</a:t>
              </a:r>
              <a:endParaRPr lang="en-GB" sz="800" dirty="0"/>
            </a:p>
          </p:txBody>
        </p:sp>
        <p:pic>
          <p:nvPicPr>
            <p:cNvPr id="218" name="Picture 10" descr="C:\Documents and Settings\Administrator\My Documents\Consulting\IFC\Pitch\montenegro_coa_2004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42032" y="2234362"/>
              <a:ext cx="331304" cy="381000"/>
            </a:xfrm>
            <a:prstGeom prst="rect">
              <a:avLst/>
            </a:prstGeom>
            <a:noFill/>
          </p:spPr>
        </p:pic>
      </p:grpSp>
      <p:grpSp>
        <p:nvGrpSpPr>
          <p:cNvPr id="219" name="Group 82"/>
          <p:cNvGrpSpPr/>
          <p:nvPr/>
        </p:nvGrpSpPr>
        <p:grpSpPr>
          <a:xfrm>
            <a:off x="3490306" y="2020823"/>
            <a:ext cx="1066800" cy="1763018"/>
            <a:chOff x="923925" y="4188730"/>
            <a:chExt cx="1066800" cy="1763018"/>
          </a:xfrm>
        </p:grpSpPr>
        <p:sp>
          <p:nvSpPr>
            <p:cNvPr id="220" name="Rectangle 219"/>
            <p:cNvSpPr/>
            <p:nvPr/>
          </p:nvSpPr>
          <p:spPr>
            <a:xfrm>
              <a:off x="923925" y="418873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1" name="Straight Connector 220"/>
            <p:cNvCxnSpPr/>
            <p:nvPr/>
          </p:nvCxnSpPr>
          <p:spPr>
            <a:xfrm>
              <a:off x="1000125" y="464593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1000125" y="487453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222"/>
            <p:cNvSpPr txBox="1"/>
            <p:nvPr/>
          </p:nvSpPr>
          <p:spPr>
            <a:xfrm>
              <a:off x="1000125" y="464593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Concession</a:t>
              </a:r>
              <a:endParaRPr lang="en-GB" sz="10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923925" y="4874530"/>
              <a:ext cx="106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Cargo-handling at Port Louis in Mauritius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mandated as</a:t>
              </a:r>
            </a:p>
            <a:p>
              <a:pPr algn="ctr"/>
              <a:r>
                <a:rPr lang="en-GB" sz="800" dirty="0" smtClean="0"/>
                <a:t>Financial Adviser</a:t>
              </a:r>
              <a:endParaRPr lang="en-GB" sz="800" dirty="0"/>
            </a:p>
          </p:txBody>
        </p:sp>
        <p:pic>
          <p:nvPicPr>
            <p:cNvPr id="225" name="Picture 2" descr="C:\Documents and Settings\Administrator\My Documents\Consulting\IFC\Pitchbooks\Insignia\Mauritius.jpe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03911" y="4222067"/>
              <a:ext cx="491574" cy="395287"/>
            </a:xfrm>
            <a:prstGeom prst="rect">
              <a:avLst/>
            </a:prstGeom>
            <a:noFill/>
          </p:spPr>
        </p:pic>
      </p:grpSp>
      <p:grpSp>
        <p:nvGrpSpPr>
          <p:cNvPr id="226" name="Group 82"/>
          <p:cNvGrpSpPr/>
          <p:nvPr/>
        </p:nvGrpSpPr>
        <p:grpSpPr>
          <a:xfrm>
            <a:off x="3454391" y="3990437"/>
            <a:ext cx="1142999" cy="1783378"/>
            <a:chOff x="2133600" y="4191000"/>
            <a:chExt cx="1142999" cy="1783378"/>
          </a:xfrm>
        </p:grpSpPr>
        <p:sp>
          <p:nvSpPr>
            <p:cNvPr id="227" name="Rectangle 226"/>
            <p:cNvSpPr/>
            <p:nvPr/>
          </p:nvSpPr>
          <p:spPr>
            <a:xfrm>
              <a:off x="2170557" y="419100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8" name="Straight Connector 227"/>
            <p:cNvCxnSpPr/>
            <p:nvPr/>
          </p:nvCxnSpPr>
          <p:spPr>
            <a:xfrm>
              <a:off x="2246757" y="466856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2246757" y="489716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/>
            <p:cNvSpPr txBox="1"/>
            <p:nvPr/>
          </p:nvSpPr>
          <p:spPr>
            <a:xfrm>
              <a:off x="2133600" y="4668560"/>
              <a:ext cx="11429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PPP</a:t>
              </a:r>
              <a:endParaRPr lang="en-GB" sz="10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2170557" y="4897160"/>
              <a:ext cx="106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Expansion of </a:t>
              </a:r>
            </a:p>
            <a:p>
              <a:pPr algn="ctr"/>
              <a:r>
                <a:rPr lang="en-GB" sz="800" dirty="0" smtClean="0"/>
                <a:t>Port of </a:t>
              </a:r>
              <a:r>
                <a:rPr lang="en-GB" sz="800" dirty="0" err="1" smtClean="0"/>
                <a:t>Cotonou</a:t>
              </a:r>
              <a:r>
                <a:rPr lang="en-GB" sz="800" dirty="0" smtClean="0"/>
                <a:t> in </a:t>
              </a:r>
            </a:p>
            <a:p>
              <a:pPr algn="ctr"/>
              <a:r>
                <a:rPr lang="en-GB" sz="800" dirty="0" smtClean="0"/>
                <a:t>Benin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mandated as</a:t>
              </a:r>
            </a:p>
            <a:p>
              <a:pPr algn="ctr"/>
              <a:r>
                <a:rPr lang="en-GB" sz="800" dirty="0" smtClean="0"/>
                <a:t>Financial Adviser</a:t>
              </a:r>
              <a:endParaRPr lang="en-GB" sz="800" dirty="0"/>
            </a:p>
          </p:txBody>
        </p:sp>
        <p:pic>
          <p:nvPicPr>
            <p:cNvPr id="232" name="Picture 4" descr="C:\Documents and Settings\Administrator\My Documents\Consulting\IFC\Pitchbooks\Insignia\Benin.jpe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58928" y="4218739"/>
              <a:ext cx="490813" cy="429461"/>
            </a:xfrm>
            <a:prstGeom prst="rect">
              <a:avLst/>
            </a:prstGeom>
            <a:noFill/>
          </p:spPr>
        </p:pic>
      </p:grpSp>
      <p:grpSp>
        <p:nvGrpSpPr>
          <p:cNvPr id="240" name="Group 135"/>
          <p:cNvGrpSpPr/>
          <p:nvPr/>
        </p:nvGrpSpPr>
        <p:grpSpPr>
          <a:xfrm>
            <a:off x="2216727" y="3987800"/>
            <a:ext cx="1076325" cy="1906489"/>
            <a:chOff x="914400" y="4191000"/>
            <a:chExt cx="1076325" cy="1906489"/>
          </a:xfrm>
        </p:grpSpPr>
        <p:sp>
          <p:nvSpPr>
            <p:cNvPr id="241" name="Rectangle 240"/>
            <p:cNvSpPr/>
            <p:nvPr/>
          </p:nvSpPr>
          <p:spPr>
            <a:xfrm>
              <a:off x="923925" y="419100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1000125" y="466856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1000125" y="489716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914400" y="4668560"/>
              <a:ext cx="1066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Loan</a:t>
              </a:r>
              <a:endParaRPr lang="en-GB" sz="1000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923925" y="4897160"/>
              <a:ext cx="106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$120m for Queen Alia International Airport in Jordan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mandated as</a:t>
              </a:r>
            </a:p>
            <a:p>
              <a:pPr algn="ctr"/>
              <a:r>
                <a:rPr lang="en-GB" sz="800" dirty="0" smtClean="0"/>
                <a:t>Financial Adviser</a:t>
              </a:r>
            </a:p>
            <a:p>
              <a:pPr algn="ctr"/>
              <a:endParaRPr lang="en-GB" sz="800" dirty="0"/>
            </a:p>
          </p:txBody>
        </p:sp>
        <p:pic>
          <p:nvPicPr>
            <p:cNvPr id="246" name="Picture 3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87600" y="4334283"/>
              <a:ext cx="934507" cy="211491"/>
            </a:xfrm>
            <a:prstGeom prst="rect">
              <a:avLst/>
            </a:prstGeom>
            <a:noFill/>
          </p:spPr>
        </p:pic>
      </p:grpSp>
      <p:grpSp>
        <p:nvGrpSpPr>
          <p:cNvPr id="247" name="Group 152"/>
          <p:cNvGrpSpPr/>
          <p:nvPr/>
        </p:nvGrpSpPr>
        <p:grpSpPr>
          <a:xfrm>
            <a:off x="2235489" y="2025072"/>
            <a:ext cx="1066800" cy="1763018"/>
            <a:chOff x="923925" y="2209800"/>
            <a:chExt cx="1066800" cy="1763018"/>
          </a:xfrm>
        </p:grpSpPr>
        <p:sp>
          <p:nvSpPr>
            <p:cNvPr id="248" name="Rectangle 247"/>
            <p:cNvSpPr/>
            <p:nvPr/>
          </p:nvSpPr>
          <p:spPr>
            <a:xfrm>
              <a:off x="923925" y="2209800"/>
              <a:ext cx="1066800" cy="1752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9" name="Straight Connector 248"/>
            <p:cNvCxnSpPr/>
            <p:nvPr/>
          </p:nvCxnSpPr>
          <p:spPr>
            <a:xfrm>
              <a:off x="1000125" y="26670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1000125" y="2895600"/>
              <a:ext cx="9144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1000125" y="266700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Loan</a:t>
              </a:r>
              <a:endParaRPr lang="en-GB" sz="1000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923925" y="2895600"/>
              <a:ext cx="1066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$45m to operator of cargo terminal at Port of Buenos Aires </a:t>
              </a:r>
            </a:p>
            <a:p>
              <a:pPr algn="ctr"/>
              <a:r>
                <a:rPr lang="en-GB" sz="800" dirty="0" smtClean="0"/>
                <a:t>Argentina</a:t>
              </a:r>
            </a:p>
            <a:p>
              <a:pPr algn="ctr"/>
              <a:endParaRPr lang="en-GB" sz="800" dirty="0" smtClean="0"/>
            </a:p>
            <a:p>
              <a:pPr algn="ctr"/>
              <a:endParaRPr lang="en-GB" sz="800" dirty="0" smtClean="0"/>
            </a:p>
            <a:p>
              <a:pPr algn="ctr"/>
              <a:r>
                <a:rPr lang="en-GB" sz="800" dirty="0" smtClean="0"/>
                <a:t>IFC Investment Division</a:t>
              </a:r>
            </a:p>
          </p:txBody>
        </p:sp>
        <p:pic>
          <p:nvPicPr>
            <p:cNvPr id="253" name="Picture 3" descr="C:\Documents and Settings\Administrator\My Documents\Consulting\IFC\Pitchbooks\Insignia\Terminales de la Rio Plata logo.jpe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43668" y="2247963"/>
              <a:ext cx="868259" cy="4025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567EC15A-19C2-4789-9B7D-10EB035006A5}" type="slidenum">
              <a:rPr lang="en-US">
                <a:latin typeface="Calibri" pitchFamily="34" charset="0"/>
              </a:rPr>
              <a:pPr>
                <a:defRPr/>
              </a:pPr>
              <a:t>19</a:t>
            </a:fld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095062" y="1895350"/>
            <a:ext cx="3367979" cy="1719618"/>
            <a:chOff x="762000" y="3581400"/>
            <a:chExt cx="3596976" cy="1905000"/>
          </a:xfrm>
        </p:grpSpPr>
        <p:sp>
          <p:nvSpPr>
            <p:cNvPr id="6" name="Rectangle 5"/>
            <p:cNvSpPr/>
            <p:nvPr/>
          </p:nvSpPr>
          <p:spPr>
            <a:xfrm>
              <a:off x="762000" y="3581400"/>
              <a:ext cx="3581400" cy="1905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4604" y="3870960"/>
              <a:ext cx="1371600" cy="132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114057" y="3608834"/>
              <a:ext cx="2244919" cy="18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 smtClean="0">
                  <a:latin typeface="Calibri" pitchFamily="34" charset="0"/>
                </a:rPr>
                <a:t>Petyo</a:t>
              </a:r>
              <a:r>
                <a:rPr lang="en-GB" sz="1200" b="1" dirty="0" smtClean="0">
                  <a:latin typeface="Calibri" pitchFamily="34" charset="0"/>
                </a:rPr>
                <a:t> </a:t>
              </a:r>
              <a:r>
                <a:rPr lang="en-GB" sz="1200" b="1" dirty="0" err="1" smtClean="0">
                  <a:latin typeface="Calibri" pitchFamily="34" charset="0"/>
                </a:rPr>
                <a:t>Nikolov</a:t>
              </a:r>
              <a:endParaRPr lang="en-GB" sz="1200" b="1" dirty="0" smtClean="0">
                <a:latin typeface="Calibri" pitchFamily="34" charset="0"/>
              </a:endParaRPr>
            </a:p>
            <a:p>
              <a:r>
                <a:rPr lang="en-GB" sz="1100" i="1" dirty="0" smtClean="0">
                  <a:latin typeface="Calibri" pitchFamily="34" charset="0"/>
                </a:rPr>
                <a:t>Senior Consultant</a:t>
              </a:r>
            </a:p>
            <a:p>
              <a:r>
                <a:rPr lang="en-GB" sz="900" i="1" dirty="0" smtClean="0">
                  <a:latin typeface="Calibri" pitchFamily="34" charset="0"/>
                </a:rPr>
                <a:t>Transaction Advisory</a:t>
              </a:r>
            </a:p>
            <a:p>
              <a:r>
                <a:rPr lang="en-GB" sz="900" i="1" dirty="0" smtClean="0">
                  <a:latin typeface="Calibri" pitchFamily="34" charset="0"/>
                </a:rPr>
                <a:t>Europe and Central Asia</a:t>
              </a:r>
            </a:p>
            <a:p>
              <a:endParaRPr lang="en-GB" sz="900" i="1" dirty="0" smtClean="0">
                <a:latin typeface="Calibri" pitchFamily="34" charset="0"/>
              </a:endParaRPr>
            </a:p>
            <a:p>
              <a:r>
                <a:rPr lang="en-GB" sz="900" dirty="0" smtClean="0">
                  <a:latin typeface="Calibri" pitchFamily="34" charset="0"/>
                </a:rPr>
                <a:t>Bul. </a:t>
              </a:r>
              <a:r>
                <a:rPr lang="en-GB" sz="900" dirty="0" err="1" smtClean="0">
                  <a:latin typeface="Calibri" pitchFamily="34" charset="0"/>
                </a:rPr>
                <a:t>Kralja</a:t>
              </a:r>
              <a:r>
                <a:rPr lang="en-GB" sz="900" dirty="0" smtClean="0">
                  <a:latin typeface="Calibri" pitchFamily="34" charset="0"/>
                </a:rPr>
                <a:t> Aleksandra 86-90. 3rd floor</a:t>
              </a:r>
            </a:p>
            <a:p>
              <a:r>
                <a:rPr lang="en-GB" sz="900" dirty="0" smtClean="0">
                  <a:latin typeface="Calibri" pitchFamily="34" charset="0"/>
                </a:rPr>
                <a:t>11000 Belgrade, Serbia</a:t>
              </a:r>
            </a:p>
            <a:p>
              <a:r>
                <a:rPr lang="en-GB" sz="900" dirty="0" smtClean="0">
                  <a:latin typeface="Calibri" pitchFamily="34" charset="0"/>
                </a:rPr>
                <a:t>Telephone: +381 11 330 8956</a:t>
              </a:r>
            </a:p>
            <a:p>
              <a:r>
                <a:rPr lang="en-GB" sz="900" dirty="0" smtClean="0">
                  <a:latin typeface="Calibri" pitchFamily="34" charset="0"/>
                </a:rPr>
                <a:t>Mobile: </a:t>
              </a:r>
              <a:r>
                <a:rPr lang="en-US" sz="900" dirty="0" smtClean="0"/>
                <a:t>+381 634 05661</a:t>
              </a:r>
              <a:endParaRPr lang="en-GB" sz="900" dirty="0" smtClean="0">
                <a:latin typeface="Calibri" pitchFamily="34" charset="0"/>
              </a:endParaRPr>
            </a:p>
            <a:p>
              <a:r>
                <a:rPr lang="en-GB" sz="900" dirty="0" smtClean="0">
                  <a:latin typeface="Calibri" pitchFamily="34" charset="0"/>
                </a:rPr>
                <a:t>Email: pnikolov@ifc.org</a:t>
              </a:r>
            </a:p>
            <a:p>
              <a:r>
                <a:rPr lang="en-GB" sz="900" dirty="0" smtClean="0">
                  <a:latin typeface="Calibri" pitchFamily="34" charset="0"/>
                </a:rPr>
                <a:t>www.ifc.org/infrastructureadvisory</a:t>
              </a:r>
            </a:p>
          </p:txBody>
        </p:sp>
      </p:grpSp>
      <p:sp useBgFill="1">
        <p:nvSpPr>
          <p:cNvPr id="21" name="TextBox 20"/>
          <p:cNvSpPr txBox="1"/>
          <p:nvPr/>
        </p:nvSpPr>
        <p:spPr>
          <a:xfrm>
            <a:off x="0" y="6400800"/>
            <a:ext cx="126924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25"/>
          <p:cNvGrpSpPr/>
          <p:nvPr/>
        </p:nvGrpSpPr>
        <p:grpSpPr>
          <a:xfrm>
            <a:off x="4772993" y="3917322"/>
            <a:ext cx="3490213" cy="1724453"/>
            <a:chOff x="5732115" y="3688011"/>
            <a:chExt cx="3722493" cy="1950689"/>
          </a:xfrm>
        </p:grpSpPr>
        <p:sp>
          <p:nvSpPr>
            <p:cNvPr id="27" name="Rectangle 26"/>
            <p:cNvSpPr/>
            <p:nvPr/>
          </p:nvSpPr>
          <p:spPr>
            <a:xfrm>
              <a:off x="5732115" y="3688011"/>
              <a:ext cx="3581400" cy="195068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81154" y="4007190"/>
              <a:ext cx="1371607" cy="1320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7132120" y="3714182"/>
              <a:ext cx="2322488" cy="191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 smtClean="0">
                  <a:latin typeface="Calibri" pitchFamily="34" charset="0"/>
                </a:rPr>
                <a:t>Serik</a:t>
              </a:r>
              <a:r>
                <a:rPr lang="en-GB" sz="1200" b="1" dirty="0" smtClean="0">
                  <a:latin typeface="Calibri" pitchFamily="34" charset="0"/>
                </a:rPr>
                <a:t> </a:t>
              </a:r>
              <a:r>
                <a:rPr lang="en-GB" sz="1200" b="1" dirty="0" err="1" smtClean="0">
                  <a:latin typeface="Calibri" pitchFamily="34" charset="0"/>
                </a:rPr>
                <a:t>Sharipov</a:t>
              </a:r>
              <a:endParaRPr lang="en-GB" sz="1200" b="1" dirty="0" smtClean="0">
                <a:latin typeface="Calibri" pitchFamily="34" charset="0"/>
              </a:endParaRPr>
            </a:p>
            <a:p>
              <a:r>
                <a:rPr lang="en-GB" sz="1100" i="1" dirty="0" smtClean="0">
                  <a:latin typeface="Calibri" pitchFamily="34" charset="0"/>
                </a:rPr>
                <a:t>Consultant</a:t>
              </a:r>
            </a:p>
            <a:p>
              <a:r>
                <a:rPr lang="en-GB" sz="900" i="1" dirty="0" smtClean="0">
                  <a:latin typeface="Calibri" pitchFamily="34" charset="0"/>
                </a:rPr>
                <a:t>Transaction Advisory</a:t>
              </a:r>
            </a:p>
            <a:p>
              <a:r>
                <a:rPr lang="en-GB" sz="900" i="1" dirty="0" smtClean="0">
                  <a:latin typeface="Calibri" pitchFamily="34" charset="0"/>
                </a:rPr>
                <a:t>Central Asia</a:t>
              </a:r>
            </a:p>
            <a:p>
              <a:endParaRPr lang="en-GB" sz="900" i="1" dirty="0" smtClean="0">
                <a:latin typeface="Calibri" pitchFamily="34" charset="0"/>
              </a:endParaRPr>
            </a:p>
            <a:p>
              <a:r>
                <a:rPr lang="en-US" sz="900" dirty="0" smtClean="0">
                  <a:latin typeface="Calibri" pitchFamily="34" charset="0"/>
                </a:rPr>
                <a:t>41A </a:t>
              </a:r>
              <a:r>
                <a:rPr lang="en-US" sz="900" dirty="0" err="1" smtClean="0">
                  <a:latin typeface="Calibri" pitchFamily="34" charset="0"/>
                </a:rPr>
                <a:t>Kazybek</a:t>
              </a:r>
              <a:r>
                <a:rPr lang="en-US" sz="900" dirty="0" smtClean="0">
                  <a:latin typeface="Calibri" pitchFamily="34" charset="0"/>
                </a:rPr>
                <a:t> Bi Str., 1</a:t>
              </a:r>
              <a:r>
                <a:rPr lang="en-US" sz="900" baseline="30000" dirty="0" smtClean="0">
                  <a:latin typeface="Calibri" pitchFamily="34" charset="0"/>
                </a:rPr>
                <a:t>st</a:t>
              </a:r>
              <a:r>
                <a:rPr lang="en-US" sz="900" dirty="0" smtClean="0">
                  <a:latin typeface="Calibri" pitchFamily="34" charset="0"/>
                </a:rPr>
                <a:t> Floor</a:t>
              </a:r>
              <a:endParaRPr lang="en-GB" sz="900" dirty="0" smtClean="0">
                <a:latin typeface="Calibri" pitchFamily="34" charset="0"/>
              </a:endParaRPr>
            </a:p>
            <a:p>
              <a:r>
                <a:rPr lang="en-US" sz="900" dirty="0" smtClean="0">
                  <a:latin typeface="Calibri" pitchFamily="34" charset="0"/>
                </a:rPr>
                <a:t>050010 Almaty, Kazakhstan</a:t>
              </a:r>
              <a:endParaRPr lang="en-GB" sz="900" dirty="0" smtClean="0">
                <a:latin typeface="Calibri" pitchFamily="34" charset="0"/>
              </a:endParaRPr>
            </a:p>
            <a:p>
              <a:r>
                <a:rPr lang="en-US" sz="900" dirty="0" smtClean="0">
                  <a:latin typeface="Calibri" pitchFamily="34" charset="0"/>
                </a:rPr>
                <a:t>Telephone: +7 727 2 980 586 ext 258</a:t>
              </a:r>
              <a:endParaRPr lang="en-GB" sz="900" dirty="0" smtClean="0">
                <a:latin typeface="Calibri" pitchFamily="34" charset="0"/>
              </a:endParaRPr>
            </a:p>
            <a:p>
              <a:r>
                <a:rPr lang="en-US" sz="900" dirty="0" smtClean="0">
                  <a:latin typeface="Calibri" pitchFamily="34" charset="0"/>
                </a:rPr>
                <a:t>Mobile: +7 705 570 56 28</a:t>
              </a:r>
            </a:p>
            <a:p>
              <a:r>
                <a:rPr lang="en-GB" sz="900" dirty="0" smtClean="0">
                  <a:latin typeface="Calibri" pitchFamily="34" charset="0"/>
                </a:rPr>
                <a:t>Email: ssharipov@ifc.org </a:t>
              </a:r>
            </a:p>
            <a:p>
              <a:r>
                <a:rPr lang="en-GB" sz="900" dirty="0" smtClean="0">
                  <a:latin typeface="Calibri" pitchFamily="34" charset="0"/>
                </a:rPr>
                <a:t>www.ifc.org/infrastructureadvisory</a:t>
              </a:r>
              <a:endParaRPr lang="en-GB" sz="900" dirty="0">
                <a:latin typeface="Calibri" pitchFamily="34" charset="0"/>
              </a:endParaRPr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00800" y="6073253"/>
            <a:ext cx="2906973" cy="730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grpSp>
        <p:nvGrpSpPr>
          <p:cNvPr id="9" name="Group 29"/>
          <p:cNvGrpSpPr/>
          <p:nvPr/>
        </p:nvGrpSpPr>
        <p:grpSpPr>
          <a:xfrm>
            <a:off x="1095886" y="3914144"/>
            <a:ext cx="3367979" cy="1719618"/>
            <a:chOff x="1095062" y="3927350"/>
            <a:chExt cx="3367979" cy="1719618"/>
          </a:xfrm>
        </p:grpSpPr>
        <p:sp>
          <p:nvSpPr>
            <p:cNvPr id="24" name="Rectangle 23"/>
            <p:cNvSpPr/>
            <p:nvPr/>
          </p:nvSpPr>
          <p:spPr>
            <a:xfrm>
              <a:off x="1095062" y="3927350"/>
              <a:ext cx="3353395" cy="171961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1042" y="3952115"/>
              <a:ext cx="210199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err="1" smtClean="0">
                  <a:latin typeface="Calibri" pitchFamily="34" charset="0"/>
                </a:rPr>
                <a:t>Serdar</a:t>
              </a:r>
              <a:r>
                <a:rPr lang="en-GB" sz="1200" b="1" dirty="0" smtClean="0">
                  <a:latin typeface="Calibri" pitchFamily="34" charset="0"/>
                </a:rPr>
                <a:t> </a:t>
              </a:r>
              <a:r>
                <a:rPr lang="en-GB" sz="1200" b="1" dirty="0" err="1" smtClean="0">
                  <a:latin typeface="Calibri" pitchFamily="34" charset="0"/>
                </a:rPr>
                <a:t>Jepbarov</a:t>
              </a:r>
              <a:endParaRPr lang="en-GB" sz="1200" b="1" dirty="0" smtClean="0">
                <a:latin typeface="Calibri" pitchFamily="34" charset="0"/>
              </a:endParaRPr>
            </a:p>
            <a:p>
              <a:r>
                <a:rPr lang="en-GB" sz="1100" i="1" dirty="0" smtClean="0">
                  <a:latin typeface="Calibri" pitchFamily="34" charset="0"/>
                </a:rPr>
                <a:t>Operations Officer</a:t>
              </a:r>
            </a:p>
            <a:p>
              <a:r>
                <a:rPr lang="en-GB" sz="900" i="1" dirty="0" smtClean="0">
                  <a:latin typeface="Calibri" pitchFamily="34" charset="0"/>
                </a:rPr>
                <a:t>Turkmenistan</a:t>
              </a:r>
            </a:p>
            <a:p>
              <a:endParaRPr lang="en-GB" sz="900" i="1" dirty="0" smtClean="0">
                <a:latin typeface="Calibri" pitchFamily="34" charset="0"/>
              </a:endParaRPr>
            </a:p>
            <a:p>
              <a:r>
                <a:rPr lang="en-US" sz="900" dirty="0" smtClean="0"/>
                <a:t>United Nations Building, c/o World Bank</a:t>
              </a:r>
              <a:br>
                <a:rPr lang="en-US" sz="900" dirty="0" smtClean="0"/>
              </a:br>
              <a:r>
                <a:rPr lang="en-US" sz="900" dirty="0" err="1" smtClean="0"/>
                <a:t>Galkynysh</a:t>
              </a:r>
              <a:r>
                <a:rPr lang="en-US" sz="900" dirty="0" smtClean="0"/>
                <a:t> Street, 40</a:t>
              </a:r>
              <a:br>
                <a:rPr lang="en-US" sz="900" dirty="0" smtClean="0"/>
              </a:br>
              <a:r>
                <a:rPr lang="en-US" sz="900" dirty="0" smtClean="0"/>
                <a:t>Ashgabat 744000</a:t>
              </a:r>
              <a:br>
                <a:rPr lang="en-US" sz="900" dirty="0" smtClean="0"/>
              </a:br>
              <a:r>
                <a:rPr lang="en-GB" sz="900" dirty="0" smtClean="0">
                  <a:latin typeface="Calibri" pitchFamily="34" charset="0"/>
                </a:rPr>
                <a:t>Telephone: +</a:t>
              </a:r>
              <a:r>
                <a:rPr lang="en-US" sz="900" dirty="0" smtClean="0"/>
                <a:t>993 12 262 099 </a:t>
              </a:r>
              <a:endParaRPr lang="en-GB" sz="900" dirty="0" smtClean="0">
                <a:latin typeface="Calibri" pitchFamily="34" charset="0"/>
              </a:endParaRPr>
            </a:p>
            <a:p>
              <a:r>
                <a:rPr lang="en-GB" sz="900" dirty="0" smtClean="0">
                  <a:latin typeface="Calibri" pitchFamily="34" charset="0"/>
                </a:rPr>
                <a:t>Facsimile: +</a:t>
              </a:r>
              <a:r>
                <a:rPr lang="en-US" sz="900" dirty="0" smtClean="0"/>
                <a:t>993 12 491633</a:t>
              </a:r>
              <a:r>
                <a:rPr lang="en-GB" sz="900" dirty="0" smtClean="0">
                  <a:latin typeface="Calibri" pitchFamily="34" charset="0"/>
                </a:rPr>
                <a:t> </a:t>
              </a:r>
            </a:p>
            <a:p>
              <a:r>
                <a:rPr lang="en-GB" sz="900" dirty="0" smtClean="0">
                  <a:latin typeface="Calibri" pitchFamily="34" charset="0"/>
                </a:rPr>
                <a:t>Email: sdjedbarov@worldbank.org</a:t>
              </a:r>
              <a:r>
                <a:rPr lang="en-US" sz="900" dirty="0" smtClean="0"/>
                <a:t> </a:t>
              </a:r>
              <a:endParaRPr lang="en-GB" sz="900" dirty="0" smtClean="0">
                <a:latin typeface="Calibri" pitchFamily="34" charset="0"/>
              </a:endParaRPr>
            </a:p>
            <a:p>
              <a:r>
                <a:rPr lang="en-GB" sz="900" dirty="0" smtClean="0">
                  <a:latin typeface="Calibri" pitchFamily="34" charset="0"/>
                </a:rPr>
                <a:t>www.worldbank.org/turkmenistan</a:t>
              </a:r>
            </a:p>
          </p:txBody>
        </p:sp>
        <p:pic>
          <p:nvPicPr>
            <p:cNvPr id="5122" name="Picture 2" descr="C:\Users\JMik\Documents\Business development\Turkmenistan\World Bank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8725" y="4216400"/>
              <a:ext cx="1082676" cy="1110436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4771430" y="1887704"/>
            <a:ext cx="3372982" cy="1713811"/>
            <a:chOff x="1090059" y="3918373"/>
            <a:chExt cx="3372982" cy="1713811"/>
          </a:xfrm>
        </p:grpSpPr>
        <p:grpSp>
          <p:nvGrpSpPr>
            <p:cNvPr id="3" name="Group 8"/>
            <p:cNvGrpSpPr/>
            <p:nvPr/>
          </p:nvGrpSpPr>
          <p:grpSpPr>
            <a:xfrm>
              <a:off x="1090059" y="3918373"/>
              <a:ext cx="3357924" cy="1705946"/>
              <a:chOff x="5732115" y="3688011"/>
              <a:chExt cx="3581400" cy="195068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732115" y="3688011"/>
                <a:ext cx="3581400" cy="195068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91208" y="4007190"/>
                <a:ext cx="1371607" cy="1320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2361042" y="3939414"/>
              <a:ext cx="2101999" cy="169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Calibri" pitchFamily="34" charset="0"/>
                </a:rPr>
                <a:t>Joseph </a:t>
              </a:r>
              <a:r>
                <a:rPr lang="en-GB" sz="1200" b="1" dirty="0" err="1" smtClean="0">
                  <a:latin typeface="Calibri" pitchFamily="34" charset="0"/>
                </a:rPr>
                <a:t>Mik</a:t>
              </a:r>
              <a:endParaRPr lang="en-GB" sz="1200" b="1" dirty="0" smtClean="0">
                <a:latin typeface="Calibri" pitchFamily="34" charset="0"/>
              </a:endParaRPr>
            </a:p>
            <a:p>
              <a:r>
                <a:rPr lang="en-GB" sz="1100" i="1" dirty="0" smtClean="0">
                  <a:latin typeface="Calibri" pitchFamily="34" charset="0"/>
                </a:rPr>
                <a:t>Investment Officer</a:t>
              </a:r>
            </a:p>
            <a:p>
              <a:r>
                <a:rPr lang="en-GB" sz="900" i="1" dirty="0" smtClean="0">
                  <a:latin typeface="Calibri" pitchFamily="34" charset="0"/>
                </a:rPr>
                <a:t>Transaction Advisory</a:t>
              </a:r>
            </a:p>
            <a:p>
              <a:r>
                <a:rPr lang="en-GB" sz="900" i="1" dirty="0" smtClean="0">
                  <a:latin typeface="Calibri" pitchFamily="34" charset="0"/>
                </a:rPr>
                <a:t>Central Asia</a:t>
              </a:r>
            </a:p>
            <a:p>
              <a:endParaRPr lang="en-GB" sz="900" i="1" dirty="0" smtClean="0">
                <a:latin typeface="Calibri" pitchFamily="34" charset="0"/>
              </a:endParaRPr>
            </a:p>
            <a:p>
              <a:r>
                <a:rPr lang="en-GB" sz="900" dirty="0" smtClean="0">
                  <a:latin typeface="Calibri" pitchFamily="34" charset="0"/>
                </a:rPr>
                <a:t>41A </a:t>
              </a:r>
              <a:r>
                <a:rPr lang="en-GB" sz="900" dirty="0" err="1" smtClean="0">
                  <a:latin typeface="Calibri" pitchFamily="34" charset="0"/>
                </a:rPr>
                <a:t>Kazybek</a:t>
              </a:r>
              <a:r>
                <a:rPr lang="en-GB" sz="900" dirty="0" smtClean="0">
                  <a:latin typeface="Calibri" pitchFamily="34" charset="0"/>
                </a:rPr>
                <a:t> Bi Str., 1</a:t>
              </a:r>
              <a:r>
                <a:rPr lang="en-GB" sz="900" baseline="30000" dirty="0" smtClean="0">
                  <a:latin typeface="Calibri" pitchFamily="34" charset="0"/>
                </a:rPr>
                <a:t>st</a:t>
              </a:r>
              <a:r>
                <a:rPr lang="en-GB" sz="900" dirty="0" smtClean="0">
                  <a:latin typeface="Calibri" pitchFamily="34" charset="0"/>
                </a:rPr>
                <a:t> Floor</a:t>
              </a:r>
            </a:p>
            <a:p>
              <a:r>
                <a:rPr lang="en-GB" sz="900" dirty="0" smtClean="0">
                  <a:latin typeface="Calibri" pitchFamily="34" charset="0"/>
                </a:rPr>
                <a:t>050010 Almaty, Kazakhstan </a:t>
              </a:r>
            </a:p>
            <a:p>
              <a:r>
                <a:rPr lang="en-GB" sz="900" dirty="0" smtClean="0">
                  <a:latin typeface="Calibri" pitchFamily="34" charset="0"/>
                </a:rPr>
                <a:t>Telephone: +7 727 2 980 586 ext 301</a:t>
              </a:r>
            </a:p>
            <a:p>
              <a:r>
                <a:rPr lang="en-GB" sz="900" dirty="0" smtClean="0">
                  <a:latin typeface="Calibri" pitchFamily="34" charset="0"/>
                </a:rPr>
                <a:t>Mobile: +7 701 220 67 56</a:t>
              </a:r>
            </a:p>
            <a:p>
              <a:r>
                <a:rPr lang="en-GB" sz="900" dirty="0" smtClean="0">
                  <a:latin typeface="Calibri" pitchFamily="34" charset="0"/>
                </a:rPr>
                <a:t>Email: jmik@ifc.org</a:t>
              </a:r>
            </a:p>
            <a:p>
              <a:r>
                <a:rPr lang="en-GB" sz="900" dirty="0" smtClean="0">
                  <a:latin typeface="Calibri" pitchFamily="34" charset="0"/>
                </a:rPr>
                <a:t>www.ifc.org/infrastructureadvisory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spcBef>
                <a:spcPts val="600"/>
              </a:spcBef>
              <a:tabLst>
                <a:tab pos="2747963" algn="l"/>
              </a:tabLst>
              <a:defRPr/>
            </a:pPr>
            <a:r>
              <a:rPr lang="en-GB" sz="2000" dirty="0" smtClean="0"/>
              <a:t>IFC is the private sector arm of the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World Bank Group</a:t>
            </a:r>
            <a:r>
              <a:rPr lang="en-GB" sz="2000" dirty="0" smtClean="0"/>
              <a:t>.</a:t>
            </a:r>
            <a:endParaRPr lang="en-US" sz="2000" dirty="0" smtClean="0"/>
          </a:p>
          <a:p>
            <a:pPr marL="228600" lvl="0" indent="-228600">
              <a:spcBef>
                <a:spcPts val="600"/>
              </a:spcBef>
              <a:tabLst>
                <a:tab pos="2747963" algn="l"/>
              </a:tabLst>
              <a:defRPr/>
            </a:pPr>
            <a:r>
              <a:rPr lang="en-GB" sz="2000" dirty="0" smtClean="0"/>
              <a:t>Our mission is to reduce poverty by promoting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private sector investment</a:t>
            </a:r>
            <a:r>
              <a:rPr lang="en-GB" sz="2000" dirty="0" smtClean="0"/>
              <a:t> in developing countries.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We manage privatisations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We structure public-private partnerships (PPPs)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We finance infrastructure projects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We lend to and invest in private sector companies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We help businesses list on stock exchanges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We give advice to policymakers</a:t>
            </a:r>
          </a:p>
          <a:p>
            <a:pPr marL="231775" indent="-231775">
              <a:spcBef>
                <a:spcPts val="600"/>
              </a:spcBef>
              <a:tabLst>
                <a:tab pos="2747963" algn="l"/>
              </a:tabLst>
              <a:defRPr/>
            </a:pPr>
            <a:r>
              <a:rPr lang="en-US" sz="2000" dirty="0" smtClean="0"/>
              <a:t>Priority sectors are </a:t>
            </a:r>
            <a:r>
              <a:rPr lang="en-US" sz="2000" b="1" dirty="0" smtClean="0">
                <a:solidFill>
                  <a:srgbClr val="D96709"/>
                </a:solidFill>
              </a:rPr>
              <a:t>infrastructure</a:t>
            </a:r>
            <a:r>
              <a:rPr lang="en-US" sz="2000" dirty="0" smtClean="0"/>
              <a:t>,</a:t>
            </a:r>
            <a:r>
              <a:rPr lang="en-US" sz="2000" b="1" dirty="0" smtClean="0">
                <a:solidFill>
                  <a:srgbClr val="D96709"/>
                </a:solidFill>
              </a:rPr>
              <a:t> healthcare</a:t>
            </a:r>
            <a:r>
              <a:rPr lang="en-US" sz="2000" dirty="0" smtClean="0"/>
              <a:t>,</a:t>
            </a:r>
            <a:r>
              <a:rPr lang="en-US" sz="2000" b="1" dirty="0" smtClean="0">
                <a:solidFill>
                  <a:srgbClr val="D96709"/>
                </a:solidFill>
              </a:rPr>
              <a:t> education</a:t>
            </a:r>
            <a:r>
              <a:rPr lang="en-US" sz="2000" dirty="0" smtClean="0"/>
              <a:t>,</a:t>
            </a:r>
            <a:r>
              <a:rPr lang="en-US" sz="2000" b="1" dirty="0" smtClean="0">
                <a:solidFill>
                  <a:srgbClr val="D96709"/>
                </a:solidFill>
              </a:rPr>
              <a:t> agriculture</a:t>
            </a:r>
            <a:r>
              <a:rPr lang="en-US" sz="2000" dirty="0" smtClean="0"/>
              <a:t> and</a:t>
            </a:r>
            <a:r>
              <a:rPr lang="en-US" sz="2000" b="1" dirty="0" smtClean="0">
                <a:solidFill>
                  <a:srgbClr val="D96709"/>
                </a:solidFill>
              </a:rPr>
              <a:t> banking</a:t>
            </a:r>
            <a:r>
              <a:rPr lang="en-US" sz="2000" dirty="0" smtClean="0"/>
              <a:t>.</a:t>
            </a:r>
          </a:p>
          <a:p>
            <a:pPr marL="231775" indent="-231775">
              <a:spcBef>
                <a:spcPts val="600"/>
              </a:spcBef>
              <a:tabLst>
                <a:tab pos="2747963" algn="l"/>
              </a:tabLst>
              <a:defRPr/>
            </a:pPr>
            <a:r>
              <a:rPr lang="en-US" sz="2000" dirty="0" smtClean="0"/>
              <a:t>Staff of 3,400 bankers and technical experts located worldwide.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753" y="1289735"/>
            <a:ext cx="828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Bef>
                <a:spcPts val="600"/>
              </a:spcBef>
              <a:tabLst>
                <a:tab pos="2747963" algn="l"/>
              </a:tabLst>
              <a:defRPr/>
            </a:pPr>
            <a:r>
              <a:rPr lang="en-GB" sz="1800" dirty="0" smtClean="0">
                <a:latin typeface="Calibri" pitchFamily="34" charset="0"/>
              </a:rPr>
              <a:t>IFC is an investor for its own account and a service provider to third parties.</a:t>
            </a:r>
            <a:endParaRPr lang="en-GB" sz="1800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650254"/>
            <a:ext cx="4040188" cy="674687"/>
            <a:chOff x="457200" y="1281758"/>
            <a:chExt cx="4040188" cy="674687"/>
          </a:xfrm>
        </p:grpSpPr>
        <p:sp>
          <p:nvSpPr>
            <p:cNvPr id="6" name="Text Placeholder 1"/>
            <p:cNvSpPr txBox="1">
              <a:spLocks/>
            </p:cNvSpPr>
            <p:nvPr/>
          </p:nvSpPr>
          <p:spPr>
            <a:xfrm>
              <a:off x="457200" y="1281758"/>
              <a:ext cx="4040188" cy="639762"/>
            </a:xfrm>
            <a:prstGeom prst="rect">
              <a:avLst/>
            </a:prstGeom>
          </p:spPr>
          <p:txBody>
            <a:bodyPr anchor="b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GB" sz="1800" b="1" dirty="0" smtClean="0">
                  <a:latin typeface="Calibri" pitchFamily="34" charset="0"/>
                </a:rPr>
                <a:t>Investment (“Buy-side”)</a:t>
              </a:r>
              <a:endParaRPr lang="en-GB" sz="1800" b="1" dirty="0">
                <a:latin typeface="Calibri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57200" y="1423045"/>
              <a:ext cx="3733800" cy="0"/>
            </a:xfrm>
            <a:prstGeom prst="line">
              <a:avLst/>
            </a:prstGeom>
            <a:ln>
              <a:solidFill>
                <a:srgbClr val="275889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1956445"/>
              <a:ext cx="3733800" cy="0"/>
            </a:xfrm>
            <a:prstGeom prst="line">
              <a:avLst/>
            </a:prstGeom>
            <a:ln>
              <a:solidFill>
                <a:srgbClr val="27588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Text Placeholder 3"/>
          <p:cNvSpPr txBox="1">
            <a:spLocks/>
          </p:cNvSpPr>
          <p:nvPr/>
        </p:nvSpPr>
        <p:spPr>
          <a:xfrm>
            <a:off x="4842588" y="1650254"/>
            <a:ext cx="3844212" cy="639762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Advisory (“Sell-side”)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36543" y="1794645"/>
            <a:ext cx="3733800" cy="533400"/>
            <a:chOff x="457200" y="1423045"/>
            <a:chExt cx="3733800" cy="533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7200" y="1423045"/>
              <a:ext cx="3733800" cy="0"/>
            </a:xfrm>
            <a:prstGeom prst="line">
              <a:avLst/>
            </a:prstGeom>
            <a:ln>
              <a:solidFill>
                <a:srgbClr val="275889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200" y="1956445"/>
              <a:ext cx="3733800" cy="0"/>
            </a:xfrm>
            <a:prstGeom prst="line">
              <a:avLst/>
            </a:prstGeom>
            <a:ln>
              <a:solidFill>
                <a:srgbClr val="27588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Content Placeholder 4"/>
          <p:cNvSpPr txBox="1">
            <a:spLocks/>
          </p:cNvSpPr>
          <p:nvPr/>
        </p:nvSpPr>
        <p:spPr>
          <a:xfrm>
            <a:off x="4817659" y="2369660"/>
            <a:ext cx="3944203" cy="1301589"/>
          </a:xfrm>
          <a:prstGeom prst="rect">
            <a:avLst/>
          </a:prstGeom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483"/>
              </a:spcBef>
              <a:buFont typeface="Arial" pitchFamily="34" charset="0"/>
              <a:buChar char="•"/>
              <a:tabLst>
                <a:tab pos="2747963" algn="l"/>
              </a:tabLst>
              <a:defRPr/>
            </a:pPr>
            <a:r>
              <a:rPr lang="en-US" sz="1500" dirty="0" smtClean="0">
                <a:latin typeface="Calibri" pitchFamily="34" charset="0"/>
              </a:rPr>
              <a:t>We advise </a:t>
            </a:r>
            <a:r>
              <a:rPr lang="en-US" sz="1500" b="1" dirty="0" smtClean="0">
                <a:solidFill>
                  <a:srgbClr val="E46C0A"/>
                </a:solidFill>
                <a:latin typeface="Calibri" pitchFamily="34" charset="0"/>
              </a:rPr>
              <a:t>governments</a:t>
            </a:r>
            <a:r>
              <a:rPr lang="en-US" sz="1500" dirty="0" smtClean="0">
                <a:latin typeface="Calibri" pitchFamily="34" charset="0"/>
              </a:rPr>
              <a:t> on how to attract private sector investment in infrastructure.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483"/>
              </a:spcBef>
              <a:buFont typeface="Arial" pitchFamily="34" charset="0"/>
              <a:buChar char="•"/>
              <a:tabLst>
                <a:tab pos="2747963" algn="l"/>
              </a:tabLst>
              <a:defRPr/>
            </a:pPr>
            <a:r>
              <a:rPr lang="en-US" sz="1500" dirty="0" smtClean="0">
                <a:latin typeface="Calibri" pitchFamily="34" charset="0"/>
              </a:rPr>
              <a:t>To date, we have advised on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165 projects </a:t>
            </a:r>
            <a:r>
              <a:rPr lang="en-US" sz="1500" dirty="0" smtClean="0">
                <a:latin typeface="Calibri" pitchFamily="34" charset="0"/>
              </a:rPr>
              <a:t>in over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60 countries</a:t>
            </a:r>
            <a:r>
              <a:rPr lang="en-US" sz="1500" dirty="0" smtClean="0">
                <a:latin typeface="Calibri" pitchFamily="34" charset="0"/>
              </a:rPr>
              <a:t>, mobilizing over 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$8bn </a:t>
            </a:r>
            <a:r>
              <a:rPr lang="en-US" sz="1500" dirty="0" smtClean="0">
                <a:latin typeface="Calibri" pitchFamily="34" charset="0"/>
              </a:rPr>
              <a:t>of private sector investment.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2369660"/>
            <a:ext cx="3888557" cy="914401"/>
          </a:xfrm>
          <a:prstGeom prst="rect">
            <a:avLst/>
          </a:prstGeom>
        </p:spPr>
        <p:txBody>
          <a:bodyPr/>
          <a:lstStyle/>
          <a:p>
            <a:pPr marL="228600" marR="0" lvl="0" indent="-228600" defTabSz="914400" eaLnBrk="0" latinLnBrk="0" hangingPunct="0">
              <a:lnSpc>
                <a:spcPct val="90000"/>
              </a:lnSpc>
              <a:spcBef>
                <a:spcPts val="483"/>
              </a:spcBef>
              <a:buClrTx/>
              <a:buSzTx/>
              <a:buFont typeface="Arial" pitchFamily="34" charset="0"/>
              <a:buChar char="•"/>
              <a:tabLst>
                <a:tab pos="2747963" algn="l"/>
              </a:tabLst>
              <a:defRPr/>
            </a:pPr>
            <a:r>
              <a:rPr lang="en-GB" sz="1500" dirty="0" smtClean="0">
                <a:latin typeface="Calibri" pitchFamily="34" charset="0"/>
              </a:rPr>
              <a:t>We provide long-term financing to </a:t>
            </a:r>
            <a:r>
              <a:rPr lang="en-GB" sz="1500" b="1" dirty="0" smtClean="0">
                <a:solidFill>
                  <a:srgbClr val="E46C0A"/>
                </a:solidFill>
                <a:latin typeface="Calibri" pitchFamily="34" charset="0"/>
              </a:rPr>
              <a:t>private businesses</a:t>
            </a:r>
            <a:r>
              <a:rPr lang="en-GB" sz="1500" b="1" dirty="0" smtClean="0">
                <a:latin typeface="Calibri" pitchFamily="34" charset="0"/>
              </a:rPr>
              <a:t> </a:t>
            </a:r>
            <a:r>
              <a:rPr lang="en-GB" sz="1500" dirty="0" smtClean="0">
                <a:latin typeface="Calibri" pitchFamily="34" charset="0"/>
              </a:rPr>
              <a:t>and </a:t>
            </a:r>
            <a:r>
              <a:rPr lang="en-GB" sz="1500" b="1" dirty="0" smtClean="0">
                <a:solidFill>
                  <a:srgbClr val="E46C0A"/>
                </a:solidFill>
                <a:latin typeface="Calibri" pitchFamily="34" charset="0"/>
              </a:rPr>
              <a:t>sub-national entities</a:t>
            </a:r>
            <a:r>
              <a:rPr lang="en-GB" sz="1500" dirty="0" smtClean="0">
                <a:latin typeface="Calibri" pitchFamily="34" charset="0"/>
              </a:rPr>
              <a:t>. </a:t>
            </a:r>
          </a:p>
          <a:p>
            <a:pPr marL="228600" marR="0" lvl="0" indent="-228600" defTabSz="914400" eaLnBrk="0" latinLnBrk="0" hangingPunct="0">
              <a:lnSpc>
                <a:spcPct val="90000"/>
              </a:lnSpc>
              <a:spcBef>
                <a:spcPts val="483"/>
              </a:spcBef>
              <a:buClrTx/>
              <a:buSzTx/>
              <a:buFont typeface="Arial" pitchFamily="34" charset="0"/>
              <a:buChar char="•"/>
              <a:tabLst>
                <a:tab pos="2747963" algn="l"/>
              </a:tabLst>
              <a:defRPr/>
            </a:pPr>
            <a:r>
              <a:rPr lang="en-GB" sz="1500" dirty="0" smtClean="0">
                <a:latin typeface="Calibri" pitchFamily="34" charset="0"/>
              </a:rPr>
              <a:t>Europe and Central Asia represent 22% of the global portfolio of </a:t>
            </a:r>
            <a:r>
              <a:rPr lang="en-GB" sz="15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$12.2bn</a:t>
            </a:r>
            <a:r>
              <a:rPr lang="en-GB" sz="1500" dirty="0" smtClean="0">
                <a:latin typeface="Calibri" pitchFamily="34" charset="0"/>
              </a:rPr>
              <a:t>, or approximately </a:t>
            </a:r>
            <a:r>
              <a:rPr lang="en-GB" sz="15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$2.7bn </a:t>
            </a:r>
            <a:r>
              <a:rPr lang="en-GB" sz="1500" dirty="0" smtClean="0">
                <a:latin typeface="Calibri" pitchFamily="34" charset="0"/>
              </a:rPr>
              <a:t>in commitments.</a:t>
            </a:r>
          </a:p>
        </p:txBody>
      </p:sp>
      <p:grpSp>
        <p:nvGrpSpPr>
          <p:cNvPr id="18" name="Group 69"/>
          <p:cNvGrpSpPr/>
          <p:nvPr/>
        </p:nvGrpSpPr>
        <p:grpSpPr>
          <a:xfrm>
            <a:off x="4724400" y="3660721"/>
            <a:ext cx="4183929" cy="2465496"/>
            <a:chOff x="4630130" y="3699534"/>
            <a:chExt cx="4183929" cy="2465496"/>
          </a:xfrm>
        </p:grpSpPr>
        <p:grpSp>
          <p:nvGrpSpPr>
            <p:cNvPr id="19" name="Group 54"/>
            <p:cNvGrpSpPr/>
            <p:nvPr/>
          </p:nvGrpSpPr>
          <p:grpSpPr>
            <a:xfrm>
              <a:off x="4630130" y="3699534"/>
              <a:ext cx="4183929" cy="2418264"/>
              <a:chOff x="169664" y="1266886"/>
              <a:chExt cx="9023420" cy="4639205"/>
            </a:xfrm>
          </p:grpSpPr>
          <p:grpSp>
            <p:nvGrpSpPr>
              <p:cNvPr id="20" name="Group 18"/>
              <p:cNvGrpSpPr/>
              <p:nvPr/>
            </p:nvGrpSpPr>
            <p:grpSpPr>
              <a:xfrm>
                <a:off x="169664" y="1266886"/>
                <a:ext cx="9023420" cy="4639205"/>
                <a:chOff x="169664" y="1266886"/>
                <a:chExt cx="9023420" cy="4639205"/>
              </a:xfrm>
            </p:grpSpPr>
            <p:graphicFrame>
              <p:nvGraphicFramePr>
                <p:cNvPr id="54" name="Chart 53"/>
                <p:cNvGraphicFramePr/>
                <p:nvPr/>
              </p:nvGraphicFramePr>
              <p:xfrm>
                <a:off x="1422753" y="2704451"/>
                <a:ext cx="6162729" cy="305252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pSp>
              <p:nvGrpSpPr>
                <p:cNvPr id="31" name="Group 24"/>
                <p:cNvGrpSpPr/>
                <p:nvPr/>
              </p:nvGrpSpPr>
              <p:grpSpPr>
                <a:xfrm>
                  <a:off x="169664" y="1266886"/>
                  <a:ext cx="9023420" cy="4639205"/>
                  <a:chOff x="169664" y="1266886"/>
                  <a:chExt cx="9023420" cy="4639205"/>
                </a:xfrm>
              </p:grpSpPr>
              <p:sp>
                <p:nvSpPr>
                  <p:cNvPr id="56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7383655" y="4671445"/>
                    <a:ext cx="1809429" cy="5984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ct val="115000"/>
                      </a:lnSpc>
                      <a:buFontTx/>
                      <a:buNone/>
                    </a:pPr>
                    <a:r>
                      <a:rPr lang="en-US" sz="800" dirty="0" smtClean="0">
                        <a:latin typeface="Calibri" pitchFamily="34" charset="0"/>
                        <a:cs typeface="Arial" charset="0"/>
                      </a:rPr>
                      <a:t>Latin America and the Caribbean 9%</a:t>
                    </a:r>
                    <a:endParaRPr lang="en-US" sz="800" dirty="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7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06942" y="1266886"/>
                    <a:ext cx="8721851" cy="5064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5000"/>
                      </a:lnSpc>
                      <a:spcBef>
                        <a:spcPct val="75000"/>
                      </a:spcBef>
                      <a:buClr>
                        <a:schemeClr val="tx1"/>
                      </a:buClr>
                      <a:buFontTx/>
                      <a:buNone/>
                    </a:pPr>
                    <a:r>
                      <a:rPr lang="en-US" sz="1200" b="1" dirty="0" smtClean="0">
                        <a:latin typeface="Calibri" pitchFamily="34" charset="0"/>
                        <a:cs typeface="Arial" charset="0"/>
                      </a:rPr>
                      <a:t>IFC Advisory Project Expenditures by Region, FY 2011</a:t>
                    </a:r>
                    <a:endParaRPr lang="en-US" sz="1200" b="1" dirty="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8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336998" y="5536413"/>
                    <a:ext cx="2277033" cy="3696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lnSpc>
                        <a:spcPct val="115000"/>
                      </a:lnSpc>
                      <a:buFontTx/>
                      <a:buNone/>
                    </a:pPr>
                    <a:r>
                      <a:rPr lang="en-US" sz="800" dirty="0" smtClean="0">
                        <a:latin typeface="Calibri" pitchFamily="34" charset="0"/>
                        <a:cs typeface="Arial" charset="0"/>
                      </a:rPr>
                      <a:t>South Asia 11%</a:t>
                    </a:r>
                    <a:endParaRPr lang="en-US" sz="800" dirty="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5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69664" y="4919163"/>
                    <a:ext cx="1785287" cy="5794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r">
                      <a:lnSpc>
                        <a:spcPct val="115000"/>
                      </a:lnSpc>
                      <a:buFontTx/>
                      <a:buNone/>
                    </a:pPr>
                    <a:r>
                      <a:rPr lang="en-US" sz="800" dirty="0" smtClean="0">
                        <a:latin typeface="Calibri" pitchFamily="34" charset="0"/>
                        <a:cs typeface="Arial" charset="0"/>
                      </a:rPr>
                      <a:t>Sub-Saharan Africa 25%</a:t>
                    </a:r>
                    <a:endParaRPr lang="en-US" sz="800" dirty="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217979" y="2186162"/>
                    <a:ext cx="1423145" cy="3752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ct val="115000"/>
                      </a:lnSpc>
                      <a:buFontTx/>
                      <a:buNone/>
                    </a:pPr>
                    <a:r>
                      <a:rPr lang="en-US" sz="800" dirty="0" smtClean="0">
                        <a:latin typeface="Calibri" pitchFamily="34" charset="0"/>
                        <a:cs typeface="Arial" charset="0"/>
                      </a:rPr>
                      <a:t>Global 17%</a:t>
                    </a:r>
                    <a:endParaRPr lang="en-US" sz="800" dirty="0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6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668459" y="1876080"/>
                    <a:ext cx="2095328" cy="4494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115888" indent="-115888" algn="ctr">
                      <a:lnSpc>
                        <a:spcPct val="115000"/>
                      </a:lnSpc>
                      <a:buFontTx/>
                      <a:buNone/>
                    </a:pPr>
                    <a:r>
                      <a:rPr lang="en-US" sz="800" dirty="0" smtClean="0">
                        <a:latin typeface="Calibri" pitchFamily="34" charset="0"/>
                        <a:cs typeface="Arial" charset="0"/>
                      </a:rPr>
                      <a:t>East Asia and the Pacific 13%</a:t>
                    </a:r>
                    <a:endParaRPr lang="en-US" sz="800" dirty="0"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45" name="Line 19"/>
              <p:cNvSpPr>
                <a:spLocks noChangeShapeType="1"/>
              </p:cNvSpPr>
              <p:nvPr/>
            </p:nvSpPr>
            <p:spPr bwMode="auto">
              <a:xfrm flipH="1" flipV="1">
                <a:off x="7133548" y="4769273"/>
                <a:ext cx="372093" cy="269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 flipH="1">
                <a:off x="1894385" y="4878909"/>
                <a:ext cx="308980" cy="231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 flipH="1" flipV="1">
                <a:off x="2983975" y="2558265"/>
                <a:ext cx="143795" cy="2740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 flipH="1">
                <a:off x="5490152" y="2466903"/>
                <a:ext cx="61629" cy="365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 flipV="1">
                <a:off x="3826217" y="5226092"/>
                <a:ext cx="102712" cy="3471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66" name="Rectangle 17"/>
            <p:cNvSpPr>
              <a:spLocks noChangeArrowheads="1"/>
            </p:cNvSpPr>
            <p:nvPr/>
          </p:nvSpPr>
          <p:spPr bwMode="auto">
            <a:xfrm>
              <a:off x="7535256" y="4306013"/>
              <a:ext cx="1142999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Europe and Central Asia 17%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 flipH="1">
              <a:off x="7916255" y="4648913"/>
              <a:ext cx="190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6668481" y="5853058"/>
              <a:ext cx="1323974" cy="31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Middle East and North Africa 8%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 flipH="1" flipV="1">
              <a:off x="7316180" y="5715712"/>
              <a:ext cx="27302" cy="157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81" name="Line 19"/>
          <p:cNvSpPr>
            <a:spLocks noChangeShapeType="1"/>
          </p:cNvSpPr>
          <p:nvPr/>
        </p:nvSpPr>
        <p:spPr bwMode="auto">
          <a:xfrm flipV="1">
            <a:off x="1314450" y="5562600"/>
            <a:ext cx="114299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47675" y="3668482"/>
            <a:ext cx="4191000" cy="2948218"/>
            <a:chOff x="447675" y="3668482"/>
            <a:chExt cx="4191000" cy="2948218"/>
          </a:xfrm>
        </p:grpSpPr>
        <p:grpSp>
          <p:nvGrpSpPr>
            <p:cNvPr id="16" name="Group 18"/>
            <p:cNvGrpSpPr/>
            <p:nvPr/>
          </p:nvGrpSpPr>
          <p:grpSpPr>
            <a:xfrm>
              <a:off x="708713" y="3668482"/>
              <a:ext cx="3328453" cy="2311959"/>
              <a:chOff x="269670" y="1248613"/>
              <a:chExt cx="7178428" cy="4435271"/>
            </a:xfrm>
          </p:grpSpPr>
          <p:graphicFrame>
            <p:nvGraphicFramePr>
              <p:cNvPr id="30" name="Chart 29"/>
              <p:cNvGraphicFramePr/>
              <p:nvPr/>
            </p:nvGraphicFramePr>
            <p:xfrm>
              <a:off x="815984" y="2634742"/>
              <a:ext cx="6242467" cy="30491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269670" y="1248613"/>
                <a:ext cx="7178428" cy="506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15000"/>
                  </a:lnSpc>
                  <a:spcBef>
                    <a:spcPct val="75000"/>
                  </a:spcBef>
                  <a:buClr>
                    <a:schemeClr val="tx1"/>
                  </a:buClr>
                  <a:buFontTx/>
                  <a:buNone/>
                </a:pPr>
                <a:r>
                  <a:rPr lang="en-US" sz="1200" b="1" dirty="0" smtClean="0">
                    <a:latin typeface="Calibri" pitchFamily="34" charset="0"/>
                    <a:cs typeface="Arial" charset="0"/>
                  </a:rPr>
                  <a:t>IFC Commitments by Industry, FY 2011</a:t>
                </a:r>
                <a:endParaRPr lang="en-US" sz="1200" b="1" dirty="0"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 flipH="1" flipV="1">
              <a:off x="1285875" y="4362449"/>
              <a:ext cx="133350" cy="180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3" name="Rectangle 11"/>
            <p:cNvSpPr>
              <a:spLocks noChangeArrowheads="1"/>
            </p:cNvSpPr>
            <p:nvPr/>
          </p:nvSpPr>
          <p:spPr bwMode="auto">
            <a:xfrm>
              <a:off x="447675" y="4143374"/>
              <a:ext cx="895350" cy="190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Trade Finance 38%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4" name="Line 19"/>
            <p:cNvSpPr>
              <a:spLocks noChangeShapeType="1"/>
            </p:cNvSpPr>
            <p:nvPr/>
          </p:nvSpPr>
          <p:spPr bwMode="auto">
            <a:xfrm flipH="1" flipV="1">
              <a:off x="2447925" y="4162425"/>
              <a:ext cx="28575" cy="257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0" name="Rectangle 11"/>
            <p:cNvSpPr>
              <a:spLocks noChangeArrowheads="1"/>
            </p:cNvSpPr>
            <p:nvPr/>
          </p:nvSpPr>
          <p:spPr bwMode="auto">
            <a:xfrm>
              <a:off x="1790700" y="3962401"/>
              <a:ext cx="10477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Agribusiness 4%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" name="Line 19"/>
            <p:cNvSpPr>
              <a:spLocks noChangeShapeType="1"/>
            </p:cNvSpPr>
            <p:nvPr/>
          </p:nvSpPr>
          <p:spPr bwMode="auto">
            <a:xfrm flipV="1">
              <a:off x="2857499" y="4267200"/>
              <a:ext cx="123825" cy="1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2" name="Rectangle 11"/>
            <p:cNvSpPr>
              <a:spLocks noChangeArrowheads="1"/>
            </p:cNvSpPr>
            <p:nvPr/>
          </p:nvSpPr>
          <p:spPr bwMode="auto">
            <a:xfrm>
              <a:off x="2952750" y="4010025"/>
              <a:ext cx="9429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Consumer &amp; Social Services 4%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6" name="Line 19"/>
            <p:cNvSpPr>
              <a:spLocks noChangeShapeType="1"/>
            </p:cNvSpPr>
            <p:nvPr/>
          </p:nvSpPr>
          <p:spPr bwMode="auto">
            <a:xfrm flipV="1">
              <a:off x="3714749" y="4486275"/>
              <a:ext cx="123825" cy="171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7" name="Line 19"/>
            <p:cNvSpPr>
              <a:spLocks noChangeShapeType="1"/>
            </p:cNvSpPr>
            <p:nvPr/>
          </p:nvSpPr>
          <p:spPr bwMode="auto">
            <a:xfrm flipH="1" flipV="1">
              <a:off x="3638550" y="5457822"/>
              <a:ext cx="171450" cy="219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8" name="Line 19"/>
            <p:cNvSpPr>
              <a:spLocks noChangeShapeType="1"/>
            </p:cNvSpPr>
            <p:nvPr/>
          </p:nvSpPr>
          <p:spPr bwMode="auto">
            <a:xfrm flipH="1" flipV="1">
              <a:off x="3263900" y="5638800"/>
              <a:ext cx="762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 flipV="1">
              <a:off x="2152648" y="5743575"/>
              <a:ext cx="9526" cy="123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V="1">
              <a:off x="1628775" y="5676899"/>
              <a:ext cx="28575" cy="1428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/>
          </p:nvSpPr>
          <p:spPr bwMode="auto">
            <a:xfrm>
              <a:off x="3800475" y="4279900"/>
              <a:ext cx="838200" cy="21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Financial Markets 25%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86" name="Rectangle 11"/>
            <p:cNvSpPr>
              <a:spLocks noChangeArrowheads="1"/>
            </p:cNvSpPr>
            <p:nvPr/>
          </p:nvSpPr>
          <p:spPr bwMode="auto">
            <a:xfrm>
              <a:off x="3514725" y="5626100"/>
              <a:ext cx="838200" cy="219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Funds 4%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87" name="Rectangle 11"/>
            <p:cNvSpPr>
              <a:spLocks noChangeArrowheads="1"/>
            </p:cNvSpPr>
            <p:nvPr/>
          </p:nvSpPr>
          <p:spPr bwMode="auto">
            <a:xfrm>
              <a:off x="2962275" y="5803901"/>
              <a:ext cx="898525" cy="174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Infrastructure 13%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88" name="Rectangle 11"/>
            <p:cNvSpPr>
              <a:spLocks noChangeArrowheads="1"/>
            </p:cNvSpPr>
            <p:nvPr/>
          </p:nvSpPr>
          <p:spPr bwMode="auto">
            <a:xfrm>
              <a:off x="1870075" y="5857874"/>
              <a:ext cx="8763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" indent="-114300"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Manufacturing 7%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1095375" y="5800724"/>
              <a:ext cx="876300" cy="815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Oil, Gas, Mining 2%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90" name="Rectangle 11"/>
            <p:cNvSpPr>
              <a:spLocks noChangeArrowheads="1"/>
            </p:cNvSpPr>
            <p:nvPr/>
          </p:nvSpPr>
          <p:spPr bwMode="auto">
            <a:xfrm>
              <a:off x="457200" y="5657849"/>
              <a:ext cx="9048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115000"/>
                </a:lnSpc>
                <a:buFontTx/>
                <a:buNone/>
              </a:pPr>
              <a:r>
                <a:rPr lang="en-US" sz="800" dirty="0" smtClean="0">
                  <a:latin typeface="Calibri" pitchFamily="34" charset="0"/>
                  <a:cs typeface="Arial" charset="0"/>
                </a:rPr>
                <a:t>Telecom &amp; IT 3%</a:t>
              </a:r>
              <a:endParaRPr lang="en-US" sz="800" dirty="0"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24714"/>
            <a:ext cx="4040188" cy="639762"/>
          </a:xfrm>
        </p:spPr>
        <p:txBody>
          <a:bodyPr/>
          <a:lstStyle/>
          <a:p>
            <a:r>
              <a:rPr lang="en-GB" sz="1800" dirty="0" smtClean="0"/>
              <a:t>Regional coverage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624714"/>
            <a:ext cx="4041775" cy="639762"/>
          </a:xfrm>
        </p:spPr>
        <p:txBody>
          <a:bodyPr/>
          <a:lstStyle/>
          <a:p>
            <a:r>
              <a:rPr lang="en-GB" sz="1800" dirty="0" smtClean="0"/>
              <a:t>Core functions</a:t>
            </a:r>
            <a:endParaRPr lang="en-GB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Role as Transaction Adviser</a:t>
            </a:r>
            <a:endParaRPr lang="en-GB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57200" y="1766001"/>
            <a:ext cx="37338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57200" y="2299401"/>
            <a:ext cx="3733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648200" y="1766001"/>
            <a:ext cx="41148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48200" y="2299401"/>
            <a:ext cx="4114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351850"/>
            <a:ext cx="4041775" cy="2514601"/>
          </a:xfrm>
        </p:spPr>
        <p:txBody>
          <a:bodyPr/>
          <a:lstStyle/>
          <a:p>
            <a:pPr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GB" sz="1600" dirty="0" smtClean="0"/>
              <a:t>Identify</a:t>
            </a:r>
            <a:r>
              <a:rPr lang="en-US" sz="1600" dirty="0" smtClean="0"/>
              <a:t> “bankable” projects</a:t>
            </a:r>
          </a:p>
          <a:p>
            <a:pPr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US" sz="1600" dirty="0" smtClean="0"/>
              <a:t>Conduct due diligence</a:t>
            </a:r>
          </a:p>
          <a:p>
            <a:pPr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US" sz="1600" dirty="0" smtClean="0"/>
              <a:t>Prepare project contracts</a:t>
            </a:r>
          </a:p>
          <a:p>
            <a:pPr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GB" sz="1600" dirty="0" smtClean="0"/>
              <a:t>Advise on the optimum financial structure</a:t>
            </a:r>
          </a:p>
          <a:p>
            <a:pPr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US" sz="1600" dirty="0" smtClean="0"/>
              <a:t>Identify qualified investors</a:t>
            </a:r>
          </a:p>
          <a:p>
            <a:pPr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GB" sz="1600" dirty="0" smtClean="0"/>
              <a:t>Sell, negotiate, close</a:t>
            </a:r>
          </a:p>
          <a:p>
            <a:pPr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GB" sz="1600" dirty="0" smtClean="0"/>
              <a:t>Provide financing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4648200" y="4421226"/>
            <a:ext cx="4041775" cy="639762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 structure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51375" y="4562513"/>
            <a:ext cx="41148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51375" y="5095913"/>
            <a:ext cx="4114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/>
          <p:cNvSpPr>
            <a:spLocks noGrp="1"/>
          </p:cNvSpPr>
          <p:nvPr>
            <p:ph sz="quarter" idx="4"/>
          </p:nvPr>
        </p:nvSpPr>
        <p:spPr>
          <a:xfrm>
            <a:off x="4648199" y="5135725"/>
            <a:ext cx="4495801" cy="1150596"/>
          </a:xfrm>
        </p:spPr>
        <p:txBody>
          <a:bodyPr/>
          <a:lstStyle/>
          <a:p>
            <a:pPr marL="228600" indent="-228600" eaLnBrk="0" hangingPunct="0">
              <a:spcBef>
                <a:spcPts val="483"/>
              </a:spcBef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US" sz="1600" dirty="0" smtClean="0">
                <a:latin typeface="Calibri" pitchFamily="34" charset="0"/>
              </a:rPr>
              <a:t>Advisory fees on cost-recovery basis</a:t>
            </a:r>
          </a:p>
          <a:p>
            <a:pPr marL="228600" indent="-228600" eaLnBrk="0" hangingPunct="0">
              <a:spcBef>
                <a:spcPts val="483"/>
              </a:spcBef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US" sz="1600" dirty="0" smtClean="0">
                <a:latin typeface="Calibri" pitchFamily="34" charset="0"/>
              </a:rPr>
              <a:t>Retainer paid by govt., success fee – by investor</a:t>
            </a:r>
          </a:p>
          <a:p>
            <a:pPr marL="228600" indent="-228600" eaLnBrk="0" hangingPunct="0">
              <a:spcBef>
                <a:spcPts val="483"/>
              </a:spcBef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US" sz="1600" dirty="0" smtClean="0">
                <a:latin typeface="Calibri" pitchFamily="34" charset="0"/>
              </a:rPr>
              <a:t>Market rates for financial products and services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219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can serve you from offices in Ashgabat </a:t>
            </a:r>
            <a:endParaRPr lang="ru-RU" dirty="0" smtClean="0"/>
          </a:p>
          <a:p>
            <a:pPr algn="ctr"/>
            <a:r>
              <a:rPr lang="en-GB" dirty="0" smtClean="0"/>
              <a:t>and elsewhere in Central Asia.</a:t>
            </a:r>
            <a:endParaRPr lang="en-GB" dirty="0"/>
          </a:p>
        </p:txBody>
      </p:sp>
      <p:pic>
        <p:nvPicPr>
          <p:cNvPr id="1026" name="Picture 2" descr="C:\Users\JMik\Documents\Business development\Pitchbooks\Maps\Orthographic projection - Our coverage + Russ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55" y="2489576"/>
            <a:ext cx="378214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 Development Objectives…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lvl="1" indent="-3420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2747963" algn="l"/>
              </a:tabLst>
              <a:defRPr/>
            </a:pPr>
            <a:r>
              <a:rPr lang="en-GB" sz="2000" dirty="0" smtClean="0">
                <a:latin typeface="Calibri" pitchFamily="34" charset="0"/>
                <a:cs typeface="Arial" pitchFamily="34" charset="0"/>
              </a:rPr>
              <a:t>The </a:t>
            </a:r>
            <a:r>
              <a:rPr lang="en-GB" sz="2000" b="1" dirty="0" smtClean="0">
                <a:solidFill>
                  <a:srgbClr val="D96709"/>
                </a:solidFill>
                <a:latin typeface="Calibri" pitchFamily="34" charset="0"/>
                <a:cs typeface="Arial" pitchFamily="34" charset="0"/>
              </a:rPr>
              <a:t>Turkmen Government’s Objectives </a:t>
            </a:r>
            <a:r>
              <a:rPr lang="en-GB" sz="2000" dirty="0" smtClean="0">
                <a:latin typeface="Calibri" pitchFamily="34" charset="0"/>
                <a:cs typeface="Arial" pitchFamily="34" charset="0"/>
              </a:rPr>
              <a:t>are: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To increase private sector share of GDP from 40% to 70% by 2020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To privatize non-core sectors using transparent sales process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To diversify economy away from reliance on extractive industries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To improve regulatory environment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2747963" algn="l"/>
              </a:tabLst>
              <a:defRPr/>
            </a:pPr>
            <a:r>
              <a:rPr lang="en-GB" sz="2000" dirty="0" smtClean="0"/>
              <a:t>To invest more in transport and communications infrastructure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2747963" algn="l"/>
              </a:tabLst>
              <a:defRPr/>
            </a:pPr>
            <a:endParaRPr lang="en-GB" sz="2000" dirty="0" smtClean="0"/>
          </a:p>
          <a:p>
            <a:pPr marL="400050">
              <a:spcBef>
                <a:spcPts val="600"/>
              </a:spcBef>
              <a:buClr>
                <a:schemeClr val="tx1"/>
              </a:buClr>
              <a:tabLst>
                <a:tab pos="2747963" algn="l"/>
              </a:tabLst>
              <a:defRPr/>
            </a:pPr>
            <a:r>
              <a:rPr lang="en-GB" sz="2000" b="1" dirty="0" smtClean="0">
                <a:solidFill>
                  <a:srgbClr val="D96709"/>
                </a:solidFill>
                <a:latin typeface="Calibri" pitchFamily="34" charset="0"/>
                <a:cs typeface="Arial" pitchFamily="34" charset="0"/>
              </a:rPr>
              <a:t>IFC</a:t>
            </a:r>
            <a:r>
              <a:rPr lang="en-US" sz="2000" b="1" dirty="0" smtClean="0">
                <a:solidFill>
                  <a:srgbClr val="D96709"/>
                </a:solidFill>
                <a:latin typeface="Calibri" pitchFamily="34" charset="0"/>
                <a:cs typeface="Arial" pitchFamily="34" charset="0"/>
              </a:rPr>
              <a:t>/World Bank</a:t>
            </a:r>
            <a:r>
              <a:rPr lang="en-GB" sz="2000" b="1" dirty="0" smtClean="0">
                <a:solidFill>
                  <a:srgbClr val="D96709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Arial" pitchFamily="34" charset="0"/>
              </a:rPr>
              <a:t>can help the Government meet these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00800" y="6073253"/>
            <a:ext cx="2906973" cy="730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4" name="Title 93"/>
          <p:cNvSpPr>
            <a:spLocks noGrp="1"/>
          </p:cNvSpPr>
          <p:nvPr>
            <p:ph type="title"/>
          </p:nvPr>
        </p:nvSpPr>
        <p:spPr>
          <a:xfrm>
            <a:off x="0" y="66092"/>
            <a:ext cx="9296400" cy="639762"/>
          </a:xfrm>
        </p:spPr>
        <p:txBody>
          <a:bodyPr/>
          <a:lstStyle/>
          <a:p>
            <a:r>
              <a:rPr lang="en-US" dirty="0" smtClean="0"/>
              <a:t>… Engagement with IFIs</a:t>
            </a:r>
            <a:r>
              <a:rPr lang="ru-RU" dirty="0" smtClean="0"/>
              <a:t> </a:t>
            </a:r>
            <a:r>
              <a:rPr lang="en-US" dirty="0" smtClean="0"/>
              <a:t>should be further enhanced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10" y="1395226"/>
            <a:ext cx="5392997" cy="409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JMik\Documents\Business development\Turkmenistan\ISDB log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281" y="5477589"/>
            <a:ext cx="923925" cy="95250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>
            <a:stCxn id="1036" idx="1"/>
          </p:cNvCxnSpPr>
          <p:nvPr/>
        </p:nvCxnSpPr>
        <p:spPr>
          <a:xfrm rot="10800000">
            <a:off x="2766061" y="2971800"/>
            <a:ext cx="3154723" cy="50794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37" idx="1"/>
          </p:cNvCxnSpPr>
          <p:nvPr/>
        </p:nvCxnSpPr>
        <p:spPr>
          <a:xfrm rot="10800000">
            <a:off x="3737611" y="3406141"/>
            <a:ext cx="2185091" cy="86622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34" idx="0"/>
          </p:cNvCxnSpPr>
          <p:nvPr/>
        </p:nvCxnSpPr>
        <p:spPr>
          <a:xfrm rot="16200000" flipV="1">
            <a:off x="3797380" y="4123611"/>
            <a:ext cx="1445749" cy="12223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32" idx="0"/>
          </p:cNvCxnSpPr>
          <p:nvPr/>
        </p:nvCxnSpPr>
        <p:spPr>
          <a:xfrm rot="5400000" flipH="1" flipV="1">
            <a:off x="943199" y="3609006"/>
            <a:ext cx="2368629" cy="136853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:\Users\JMik\Documents\Business development\Turkmenistan\adb_log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0783" y="3055549"/>
            <a:ext cx="766620" cy="848393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632810" y="3106230"/>
            <a:ext cx="240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$125m for </a:t>
            </a:r>
            <a:r>
              <a:rPr lang="en-US" dirty="0" err="1" smtClean="0"/>
              <a:t>Gyzylgaya</a:t>
            </a:r>
            <a:r>
              <a:rPr lang="en-US" dirty="0" smtClean="0"/>
              <a:t> – </a:t>
            </a:r>
            <a:r>
              <a:rPr lang="en-US" dirty="0" err="1" smtClean="0"/>
              <a:t>Bereket</a:t>
            </a:r>
            <a:r>
              <a:rPr lang="en-US" dirty="0" smtClean="0"/>
              <a:t>  - </a:t>
            </a:r>
            <a:r>
              <a:rPr lang="en-US" dirty="0" err="1" smtClean="0"/>
              <a:t>Etrek</a:t>
            </a:r>
            <a:r>
              <a:rPr lang="en-US" dirty="0" smtClean="0"/>
              <a:t> rail line</a:t>
            </a:r>
            <a:endParaRPr lang="en-US" dirty="0"/>
          </a:p>
        </p:txBody>
      </p:sp>
      <p:pic>
        <p:nvPicPr>
          <p:cNvPr id="1037" name="Picture 13" descr="C:\Users\JMik\Documents\Business development\Turkmenistan\EBRD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2701" y="3906161"/>
            <a:ext cx="805645" cy="732404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6635081" y="3897188"/>
            <a:ext cx="2672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$2m for ice cream plant</a:t>
            </a:r>
          </a:p>
          <a:p>
            <a:endParaRPr lang="en-US" sz="1000" dirty="0" smtClean="0"/>
          </a:p>
          <a:p>
            <a:r>
              <a:rPr lang="en-US" dirty="0" smtClean="0"/>
              <a:t>$25m for Coca-Cola bottling plant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43183" y="5420431"/>
            <a:ext cx="24020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$121m for Balkan </a:t>
            </a:r>
            <a:r>
              <a:rPr lang="en-US" dirty="0" err="1" smtClean="0"/>
              <a:t>Velayat</a:t>
            </a:r>
            <a:r>
              <a:rPr lang="en-US" dirty="0" smtClean="0"/>
              <a:t> water project</a:t>
            </a:r>
          </a:p>
          <a:p>
            <a:endParaRPr lang="en-US" sz="1000" dirty="0" smtClean="0"/>
          </a:p>
          <a:p>
            <a:r>
              <a:rPr lang="en-US" dirty="0" smtClean="0"/>
              <a:t>$371m for </a:t>
            </a:r>
            <a:r>
              <a:rPr lang="en-US" dirty="0" err="1" smtClean="0"/>
              <a:t>Gyzylgaya</a:t>
            </a:r>
            <a:r>
              <a:rPr lang="en-US" dirty="0" smtClean="0"/>
              <a:t> – </a:t>
            </a:r>
            <a:r>
              <a:rPr lang="en-US" dirty="0" err="1" smtClean="0"/>
              <a:t>Bereket</a:t>
            </a:r>
            <a:r>
              <a:rPr lang="en-US" dirty="0" smtClean="0"/>
              <a:t>  - </a:t>
            </a:r>
            <a:r>
              <a:rPr lang="en-US" dirty="0" err="1" smtClean="0"/>
              <a:t>Etrek</a:t>
            </a:r>
            <a:r>
              <a:rPr lang="en-US" dirty="0" smtClean="0"/>
              <a:t> rail line</a:t>
            </a:r>
            <a:endParaRPr lang="en-US" dirty="0"/>
          </a:p>
        </p:txBody>
      </p:sp>
      <p:pic>
        <p:nvPicPr>
          <p:cNvPr id="1034" name="Picture 10" descr="C:\Users\JMik\Documents\Business development\Turkmenistan\China Dev Ban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4587" y="5457679"/>
            <a:ext cx="1973721" cy="683809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>
            <a:off x="4124866" y="6131087"/>
            <a:ext cx="3068870" cy="566893"/>
            <a:chOff x="4124866" y="6096797"/>
            <a:chExt cx="3068870" cy="566893"/>
          </a:xfrm>
        </p:grpSpPr>
        <p:sp>
          <p:nvSpPr>
            <p:cNvPr id="63" name="TextBox 62"/>
            <p:cNvSpPr txBox="1"/>
            <p:nvPr/>
          </p:nvSpPr>
          <p:spPr>
            <a:xfrm>
              <a:off x="4207142" y="6189473"/>
              <a:ext cx="2986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$4bn for S. </a:t>
              </a:r>
              <a:r>
                <a:rPr lang="en-US" b="1" dirty="0" err="1" smtClean="0"/>
                <a:t>Yolotan</a:t>
              </a:r>
              <a:r>
                <a:rPr lang="en-US" b="1" dirty="0" smtClean="0"/>
                <a:t> gas field</a:t>
              </a:r>
              <a:endParaRPr lang="en-US" b="1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4124866" y="6096797"/>
              <a:ext cx="2988860" cy="5668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002379" y="2213811"/>
            <a:ext cx="21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$70m for GAC oil tankers on Caspian Sea</a:t>
            </a:r>
            <a:endParaRPr lang="en-US" dirty="0"/>
          </a:p>
        </p:txBody>
      </p:sp>
      <p:pic>
        <p:nvPicPr>
          <p:cNvPr id="2" name="Picture 2" descr="C:\Users\JMik\Documents\Business development\Turkmenistan\Pictures\IFC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1688" y="2410778"/>
            <a:ext cx="1152525" cy="504825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>
            <a:stCxn id="2" idx="1"/>
          </p:cNvCxnSpPr>
          <p:nvPr/>
        </p:nvCxnSpPr>
        <p:spPr>
          <a:xfrm rot="10800000" flipV="1">
            <a:off x="1245870" y="2663190"/>
            <a:ext cx="4635818" cy="2285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JMik\Documents\Business development\Turkmenistan\Pictures\JBIC 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4558" y="4920614"/>
            <a:ext cx="689746" cy="782955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6638891" y="4994910"/>
            <a:ext cx="2672691" cy="491490"/>
            <a:chOff x="6638891" y="4994910"/>
            <a:chExt cx="2672691" cy="491490"/>
          </a:xfrm>
        </p:grpSpPr>
        <p:sp>
          <p:nvSpPr>
            <p:cNvPr id="37" name="TextBox 36"/>
            <p:cNvSpPr txBox="1"/>
            <p:nvPr/>
          </p:nvSpPr>
          <p:spPr>
            <a:xfrm>
              <a:off x="6638891" y="5055428"/>
              <a:ext cx="2672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$1bn for fertilizer plant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6640830" y="4994910"/>
              <a:ext cx="2354580" cy="4914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3817620" y="3680460"/>
            <a:ext cx="2125982" cy="148590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400800" y="6073253"/>
            <a:ext cx="2906973" cy="730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Airports</a:t>
            </a:r>
            <a:endParaRPr lang="en-GB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32112" y="2028775"/>
            <a:ext cx="3951629" cy="42375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lnSpc>
                <a:spcPct val="90000"/>
              </a:lnSpc>
              <a:spcAft>
                <a:spcPct val="500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Annual PAX of 1.7m  (2010) at Ashgabat and </a:t>
            </a:r>
            <a:r>
              <a:rPr lang="en-US" sz="1600" dirty="0" err="1" smtClean="0"/>
              <a:t>Turkmenbashi</a:t>
            </a:r>
            <a:r>
              <a:rPr lang="en-US" sz="1600" dirty="0" smtClean="0"/>
              <a:t> airports is sufficient to support O&amp;M contract.</a:t>
            </a:r>
          </a:p>
          <a:p>
            <a:pPr marL="228600" lvl="1" indent="-228600">
              <a:lnSpc>
                <a:spcPct val="90000"/>
              </a:lnSpc>
              <a:spcAft>
                <a:spcPct val="500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Airports are high fixed-cost business and depends on air traffic volume for profitability. </a:t>
            </a:r>
          </a:p>
          <a:p>
            <a:pPr marL="228600" lvl="1" indent="-228600">
              <a:lnSpc>
                <a:spcPct val="90000"/>
              </a:lnSpc>
              <a:spcAft>
                <a:spcPct val="500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Airport operators typically derive revenues from airport charges levied on airlines to cover core airport services.</a:t>
            </a:r>
          </a:p>
          <a:p>
            <a:pPr marL="228600" lvl="1" indent="-228600">
              <a:lnSpc>
                <a:spcPct val="90000"/>
              </a:lnSpc>
              <a:spcAft>
                <a:spcPct val="500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50% of major airport operators’ revenues come from non-aeronautical charges (see table).</a:t>
            </a:r>
          </a:p>
          <a:p>
            <a:pPr marL="228600" lvl="1" indent="-228600">
              <a:lnSpc>
                <a:spcPct val="80000"/>
              </a:lnSpc>
              <a:spcAft>
                <a:spcPts val="6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Assessment of operational figures for both airports is necessary to better gauge potential private sector interest.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450775"/>
            <a:ext cx="37338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57200" y="1309488"/>
            <a:ext cx="4040188" cy="674687"/>
            <a:chOff x="457200" y="1309488"/>
            <a:chExt cx="4040188" cy="67468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7200" y="1984175"/>
              <a:ext cx="37338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Placeholder 1"/>
            <p:cNvSpPr txBox="1">
              <a:spLocks/>
            </p:cNvSpPr>
            <p:nvPr/>
          </p:nvSpPr>
          <p:spPr>
            <a:xfrm>
              <a:off x="457200" y="1309488"/>
              <a:ext cx="4040188" cy="639762"/>
            </a:xfrm>
            <a:prstGeom prst="rect">
              <a:avLst/>
            </a:prstGeom>
          </p:spPr>
          <p:txBody>
            <a:bodyPr anchor="b"/>
            <a:lstStyle/>
            <a:p>
              <a:pPr marR="0" lvl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b="1" dirty="0" smtClean="0"/>
                <a:t>Discussion</a:t>
              </a:r>
              <a:endParaRPr lang="en-GB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85023" y="1446119"/>
            <a:ext cx="3644601" cy="2630698"/>
            <a:chOff x="5080298" y="1438275"/>
            <a:chExt cx="3644601" cy="2630698"/>
          </a:xfrm>
        </p:grpSpPr>
        <p:sp>
          <p:nvSpPr>
            <p:cNvPr id="13" name="Rectangle 12"/>
            <p:cNvSpPr/>
            <p:nvPr/>
          </p:nvSpPr>
          <p:spPr>
            <a:xfrm>
              <a:off x="5080298" y="3838141"/>
              <a:ext cx="245932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1" indent="-228600">
                <a:lnSpc>
                  <a:spcPct val="90000"/>
                </a:lnSpc>
                <a:spcAft>
                  <a:spcPct val="50000"/>
                </a:spcAft>
                <a:buClr>
                  <a:srgbClr val="0035AD"/>
                </a:buClr>
                <a:buSzPct val="120000"/>
              </a:pPr>
              <a:r>
                <a:rPr lang="en-GB" sz="1000" i="1" dirty="0" smtClean="0"/>
                <a:t>Source: World Bank Development Indicators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24450" y="1438275"/>
              <a:ext cx="3600449" cy="2428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744" y="4333875"/>
            <a:ext cx="3945731" cy="141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00800" y="6073253"/>
            <a:ext cx="2906973" cy="730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Seaports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450775"/>
            <a:ext cx="37338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"/>
          <p:cNvSpPr txBox="1">
            <a:spLocks/>
          </p:cNvSpPr>
          <p:nvPr/>
        </p:nvSpPr>
        <p:spPr>
          <a:xfrm>
            <a:off x="457200" y="1309488"/>
            <a:ext cx="4040188" cy="639762"/>
          </a:xfrm>
          <a:prstGeom prst="rect">
            <a:avLst/>
          </a:prstGeom>
        </p:spPr>
        <p:txBody>
          <a:bodyPr anchor="b"/>
          <a:lstStyle/>
          <a:p>
            <a:pPr marR="0" lv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 smtClean="0"/>
              <a:t>Discussion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984175"/>
            <a:ext cx="3733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32112" y="2028775"/>
            <a:ext cx="4101788" cy="42958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lnSpc>
                <a:spcPct val="90000"/>
              </a:lnSpc>
              <a:spcAft>
                <a:spcPct val="500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Participation of private operators could improve throughput at </a:t>
            </a:r>
            <a:r>
              <a:rPr lang="en-US" sz="1600" dirty="0" err="1" smtClean="0"/>
              <a:t>Turkmenbashi</a:t>
            </a:r>
            <a:r>
              <a:rPr lang="en-US" sz="1600" dirty="0" smtClean="0"/>
              <a:t> Port. </a:t>
            </a:r>
          </a:p>
          <a:p>
            <a:pPr marL="228600" lvl="1" indent="-228600">
              <a:lnSpc>
                <a:spcPct val="90000"/>
              </a:lnSpc>
              <a:spcAft>
                <a:spcPct val="500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Currently, 80% of cargo consists of oil products. Instead of or in addition to pipelines, Turkmenistan could develop LNG (liquefied natural gas) storage.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err="1" smtClean="0"/>
              <a:t>Turkmenbashi</a:t>
            </a:r>
            <a:r>
              <a:rPr lang="en-US" sz="1600" dirty="0" smtClean="0"/>
              <a:t> Port should develop intermodal freight operations. Characteristics of intermodal freight operations:</a:t>
            </a:r>
          </a:p>
          <a:p>
            <a:pPr marL="571500" lvl="2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35AD"/>
              </a:buClr>
              <a:buSzPct val="120000"/>
              <a:buFont typeface="Wingdings" pitchFamily="2" charset="2"/>
              <a:buChar char="Ø"/>
            </a:pPr>
            <a:r>
              <a:rPr lang="en-US" sz="1600" dirty="0" smtClean="0"/>
              <a:t>Containerization – use of standard (ISO) shipping containers</a:t>
            </a:r>
          </a:p>
          <a:p>
            <a:pPr marL="571500" lvl="2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35AD"/>
              </a:buClr>
              <a:buSzPct val="120000"/>
              <a:buFont typeface="Wingdings" pitchFamily="2" charset="2"/>
              <a:buChar char="Ø"/>
            </a:pPr>
            <a:r>
              <a:rPr lang="en-US" sz="1600" dirty="0" smtClean="0"/>
              <a:t>Rapid transfer of containers between modes of transport</a:t>
            </a:r>
          </a:p>
          <a:p>
            <a:pPr marL="571500" lvl="2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35AD"/>
              </a:buClr>
              <a:buSzPct val="120000"/>
              <a:buFont typeface="Wingdings" pitchFamily="2" charset="2"/>
              <a:buChar char="Ø"/>
            </a:pPr>
            <a:r>
              <a:rPr lang="en-US" sz="1600" dirty="0" smtClean="0"/>
              <a:t>Minimal cargo handling, resulting in lower damages and losses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4572" y="3879866"/>
            <a:ext cx="2268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indent="-228600">
              <a:lnSpc>
                <a:spcPct val="90000"/>
              </a:lnSpc>
              <a:spcAft>
                <a:spcPct val="50000"/>
              </a:spcAft>
              <a:buClr>
                <a:srgbClr val="0035AD"/>
              </a:buClr>
              <a:buSzPct val="120000"/>
            </a:pPr>
            <a:r>
              <a:rPr lang="en-GB" sz="1000" i="1" dirty="0" smtClean="0"/>
              <a:t>Source: TRACECA Program report (2009)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591" y="1456167"/>
            <a:ext cx="36029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35713" y="4610100"/>
          <a:ext cx="3606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/>
                <a:gridCol w="1803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Advantages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Drawbacks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Relatively</a:t>
                      </a:r>
                      <a:r>
                        <a:rPr lang="en-US" sz="12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low cost</a:t>
                      </a:r>
                      <a:endParaRPr lang="en-US" sz="120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Technologically </a:t>
                      </a:r>
                      <a:r>
                        <a:rPr lang="en-US" sz="12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demanding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Adaptability in routes, scale, time</a:t>
                      </a:r>
                      <a:endParaRPr lang="en-US" sz="120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Potentially, lack of skilled shipping crew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Alternative</a:t>
                      </a:r>
                      <a:r>
                        <a:rPr lang="en-US" sz="12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to pipeline-delivered oil/gas, in high demand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Ambiguous environmental benefits, more energy efficient for long </a:t>
                      </a:r>
                      <a:r>
                        <a:rPr lang="en-US" sz="1200" dirty="0" err="1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shippings</a:t>
                      </a:r>
                      <a:endParaRPr lang="en-US" sz="120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46813" y="4292600"/>
            <a:ext cx="3302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LNG Shipping: Advantages and Drawbacks</a:t>
            </a:r>
            <a:endParaRPr lang="en-US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309488"/>
            <a:ext cx="4040188" cy="674687"/>
            <a:chOff x="457200" y="1309488"/>
            <a:chExt cx="4040188" cy="67468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57200" y="1984175"/>
              <a:ext cx="37338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 Placeholder 1"/>
            <p:cNvSpPr txBox="1">
              <a:spLocks/>
            </p:cNvSpPr>
            <p:nvPr/>
          </p:nvSpPr>
          <p:spPr>
            <a:xfrm>
              <a:off x="457200" y="1309488"/>
              <a:ext cx="4040188" cy="639762"/>
            </a:xfrm>
            <a:prstGeom prst="rect">
              <a:avLst/>
            </a:prstGeom>
          </p:spPr>
          <p:txBody>
            <a:bodyPr anchor="b"/>
            <a:lstStyle/>
            <a:p>
              <a:pPr marR="0" lvl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GB" b="1" dirty="0" smtClean="0"/>
                <a:t>Discussion</a:t>
              </a:r>
              <a:endParaRPr lang="en-GB" b="1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57200" y="1450775"/>
            <a:ext cx="37338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2112" y="2028775"/>
            <a:ext cx="4032312" cy="45468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228600" lvl="1" indent="-228600">
              <a:lnSpc>
                <a:spcPct val="90000"/>
              </a:lnSpc>
              <a:spcAft>
                <a:spcPts val="6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IFC can help attract private sector to operate two highways: Ashgabat–</a:t>
            </a:r>
            <a:r>
              <a:rPr lang="en-US" sz="1600" dirty="0" err="1" smtClean="0"/>
              <a:t>Turkmenabad</a:t>
            </a:r>
            <a:r>
              <a:rPr lang="en-US" sz="1600" dirty="0" smtClean="0"/>
              <a:t> and Ashgabat–</a:t>
            </a:r>
            <a:r>
              <a:rPr lang="en-US" sz="1600" dirty="0" err="1" smtClean="0"/>
              <a:t>Turkmenbashi</a:t>
            </a:r>
            <a:r>
              <a:rPr lang="en-US" sz="1600" dirty="0" smtClean="0"/>
              <a:t> (CAREC Corridor #2).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Private investor would recoup investment through tolls and/or availability payments made by government based upon:</a:t>
            </a:r>
          </a:p>
          <a:p>
            <a:pPr marL="571500" lvl="2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35AD"/>
              </a:buClr>
              <a:buSzPct val="120000"/>
              <a:buFont typeface="Wingdings" pitchFamily="2" charset="2"/>
              <a:buChar char="Ø"/>
            </a:pPr>
            <a:r>
              <a:rPr lang="en-US" sz="1600" dirty="0" smtClean="0"/>
              <a:t>Construction milestones</a:t>
            </a:r>
          </a:p>
          <a:p>
            <a:pPr marL="571500" lvl="2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35AD"/>
              </a:buClr>
              <a:buSzPct val="120000"/>
              <a:buFont typeface="Wingdings" pitchFamily="2" charset="2"/>
              <a:buChar char="Ø"/>
            </a:pPr>
            <a:r>
              <a:rPr lang="en-US" sz="1600" dirty="0" smtClean="0"/>
              <a:t>Performance criteria</a:t>
            </a:r>
          </a:p>
          <a:p>
            <a:pPr marL="571500" lvl="2" indent="-2286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35AD"/>
              </a:buClr>
              <a:buSzPct val="120000"/>
              <a:buFont typeface="Wingdings" pitchFamily="2" charset="2"/>
              <a:buChar char="Ø"/>
            </a:pPr>
            <a:r>
              <a:rPr lang="en-US" sz="1600" dirty="0" smtClean="0"/>
              <a:t>Minimum traffic levels</a:t>
            </a:r>
          </a:p>
          <a:p>
            <a:pPr marL="228600" lvl="1" indent="-2286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rgbClr val="0035AD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/>
              <a:t>Truck transport dominates domestic haulage; however, 80% of EXIM freight goes by rail through </a:t>
            </a:r>
            <a:r>
              <a:rPr lang="en-US" sz="1600" dirty="0" err="1" smtClean="0"/>
              <a:t>Sarakhs</a:t>
            </a:r>
            <a:r>
              <a:rPr lang="en-US" sz="16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6073253"/>
            <a:ext cx="2906973" cy="730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02256" y="1297081"/>
            <a:ext cx="4322669" cy="5291976"/>
            <a:chOff x="4602256" y="1323975"/>
            <a:chExt cx="4322669" cy="5291976"/>
          </a:xfrm>
        </p:grpSpPr>
        <p:grpSp>
          <p:nvGrpSpPr>
            <p:cNvPr id="15" name="Group 14"/>
            <p:cNvGrpSpPr/>
            <p:nvPr/>
          </p:nvGrpSpPr>
          <p:grpSpPr>
            <a:xfrm>
              <a:off x="4602256" y="2259105"/>
              <a:ext cx="4032985" cy="4356846"/>
              <a:chOff x="4602256" y="2070847"/>
              <a:chExt cx="4032985" cy="4356846"/>
            </a:xfrm>
          </p:grpSpPr>
          <p:pic>
            <p:nvPicPr>
              <p:cNvPr id="12" name="Picture 11" descr="turkmenistan.jpg"/>
              <p:cNvPicPr>
                <a:picLocks noChangeAspect="1"/>
              </p:cNvPicPr>
              <p:nvPr/>
            </p:nvPicPr>
            <p:blipFill>
              <a:blip r:embed="rId2" cstate="print">
                <a:grayscl/>
              </a:blip>
              <a:stretch>
                <a:fillRect/>
              </a:stretch>
            </p:blipFill>
            <p:spPr>
              <a:xfrm>
                <a:off x="4602256" y="2070847"/>
                <a:ext cx="4032985" cy="43568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679576" y="3724834"/>
                <a:ext cx="1627095" cy="118334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flipV="1">
              <a:off x="4686300" y="1323975"/>
              <a:ext cx="1514475" cy="26003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297705" y="3381375"/>
              <a:ext cx="2627220" cy="17195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695825" y="3361766"/>
              <a:ext cx="1503269" cy="17245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315075" y="1344707"/>
              <a:ext cx="2586878" cy="25700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turkmenistan-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2540" y="1343222"/>
              <a:ext cx="2689413" cy="2019635"/>
            </a:xfrm>
            <a:prstGeom prst="rect">
              <a:avLst/>
            </a:prstGeom>
            <a:ln w="25400" cmpd="sng">
              <a:solidFill>
                <a:srgbClr val="FF0000"/>
              </a:solidFill>
            </a:ln>
          </p:spPr>
        </p:pic>
      </p:grpSp>
      <p:sp>
        <p:nvSpPr>
          <p:cNvPr id="41" name="Rectangle 40"/>
          <p:cNvSpPr/>
          <p:nvPr/>
        </p:nvSpPr>
        <p:spPr>
          <a:xfrm>
            <a:off x="4502438" y="6557991"/>
            <a:ext cx="12827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www.captainsjournal.com</a:t>
            </a:r>
            <a:endParaRPr lang="en-US" sz="8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15054</TotalTime>
  <Words>1683</Words>
  <Application>Microsoft Office PowerPoint</Application>
  <PresentationFormat>Экран (4:3)</PresentationFormat>
  <Paragraphs>405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Who We Are</vt:lpstr>
      <vt:lpstr>What We Do</vt:lpstr>
      <vt:lpstr>Our Role as Transaction Adviser</vt:lpstr>
      <vt:lpstr>Bold Development Objectives…</vt:lpstr>
      <vt:lpstr>… Engagement with IFIs should be further enhanced</vt:lpstr>
      <vt:lpstr>Airports</vt:lpstr>
      <vt:lpstr>Seaports</vt:lpstr>
      <vt:lpstr>Roads</vt:lpstr>
      <vt:lpstr>PPP is not Just About Investment</vt:lpstr>
      <vt:lpstr>Private Investment: a Win-Win Solution</vt:lpstr>
      <vt:lpstr>Revenue Models</vt:lpstr>
      <vt:lpstr>Revenue Models (continued)</vt:lpstr>
      <vt:lpstr>Cash Flows Throughout Project Life</vt:lpstr>
      <vt:lpstr>Value for Money</vt:lpstr>
      <vt:lpstr>Good PPP Projects Meet 3 Criteria</vt:lpstr>
      <vt:lpstr>Typical Project Cycle</vt:lpstr>
      <vt:lpstr>Select Experience in Transport</vt:lpstr>
      <vt:lpstr>Thank You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JMik</dc:creator>
  <cp:lastModifiedBy>Админ</cp:lastModifiedBy>
  <cp:revision>1897</cp:revision>
  <dcterms:created xsi:type="dcterms:W3CDTF">2010-10-29T10:19:59Z</dcterms:created>
  <dcterms:modified xsi:type="dcterms:W3CDTF">2012-05-14T10:11:56Z</dcterms:modified>
</cp:coreProperties>
</file>