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0"/>
  </p:notesMasterIdLst>
  <p:sldIdLst>
    <p:sldId id="268" r:id="rId2"/>
    <p:sldId id="276" r:id="rId3"/>
    <p:sldId id="278" r:id="rId4"/>
    <p:sldId id="288" r:id="rId5"/>
    <p:sldId id="257" r:id="rId6"/>
    <p:sldId id="290" r:id="rId7"/>
    <p:sldId id="271" r:id="rId8"/>
    <p:sldId id="299" r:id="rId9"/>
    <p:sldId id="289" r:id="rId10"/>
    <p:sldId id="272" r:id="rId11"/>
    <p:sldId id="273" r:id="rId12"/>
    <p:sldId id="274" r:id="rId13"/>
    <p:sldId id="279" r:id="rId14"/>
    <p:sldId id="287" r:id="rId15"/>
    <p:sldId id="280" r:id="rId16"/>
    <p:sldId id="281" r:id="rId17"/>
    <p:sldId id="282"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4660"/>
  </p:normalViewPr>
  <p:slideViewPr>
    <p:cSldViewPr snapToGrid="0">
      <p:cViewPr varScale="1">
        <p:scale>
          <a:sx n="82" d="100"/>
          <a:sy n="82" d="100"/>
        </p:scale>
        <p:origin x="514" y="58"/>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8CA79E-3FB9-4375-BF97-3F7FE373C8E5}" type="datetimeFigureOut">
              <a:rPr lang="en-US" smtClean="0"/>
              <a:t>9/16/2021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06193-2B7C-40B8-B3CD-8D5A4AF33EC1}" type="slidenum">
              <a:rPr lang="en-US" smtClean="0"/>
              <a:t>‹#›</a:t>
            </a:fld>
            <a:endParaRPr lang="en-US"/>
          </a:p>
        </p:txBody>
      </p:sp>
    </p:spTree>
    <p:extLst>
      <p:ext uri="{BB962C8B-B14F-4D97-AF65-F5344CB8AC3E}">
        <p14:creationId xmlns:p14="http://schemas.microsoft.com/office/powerpoint/2010/main" val="3633566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606193-2B7C-40B8-B3CD-8D5A4AF33EC1}" type="slidenum">
              <a:rPr lang="en-US" smtClean="0"/>
              <a:t>2</a:t>
            </a:fld>
            <a:endParaRPr lang="en-US"/>
          </a:p>
        </p:txBody>
      </p:sp>
    </p:spTree>
    <p:extLst>
      <p:ext uri="{BB962C8B-B14F-4D97-AF65-F5344CB8AC3E}">
        <p14:creationId xmlns:p14="http://schemas.microsoft.com/office/powerpoint/2010/main" val="2861468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Can two additional activities be carried out on the bilateral return journey? Art. 1 (3) of </a:t>
            </a:r>
            <a:r>
              <a:rPr lang="en-GB" sz="1200" kern="1200" dirty="0" err="1">
                <a:solidFill>
                  <a:schemeClr val="tx1"/>
                </a:solidFill>
                <a:effectLst/>
                <a:latin typeface="+mn-lt"/>
                <a:ea typeface="+mn-ea"/>
                <a:cs typeface="+mn-cs"/>
              </a:rPr>
              <a:t>lex</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specialis</a:t>
            </a:r>
            <a:r>
              <a:rPr lang="en-GB" sz="1200" kern="1200" dirty="0">
                <a:solidFill>
                  <a:schemeClr val="tx1"/>
                </a:solidFill>
                <a:effectLst/>
                <a:latin typeface="+mn-lt"/>
                <a:ea typeface="+mn-ea"/>
                <a:cs typeface="+mn-cs"/>
              </a:rPr>
              <a:t> sets out that the bilateral outbound journey must “be followed” by the bilateral return journey.</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D606193-2B7C-40B8-B3CD-8D5A4AF33EC1}" type="slidenum">
              <a:rPr lang="en-US" smtClean="0"/>
              <a:t>16</a:t>
            </a:fld>
            <a:endParaRPr lang="en-US"/>
          </a:p>
        </p:txBody>
      </p:sp>
    </p:spTree>
    <p:extLst>
      <p:ext uri="{BB962C8B-B14F-4D97-AF65-F5344CB8AC3E}">
        <p14:creationId xmlns:p14="http://schemas.microsoft.com/office/powerpoint/2010/main" val="156546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3DDBF3-1B88-4F05-9B4B-25D46A9C13C6}"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23021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DDBF3-1B88-4F05-9B4B-25D46A9C13C6}"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2855399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DDBF3-1B88-4F05-9B4B-25D46A9C13C6}"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811177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3693710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DDBF3-1B88-4F05-9B4B-25D46A9C13C6}"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376019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3DDBF3-1B88-4F05-9B4B-25D46A9C13C6}"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23850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3DDBF3-1B88-4F05-9B4B-25D46A9C13C6}"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155608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3DDBF3-1B88-4F05-9B4B-25D46A9C13C6}" type="datetimeFigureOut">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40623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3DDBF3-1B88-4F05-9B4B-25D46A9C13C6}" type="datetimeFigureOut">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354582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DDBF3-1B88-4F05-9B4B-25D46A9C13C6}" type="datetimeFigureOut">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70283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3DDBF3-1B88-4F05-9B4B-25D46A9C13C6}"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8245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3DDBF3-1B88-4F05-9B4B-25D46A9C13C6}"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6F2A9-10D4-45FF-9FF0-68EF21891EBB}" type="slidenum">
              <a:rPr lang="en-US" smtClean="0"/>
              <a:t>‹#›</a:t>
            </a:fld>
            <a:endParaRPr lang="en-US"/>
          </a:p>
        </p:txBody>
      </p:sp>
    </p:spTree>
    <p:extLst>
      <p:ext uri="{BB962C8B-B14F-4D97-AF65-F5344CB8AC3E}">
        <p14:creationId xmlns:p14="http://schemas.microsoft.com/office/powerpoint/2010/main" val="309502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DDBF3-1B88-4F05-9B4B-25D46A9C13C6}" type="datetimeFigureOut">
              <a:rPr lang="en-US" smtClean="0"/>
              <a:t>9/16/2021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6F2A9-10D4-45FF-9FF0-68EF21891EBB}" type="slidenum">
              <a:rPr lang="en-US" smtClean="0"/>
              <a:t>‹#›</a:t>
            </a:fld>
            <a:endParaRPr lang="en-US"/>
          </a:p>
        </p:txBody>
      </p:sp>
    </p:spTree>
    <p:extLst>
      <p:ext uri="{BB962C8B-B14F-4D97-AF65-F5344CB8AC3E}">
        <p14:creationId xmlns:p14="http://schemas.microsoft.com/office/powerpoint/2010/main" val="9585606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88224" y="2447110"/>
            <a:ext cx="11203776" cy="1850570"/>
          </a:xfrm>
        </p:spPr>
        <p:txBody>
          <a:bodyPr>
            <a:noAutofit/>
          </a:bodyPr>
          <a:lstStyle/>
          <a:p>
            <a:r>
              <a:rPr lang="en-US" sz="4400" b="1" dirty="0">
                <a:solidFill>
                  <a:srgbClr val="FFC000"/>
                </a:solidFill>
              </a:rPr>
              <a:t>Presentation and discussion </a:t>
            </a:r>
            <a:br>
              <a:rPr lang="en-US" sz="4400" b="1" dirty="0">
                <a:solidFill>
                  <a:srgbClr val="FFC000"/>
                </a:solidFill>
              </a:rPr>
            </a:br>
            <a:r>
              <a:rPr lang="en-US" sz="4400" b="1" dirty="0">
                <a:solidFill>
                  <a:srgbClr val="FFC000"/>
                </a:solidFill>
              </a:rPr>
              <a:t>on the concept of additional activities,</a:t>
            </a:r>
            <a:br>
              <a:rPr lang="en-US" sz="4400" b="1" dirty="0">
                <a:solidFill>
                  <a:srgbClr val="FFC000"/>
                </a:solidFill>
              </a:rPr>
            </a:br>
            <a:r>
              <a:rPr lang="en-US" sz="4400" b="1" dirty="0">
                <a:solidFill>
                  <a:srgbClr val="FFC000"/>
                </a:solidFill>
              </a:rPr>
              <a:t>cross-trade and </a:t>
            </a:r>
            <a:r>
              <a:rPr lang="en-US" sz="4400" b="1" dirty="0" err="1">
                <a:solidFill>
                  <a:srgbClr val="FFC000"/>
                </a:solidFill>
              </a:rPr>
              <a:t>cabotage</a:t>
            </a:r>
            <a:endParaRPr lang="en-GB" sz="4400" b="1" dirty="0">
              <a:solidFill>
                <a:srgbClr val="FFC000"/>
              </a:solidFill>
            </a:endParaRPr>
          </a:p>
        </p:txBody>
      </p:sp>
      <p:sp>
        <p:nvSpPr>
          <p:cNvPr id="7" name="Subtitle 6"/>
          <p:cNvSpPr>
            <a:spLocks noGrp="1"/>
          </p:cNvSpPr>
          <p:nvPr>
            <p:ph type="subTitle" idx="1"/>
          </p:nvPr>
        </p:nvSpPr>
        <p:spPr>
          <a:xfrm>
            <a:off x="988224" y="4629486"/>
            <a:ext cx="10065224" cy="897754"/>
          </a:xfrm>
        </p:spPr>
        <p:txBody>
          <a:bodyPr/>
          <a:lstStyle/>
          <a:p>
            <a:r>
              <a:rPr lang="en-IE" dirty="0">
                <a:solidFill>
                  <a:schemeClr val="bg1"/>
                </a:solidFill>
              </a:rPr>
              <a:t>Expert group on posting of drivers in road transport – 22 June </a:t>
            </a:r>
            <a:r>
              <a:rPr lang="en-GB" dirty="0">
                <a:solidFill>
                  <a:schemeClr val="bg1"/>
                </a:solidFill>
              </a:rPr>
              <a:t>2021</a:t>
            </a:r>
          </a:p>
        </p:txBody>
      </p:sp>
    </p:spTree>
    <p:extLst>
      <p:ext uri="{BB962C8B-B14F-4D97-AF65-F5344CB8AC3E}">
        <p14:creationId xmlns:p14="http://schemas.microsoft.com/office/powerpoint/2010/main" val="837777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746" t="37225" r="27041" b="927"/>
          <a:stretch/>
        </p:blipFill>
        <p:spPr bwMode="auto">
          <a:xfrm>
            <a:off x="4758938" y="15220"/>
            <a:ext cx="7419975" cy="684278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431074"/>
            <a:ext cx="3932237" cy="744583"/>
          </a:xfrm>
        </p:spPr>
        <p:txBody>
          <a:bodyPr>
            <a:noAutofit/>
          </a:bodyPr>
          <a:lstStyle/>
          <a:p>
            <a:r>
              <a:rPr lang="en-IE" sz="2400" b="1" dirty="0"/>
              <a:t>Additional activities - Scenario 4 (exempt): 0+2</a:t>
            </a:r>
          </a:p>
        </p:txBody>
      </p:sp>
      <p:sp>
        <p:nvSpPr>
          <p:cNvPr id="4" name="Text Placeholder 3"/>
          <p:cNvSpPr>
            <a:spLocks noGrp="1"/>
          </p:cNvSpPr>
          <p:nvPr>
            <p:ph type="body" sz="half" idx="2"/>
          </p:nvPr>
        </p:nvSpPr>
        <p:spPr>
          <a:xfrm>
            <a:off x="180206" y="1175657"/>
            <a:ext cx="4591819" cy="5839291"/>
          </a:xfrm>
        </p:spPr>
        <p:txBody>
          <a:bodyPr>
            <a:normAutofit fontScale="85000" lnSpcReduction="10000"/>
          </a:bodyPr>
          <a:lstStyle/>
          <a:p>
            <a:r>
              <a:rPr lang="en-IE" sz="1500" b="1" dirty="0"/>
              <a:t>Example:</a:t>
            </a:r>
          </a:p>
          <a:p>
            <a:pPr>
              <a:lnSpc>
                <a:spcPct val="120000"/>
              </a:lnSpc>
            </a:pPr>
            <a:r>
              <a:rPr lang="en-US" sz="1500" dirty="0"/>
              <a:t>1) A driver based in LT loads a full truck of ceramics in Vilnius (LT) and drives to Berlin and unloads all of the goods (DE). </a:t>
            </a:r>
            <a:r>
              <a:rPr lang="en-IE" sz="1500" i="1" dirty="0"/>
              <a:t>(</a:t>
            </a:r>
            <a:r>
              <a:rPr lang="en-US" sz="1500" i="1" dirty="0"/>
              <a:t>Bilateral operation)</a:t>
            </a:r>
          </a:p>
          <a:p>
            <a:pPr>
              <a:lnSpc>
                <a:spcPct val="120000"/>
              </a:lnSpc>
            </a:pPr>
            <a:r>
              <a:rPr lang="en-IE" sz="1500" i="1" dirty="0"/>
              <a:t>The driver then performs an </a:t>
            </a:r>
            <a:r>
              <a:rPr lang="en-IE" sz="1500" i="1" dirty="0" err="1"/>
              <a:t>unladen</a:t>
            </a:r>
            <a:r>
              <a:rPr lang="en-IE" sz="1500" i="1" dirty="0"/>
              <a:t> journey (transit) from Berlin (DE) to Lyon (FR)</a:t>
            </a:r>
            <a:endParaRPr lang="en-US" sz="1500" dirty="0"/>
          </a:p>
          <a:p>
            <a:pPr>
              <a:lnSpc>
                <a:spcPct val="120000"/>
              </a:lnSpc>
            </a:pPr>
            <a:r>
              <a:rPr lang="en-IE" sz="1500" dirty="0"/>
              <a:t>2) The driver loads a 1/2 of the truck with cheese in Lyon (FR) and drives to Milan (IT). In Milan, the driver </a:t>
            </a:r>
            <a:r>
              <a:rPr lang="en-IE" sz="1500" b="1" dirty="0"/>
              <a:t>loads</a:t>
            </a:r>
            <a:r>
              <a:rPr lang="en-IE" sz="1500" dirty="0"/>
              <a:t> 1/2 of pasta </a:t>
            </a:r>
            <a:r>
              <a:rPr lang="en-IE" sz="1500" b="1" dirty="0">
                <a:solidFill>
                  <a:schemeClr val="accent6">
                    <a:lumMod val="75000"/>
                  </a:schemeClr>
                </a:solidFill>
              </a:rPr>
              <a:t>(+1 loading)</a:t>
            </a:r>
            <a:r>
              <a:rPr lang="en-IE" sz="1500" dirty="0"/>
              <a:t>.</a:t>
            </a:r>
            <a:r>
              <a:rPr lang="en-IE" sz="1500" b="1" dirty="0">
                <a:solidFill>
                  <a:schemeClr val="accent6">
                    <a:lumMod val="75000"/>
                  </a:schemeClr>
                </a:solidFill>
              </a:rPr>
              <a:t> </a:t>
            </a:r>
            <a:r>
              <a:rPr lang="en-US" sz="1500" dirty="0"/>
              <a:t>Then, the driver drives to Vienna (AT) where he </a:t>
            </a:r>
            <a:r>
              <a:rPr lang="en-US" sz="1500" b="1" dirty="0"/>
              <a:t>unloads</a:t>
            </a:r>
            <a:r>
              <a:rPr lang="en-US" sz="1500" dirty="0"/>
              <a:t> the pasta </a:t>
            </a:r>
            <a:r>
              <a:rPr lang="en-US" sz="1500" b="1" dirty="0">
                <a:solidFill>
                  <a:schemeClr val="accent6">
                    <a:lumMod val="75000"/>
                  </a:schemeClr>
                </a:solidFill>
              </a:rPr>
              <a:t>(+1 unloading) </a:t>
            </a:r>
            <a:r>
              <a:rPr lang="en-US" sz="1500" dirty="0"/>
              <a:t>and </a:t>
            </a:r>
            <a:r>
              <a:rPr lang="en-US" sz="1500" b="1" dirty="0"/>
              <a:t>loads ½</a:t>
            </a:r>
            <a:r>
              <a:rPr lang="en-US" sz="1500" dirty="0"/>
              <a:t> of the truck with </a:t>
            </a:r>
            <a:r>
              <a:rPr lang="en-US" sz="1500" dirty="0" err="1"/>
              <a:t>Schnaps</a:t>
            </a:r>
            <a:r>
              <a:rPr lang="en-US" sz="1500" dirty="0"/>
              <a:t> </a:t>
            </a:r>
            <a:r>
              <a:rPr lang="en-US" sz="1500" b="1" dirty="0">
                <a:solidFill>
                  <a:schemeClr val="accent6">
                    <a:lumMod val="75000"/>
                  </a:schemeClr>
                </a:solidFill>
              </a:rPr>
              <a:t>(+1 loading)</a:t>
            </a:r>
            <a:r>
              <a:rPr lang="en-US" sz="1500" b="1" dirty="0"/>
              <a:t>.</a:t>
            </a:r>
            <a:r>
              <a:rPr lang="en-US" sz="1500" b="1" dirty="0">
                <a:solidFill>
                  <a:schemeClr val="accent6">
                    <a:lumMod val="75000"/>
                  </a:schemeClr>
                </a:solidFill>
              </a:rPr>
              <a:t> </a:t>
            </a:r>
            <a:r>
              <a:rPr lang="en-US" sz="1500" dirty="0"/>
              <a:t>The driver then drives to Bratislava (SK) where he </a:t>
            </a:r>
            <a:r>
              <a:rPr lang="en-US" sz="1500" b="1" dirty="0"/>
              <a:t>unloads</a:t>
            </a:r>
            <a:r>
              <a:rPr lang="en-US" sz="1500" dirty="0"/>
              <a:t> the </a:t>
            </a:r>
            <a:r>
              <a:rPr lang="en-US" sz="1500" dirty="0" err="1"/>
              <a:t>Schnaps</a:t>
            </a:r>
            <a:r>
              <a:rPr lang="en-US" sz="1500" dirty="0"/>
              <a:t> </a:t>
            </a:r>
            <a:r>
              <a:rPr lang="en-US" sz="1500" b="1" dirty="0">
                <a:solidFill>
                  <a:schemeClr val="accent6">
                    <a:lumMod val="75000"/>
                  </a:schemeClr>
                </a:solidFill>
              </a:rPr>
              <a:t>(+1 unloading)</a:t>
            </a:r>
            <a:r>
              <a:rPr lang="en-US" sz="1500" b="1" dirty="0"/>
              <a:t>.</a:t>
            </a:r>
            <a:r>
              <a:rPr lang="en-US" sz="1500" b="1" dirty="0">
                <a:solidFill>
                  <a:schemeClr val="accent6">
                    <a:lumMod val="75000"/>
                  </a:schemeClr>
                </a:solidFill>
              </a:rPr>
              <a:t> </a:t>
            </a:r>
            <a:r>
              <a:rPr lang="en-US" sz="1500" dirty="0"/>
              <a:t>The driver drives to Kaunas where he unloads the  cheese (Bilateral operation)</a:t>
            </a:r>
          </a:p>
          <a:p>
            <a:r>
              <a:rPr lang="en-US" sz="1500" i="1" dirty="0"/>
              <a:t>            = Start and loading</a:t>
            </a:r>
          </a:p>
          <a:p>
            <a:r>
              <a:rPr lang="en-IE" sz="1500" i="1" dirty="0"/>
              <a:t>          = Bilateral transport</a:t>
            </a:r>
          </a:p>
          <a:p>
            <a:r>
              <a:rPr lang="en-IE" sz="1500" i="1" dirty="0"/>
              <a:t>            = </a:t>
            </a:r>
            <a:r>
              <a:rPr lang="en-IE" sz="1500" i="1" dirty="0" err="1"/>
              <a:t>Unladen</a:t>
            </a:r>
            <a:r>
              <a:rPr lang="en-IE" sz="1500" i="1" dirty="0"/>
              <a:t> journey</a:t>
            </a:r>
          </a:p>
          <a:p>
            <a:r>
              <a:rPr lang="en-IE" sz="1500" i="1" dirty="0"/>
              <a:t>         = Full unloading and end of transport</a:t>
            </a:r>
            <a:endParaRPr lang="en-US" sz="1500" i="1" dirty="0"/>
          </a:p>
          <a:p>
            <a:r>
              <a:rPr lang="en-IE" sz="1500" dirty="0"/>
              <a:t>         = Additional Activity</a:t>
            </a:r>
          </a:p>
          <a:p>
            <a:r>
              <a:rPr lang="en-IE" sz="1500" dirty="0"/>
              <a:t>         = Loading of additional activity</a:t>
            </a:r>
          </a:p>
          <a:p>
            <a:r>
              <a:rPr lang="en-IE" sz="1500" dirty="0"/>
              <a:t>         = Unloading and Loading of additional activity</a:t>
            </a:r>
          </a:p>
          <a:p>
            <a:r>
              <a:rPr lang="en-IE" sz="1500" dirty="0"/>
              <a:t>         = Unloading of additional activity</a:t>
            </a:r>
          </a:p>
          <a:p>
            <a:r>
              <a:rPr lang="en-IE" sz="1500" dirty="0"/>
              <a:t>         </a:t>
            </a:r>
          </a:p>
          <a:p>
            <a:endParaRPr lang="en-IE" dirty="0"/>
          </a:p>
          <a:p>
            <a:endParaRPr lang="en-IE" dirty="0"/>
          </a:p>
          <a:p>
            <a:endParaRPr lang="en-US" dirty="0"/>
          </a:p>
        </p:txBody>
      </p:sp>
      <p:cxnSp>
        <p:nvCxnSpPr>
          <p:cNvPr id="6" name="Straight Arrow Connector 5"/>
          <p:cNvCxnSpPr/>
          <p:nvPr/>
        </p:nvCxnSpPr>
        <p:spPr>
          <a:xfrm flipH="1">
            <a:off x="8695940" y="1717686"/>
            <a:ext cx="1458017" cy="63154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Explosion 1 6"/>
          <p:cNvSpPr/>
          <p:nvPr/>
        </p:nvSpPr>
        <p:spPr>
          <a:xfrm>
            <a:off x="10171585" y="1472523"/>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7017057" y="4066184"/>
            <a:ext cx="261257" cy="245974"/>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319787" y="4438290"/>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244244" y="4861998"/>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290584" y="5266918"/>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a:off x="7321123" y="4189171"/>
            <a:ext cx="603686" cy="3052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p:nvPr/>
        </p:nvCxnSpPr>
        <p:spPr>
          <a:xfrm flipH="1">
            <a:off x="7251475" y="2536332"/>
            <a:ext cx="1217451" cy="1529852"/>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0" name="Explosion 1 19"/>
          <p:cNvSpPr/>
          <p:nvPr/>
        </p:nvSpPr>
        <p:spPr>
          <a:xfrm>
            <a:off x="8404175" y="2275439"/>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9592140" y="1595104"/>
            <a:ext cx="520239" cy="168146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2" name="Explosion 1 51"/>
          <p:cNvSpPr/>
          <p:nvPr/>
        </p:nvSpPr>
        <p:spPr>
          <a:xfrm>
            <a:off x="10015220" y="1273824"/>
            <a:ext cx="251760" cy="286914"/>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flipV="1">
            <a:off x="290584" y="5674747"/>
            <a:ext cx="216865" cy="561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4" name="Explosion 1 63"/>
          <p:cNvSpPr/>
          <p:nvPr/>
        </p:nvSpPr>
        <p:spPr>
          <a:xfrm>
            <a:off x="255447" y="6453309"/>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Explosion 1 64"/>
          <p:cNvSpPr/>
          <p:nvPr/>
        </p:nvSpPr>
        <p:spPr>
          <a:xfrm>
            <a:off x="263819" y="5851057"/>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xplosion 1 22"/>
          <p:cNvSpPr/>
          <p:nvPr/>
        </p:nvSpPr>
        <p:spPr>
          <a:xfrm>
            <a:off x="7939101" y="4097117"/>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Explosion 1 26"/>
          <p:cNvSpPr/>
          <p:nvPr/>
        </p:nvSpPr>
        <p:spPr>
          <a:xfrm>
            <a:off x="9424948" y="3308079"/>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V="1">
            <a:off x="8257704" y="3723746"/>
            <a:ext cx="701879" cy="39123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0" name="Straight Arrow Connector 39"/>
          <p:cNvCxnSpPr/>
          <p:nvPr/>
        </p:nvCxnSpPr>
        <p:spPr>
          <a:xfrm flipV="1">
            <a:off x="8230865" y="3739476"/>
            <a:ext cx="844896" cy="48022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flipV="1">
            <a:off x="317751" y="5099134"/>
            <a:ext cx="273282" cy="2974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1" name="Explosion 1 30"/>
          <p:cNvSpPr/>
          <p:nvPr/>
        </p:nvSpPr>
        <p:spPr>
          <a:xfrm>
            <a:off x="8969539" y="3494312"/>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V="1">
            <a:off x="9271259" y="3494312"/>
            <a:ext cx="247956" cy="12258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47" name="Straight Arrow Connector 46"/>
          <p:cNvCxnSpPr/>
          <p:nvPr/>
        </p:nvCxnSpPr>
        <p:spPr>
          <a:xfrm flipV="1">
            <a:off x="9219148" y="3401196"/>
            <a:ext cx="247956" cy="12258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1" name="Explosion 1 50"/>
          <p:cNvSpPr/>
          <p:nvPr/>
        </p:nvSpPr>
        <p:spPr>
          <a:xfrm>
            <a:off x="258286" y="6176390"/>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5406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746" t="37225" r="27041" b="927"/>
          <a:stretch/>
        </p:blipFill>
        <p:spPr bwMode="auto">
          <a:xfrm>
            <a:off x="4758938" y="15220"/>
            <a:ext cx="7419975" cy="684278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378595"/>
            <a:ext cx="3932237" cy="744583"/>
          </a:xfrm>
        </p:spPr>
        <p:txBody>
          <a:bodyPr>
            <a:noAutofit/>
          </a:bodyPr>
          <a:lstStyle/>
          <a:p>
            <a:r>
              <a:rPr lang="en-IE" sz="2400" b="1" dirty="0"/>
              <a:t>Additional activities - Scenario 5 (exempt + posting):</a:t>
            </a:r>
          </a:p>
        </p:txBody>
      </p:sp>
      <p:sp>
        <p:nvSpPr>
          <p:cNvPr id="4" name="Text Placeholder 3"/>
          <p:cNvSpPr>
            <a:spLocks noGrp="1"/>
          </p:cNvSpPr>
          <p:nvPr>
            <p:ph type="body" sz="half" idx="2"/>
          </p:nvPr>
        </p:nvSpPr>
        <p:spPr>
          <a:xfrm>
            <a:off x="0" y="1164293"/>
            <a:ext cx="4781551" cy="5839291"/>
          </a:xfrm>
        </p:spPr>
        <p:txBody>
          <a:bodyPr>
            <a:normAutofit fontScale="25000" lnSpcReduction="20000"/>
          </a:bodyPr>
          <a:lstStyle/>
          <a:p>
            <a:r>
              <a:rPr lang="en-IE" sz="4800" b="1" dirty="0"/>
              <a:t>Example:</a:t>
            </a:r>
          </a:p>
          <a:p>
            <a:pPr>
              <a:lnSpc>
                <a:spcPct val="120000"/>
              </a:lnSpc>
            </a:pPr>
            <a:r>
              <a:rPr lang="en-GB" sz="4800" dirty="0"/>
              <a:t>1) A driver based in LT loads ½ truck of ceramics in Vilnius (LT), then drives to Berlin (DE) to </a:t>
            </a:r>
            <a:r>
              <a:rPr lang="en-GB" sz="4800" b="1" dirty="0"/>
              <a:t>load</a:t>
            </a:r>
            <a:r>
              <a:rPr lang="en-GB" sz="4800" dirty="0"/>
              <a:t> ½ of truck of sausages </a:t>
            </a:r>
            <a:r>
              <a:rPr lang="en-GB" sz="4800" b="1" dirty="0">
                <a:solidFill>
                  <a:schemeClr val="accent6">
                    <a:lumMod val="75000"/>
                  </a:schemeClr>
                </a:solidFill>
              </a:rPr>
              <a:t>(+1 loading) </a:t>
            </a:r>
            <a:r>
              <a:rPr lang="en-GB" sz="4800" dirty="0"/>
              <a:t>and </a:t>
            </a:r>
            <a:r>
              <a:rPr lang="en-GB" sz="4800" b="1" dirty="0"/>
              <a:t>unloads</a:t>
            </a:r>
            <a:r>
              <a:rPr lang="en-GB" sz="4800" dirty="0"/>
              <a:t> those sausages in Brussels (BE) </a:t>
            </a:r>
            <a:r>
              <a:rPr lang="en-GB" sz="4800" b="1" dirty="0">
                <a:solidFill>
                  <a:schemeClr val="accent6">
                    <a:lumMod val="75000"/>
                  </a:schemeClr>
                </a:solidFill>
              </a:rPr>
              <a:t>(+1 unloading)</a:t>
            </a:r>
            <a:r>
              <a:rPr lang="en-GB" sz="4800" dirty="0"/>
              <a:t>. The driver </a:t>
            </a:r>
            <a:r>
              <a:rPr lang="en-GB" sz="4800" b="1" dirty="0"/>
              <a:t>loads</a:t>
            </a:r>
            <a:r>
              <a:rPr lang="en-GB" sz="4800" dirty="0"/>
              <a:t> beers in Brussels (BE) </a:t>
            </a:r>
            <a:r>
              <a:rPr lang="en-GB" sz="4800" b="1" dirty="0"/>
              <a:t>(+1 loading) </a:t>
            </a:r>
            <a:r>
              <a:rPr lang="en-GB" sz="4800" dirty="0"/>
              <a:t>and </a:t>
            </a:r>
            <a:r>
              <a:rPr lang="en-GB" sz="4800" b="1" dirty="0"/>
              <a:t>unloads </a:t>
            </a:r>
            <a:r>
              <a:rPr lang="en-GB" sz="4800" dirty="0"/>
              <a:t>ceramics and beers in Lyon (bilateral operation [ceramics] and </a:t>
            </a:r>
            <a:r>
              <a:rPr lang="en-GB" sz="4800" b="1" dirty="0"/>
              <a:t>+1 unloading </a:t>
            </a:r>
            <a:r>
              <a:rPr lang="en-GB" sz="4800" dirty="0"/>
              <a:t>[beers]). </a:t>
            </a:r>
            <a:endParaRPr lang="en-US" sz="4800" dirty="0"/>
          </a:p>
          <a:p>
            <a:pPr>
              <a:lnSpc>
                <a:spcPct val="120000"/>
              </a:lnSpc>
            </a:pPr>
            <a:r>
              <a:rPr lang="en-GB" sz="4800" dirty="0">
                <a:sym typeface="Wingdings" panose="05000000000000000000" pitchFamily="2" charset="2"/>
              </a:rPr>
              <a:t></a:t>
            </a:r>
            <a:r>
              <a:rPr lang="en-GB" sz="4800" dirty="0"/>
              <a:t> </a:t>
            </a:r>
            <a:r>
              <a:rPr lang="en-GB" sz="4800" b="1" dirty="0"/>
              <a:t>The loading and unloading of beers fall within posting rules as the driver already used the exempt additional activity for the sausages</a:t>
            </a:r>
            <a:endParaRPr lang="en-US" sz="4800" b="1" dirty="0"/>
          </a:p>
          <a:p>
            <a:pPr>
              <a:lnSpc>
                <a:spcPct val="120000"/>
              </a:lnSpc>
            </a:pPr>
            <a:r>
              <a:rPr lang="en-GB" sz="4800" dirty="0"/>
              <a:t>2) The driver performs an </a:t>
            </a:r>
            <a:r>
              <a:rPr lang="en-GB" sz="4800" dirty="0" err="1"/>
              <a:t>unladen</a:t>
            </a:r>
            <a:r>
              <a:rPr lang="en-GB" sz="4800" dirty="0"/>
              <a:t> journey from Lyon (FR) to Milan (IT) where he </a:t>
            </a:r>
            <a:r>
              <a:rPr lang="en-GB" sz="4800" b="1" dirty="0"/>
              <a:t>loads</a:t>
            </a:r>
            <a:r>
              <a:rPr lang="en-GB" sz="4800" dirty="0"/>
              <a:t> a full truck of pasta, </a:t>
            </a:r>
            <a:r>
              <a:rPr lang="en-GB" sz="4800" b="1" dirty="0"/>
              <a:t>½ for Kaunas and ½ for Vienna  </a:t>
            </a:r>
            <a:r>
              <a:rPr lang="en-GB" sz="4800" b="1" dirty="0">
                <a:solidFill>
                  <a:schemeClr val="accent6">
                    <a:lumMod val="75000"/>
                  </a:schemeClr>
                </a:solidFill>
              </a:rPr>
              <a:t>(+ 1 loading)</a:t>
            </a:r>
            <a:r>
              <a:rPr lang="en-GB" sz="4800" dirty="0"/>
              <a:t>.</a:t>
            </a:r>
            <a:r>
              <a:rPr lang="en-GB" sz="4800" dirty="0">
                <a:solidFill>
                  <a:schemeClr val="accent6">
                    <a:lumMod val="75000"/>
                  </a:schemeClr>
                </a:solidFill>
              </a:rPr>
              <a:t> </a:t>
            </a:r>
            <a:r>
              <a:rPr lang="en-GB" sz="4800" dirty="0"/>
              <a:t>He drives to Vienna (AT) where he </a:t>
            </a:r>
            <a:r>
              <a:rPr lang="en-GB" sz="4800" b="1" dirty="0"/>
              <a:t>unloads</a:t>
            </a:r>
            <a:r>
              <a:rPr lang="en-GB" sz="4800" dirty="0"/>
              <a:t> ½ of pasta </a:t>
            </a:r>
            <a:r>
              <a:rPr lang="en-GB" sz="4800" b="1" dirty="0">
                <a:solidFill>
                  <a:schemeClr val="accent6">
                    <a:lumMod val="75000"/>
                  </a:schemeClr>
                </a:solidFill>
              </a:rPr>
              <a:t>(+1 unloading)</a:t>
            </a:r>
            <a:r>
              <a:rPr lang="en-GB" sz="4800" dirty="0"/>
              <a:t>. In Vienna, the driver </a:t>
            </a:r>
            <a:r>
              <a:rPr lang="en-GB" sz="4800" b="1" dirty="0"/>
              <a:t>loads </a:t>
            </a:r>
            <a:r>
              <a:rPr lang="en-GB" sz="4800" dirty="0"/>
              <a:t>½ of </a:t>
            </a:r>
            <a:r>
              <a:rPr lang="en-GB" sz="4800" dirty="0" err="1"/>
              <a:t>Schnaps</a:t>
            </a:r>
            <a:r>
              <a:rPr lang="en-GB" sz="4800" dirty="0"/>
              <a:t> </a:t>
            </a:r>
            <a:r>
              <a:rPr lang="en-GB" sz="4800" b="1" dirty="0"/>
              <a:t>(+1 loading)</a:t>
            </a:r>
            <a:r>
              <a:rPr lang="en-GB" sz="4800" b="1" dirty="0">
                <a:solidFill>
                  <a:schemeClr val="accent6"/>
                </a:solidFill>
              </a:rPr>
              <a:t> </a:t>
            </a:r>
            <a:r>
              <a:rPr lang="en-GB" sz="4800" dirty="0"/>
              <a:t>and he then drives to Budapest (HU) where he </a:t>
            </a:r>
            <a:r>
              <a:rPr lang="en-GB" sz="4800" b="1" dirty="0"/>
              <a:t>unloads</a:t>
            </a:r>
            <a:r>
              <a:rPr lang="en-GB" sz="4800" dirty="0"/>
              <a:t> the </a:t>
            </a:r>
            <a:r>
              <a:rPr lang="en-GB" sz="4800" dirty="0" err="1"/>
              <a:t>Schnaps</a:t>
            </a:r>
            <a:r>
              <a:rPr lang="en-GB" sz="4800" dirty="0"/>
              <a:t> </a:t>
            </a:r>
            <a:r>
              <a:rPr lang="en-GB" sz="4800" b="1" dirty="0"/>
              <a:t>(+1 unloading). </a:t>
            </a:r>
            <a:r>
              <a:rPr lang="en-GB" sz="4800" dirty="0"/>
              <a:t>In Budapest, he l</a:t>
            </a:r>
            <a:r>
              <a:rPr lang="en-GB" sz="4800" b="1" dirty="0"/>
              <a:t>oads </a:t>
            </a:r>
            <a:r>
              <a:rPr lang="en-GB" sz="4800" dirty="0"/>
              <a:t>½ peppers and he drives to Kaunas where he </a:t>
            </a:r>
            <a:r>
              <a:rPr lang="en-GB" sz="4800" b="1" dirty="0"/>
              <a:t>unloads</a:t>
            </a:r>
            <a:r>
              <a:rPr lang="en-GB" sz="4800" dirty="0"/>
              <a:t> the pasta and the peppers. (bilateral operation [pasta] and</a:t>
            </a:r>
            <a:r>
              <a:rPr lang="en-GB" sz="4800" b="1" dirty="0"/>
              <a:t> </a:t>
            </a:r>
            <a:r>
              <a:rPr lang="en-GB" sz="4800" dirty="0"/>
              <a:t>[peppers]). </a:t>
            </a:r>
            <a:endParaRPr lang="en-IE" sz="4800" dirty="0"/>
          </a:p>
          <a:p>
            <a:r>
              <a:rPr lang="en-IE" sz="4800" dirty="0"/>
              <a:t>          = Start and loading</a:t>
            </a:r>
          </a:p>
          <a:p>
            <a:r>
              <a:rPr lang="en-IE" sz="4800" dirty="0"/>
              <a:t>          = Bilateral transport</a:t>
            </a:r>
            <a:endParaRPr lang="en-US" sz="4800" dirty="0"/>
          </a:p>
          <a:p>
            <a:r>
              <a:rPr lang="en-IE" sz="4800" i="1" dirty="0"/>
              <a:t>          = Loading of additional activity</a:t>
            </a:r>
          </a:p>
          <a:p>
            <a:r>
              <a:rPr lang="en-IE" sz="4800" i="1" dirty="0"/>
              <a:t>          = Additional activity exempt from posting</a:t>
            </a:r>
          </a:p>
          <a:p>
            <a:r>
              <a:rPr lang="en-IE" sz="4800" i="1" dirty="0"/>
              <a:t>          = Additional activity within posting rules</a:t>
            </a:r>
          </a:p>
          <a:p>
            <a:r>
              <a:rPr lang="en-IE" sz="4800" i="1" dirty="0"/>
              <a:t>         = </a:t>
            </a:r>
            <a:r>
              <a:rPr lang="en-IE" sz="4800" dirty="0"/>
              <a:t>Unloading and Loading of additional activity</a:t>
            </a:r>
          </a:p>
          <a:p>
            <a:r>
              <a:rPr lang="en-IE" sz="4800" i="1" dirty="0"/>
              <a:t>          = Full unloading and end of transport</a:t>
            </a:r>
          </a:p>
          <a:p>
            <a:r>
              <a:rPr lang="en-IE" sz="4800" i="1" dirty="0"/>
              <a:t>          = </a:t>
            </a:r>
            <a:r>
              <a:rPr lang="en-IE" sz="4800" i="1" dirty="0" err="1"/>
              <a:t>Unladen</a:t>
            </a:r>
            <a:r>
              <a:rPr lang="en-IE" sz="4800" i="1" dirty="0"/>
              <a:t> journey</a:t>
            </a:r>
            <a:endParaRPr lang="en-US" sz="4800" i="1" dirty="0"/>
          </a:p>
          <a:p>
            <a:r>
              <a:rPr lang="en-IE" sz="4800" dirty="0"/>
              <a:t>          = Unloading of additional activity and loading of Bilateral transport</a:t>
            </a:r>
          </a:p>
          <a:p>
            <a:r>
              <a:rPr lang="en-IE" sz="4800" dirty="0"/>
              <a:t>         </a:t>
            </a:r>
          </a:p>
          <a:p>
            <a:endParaRPr lang="en-IE" dirty="0"/>
          </a:p>
          <a:p>
            <a:endParaRPr lang="en-IE" dirty="0"/>
          </a:p>
          <a:p>
            <a:endParaRPr lang="en-US" dirty="0"/>
          </a:p>
        </p:txBody>
      </p:sp>
      <p:cxnSp>
        <p:nvCxnSpPr>
          <p:cNvPr id="6" name="Straight Arrow Connector 5"/>
          <p:cNvCxnSpPr/>
          <p:nvPr/>
        </p:nvCxnSpPr>
        <p:spPr>
          <a:xfrm flipH="1">
            <a:off x="8695940" y="1717686"/>
            <a:ext cx="1458017" cy="63154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Explosion 1 6"/>
          <p:cNvSpPr/>
          <p:nvPr/>
        </p:nvSpPr>
        <p:spPr>
          <a:xfrm>
            <a:off x="10171585" y="1472523"/>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6848790" y="4042285"/>
            <a:ext cx="261257" cy="245974"/>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157278" y="4514247"/>
            <a:ext cx="208358" cy="221580"/>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2" name="Straight Arrow Connector 11"/>
          <p:cNvCxnSpPr/>
          <p:nvPr/>
        </p:nvCxnSpPr>
        <p:spPr>
          <a:xfrm>
            <a:off x="68605" y="4825701"/>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149595" y="6057459"/>
            <a:ext cx="288620" cy="206435"/>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a:off x="7321123" y="4189171"/>
            <a:ext cx="603686" cy="3052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7" name="Straight Arrow Connector 16"/>
          <p:cNvCxnSpPr/>
          <p:nvPr/>
        </p:nvCxnSpPr>
        <p:spPr>
          <a:xfrm flipH="1">
            <a:off x="7497335" y="2520602"/>
            <a:ext cx="906840" cy="45394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0" name="Explosion 1 19"/>
          <p:cNvSpPr/>
          <p:nvPr/>
        </p:nvSpPr>
        <p:spPr>
          <a:xfrm>
            <a:off x="8404175" y="2275439"/>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a:stCxn id="27" idx="0"/>
            <a:endCxn id="52" idx="2"/>
          </p:cNvCxnSpPr>
          <p:nvPr/>
        </p:nvCxnSpPr>
        <p:spPr>
          <a:xfrm flipV="1">
            <a:off x="9788297" y="1518987"/>
            <a:ext cx="301531" cy="206942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2" name="Explosion 1 51"/>
          <p:cNvSpPr/>
          <p:nvPr/>
        </p:nvSpPr>
        <p:spPr>
          <a:xfrm>
            <a:off x="9975216" y="127382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flipV="1">
            <a:off x="148771" y="5416391"/>
            <a:ext cx="216865" cy="561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4" name="Explosion 1 63"/>
          <p:cNvSpPr/>
          <p:nvPr/>
        </p:nvSpPr>
        <p:spPr>
          <a:xfrm>
            <a:off x="123110" y="6548043"/>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Explosion 1 64"/>
          <p:cNvSpPr/>
          <p:nvPr/>
        </p:nvSpPr>
        <p:spPr>
          <a:xfrm>
            <a:off x="145288" y="5036651"/>
            <a:ext cx="233112" cy="243034"/>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xplosion 1 22"/>
          <p:cNvSpPr/>
          <p:nvPr/>
        </p:nvSpPr>
        <p:spPr>
          <a:xfrm>
            <a:off x="7939101" y="4097117"/>
            <a:ext cx="291764" cy="245163"/>
          </a:xfrm>
          <a:prstGeom prst="irregularSeal1">
            <a:avLst/>
          </a:prstGeom>
          <a:solidFill>
            <a:schemeClr val="tx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Explosion 1 26"/>
          <p:cNvSpPr/>
          <p:nvPr/>
        </p:nvSpPr>
        <p:spPr>
          <a:xfrm>
            <a:off x="9592140" y="3588407"/>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V="1">
            <a:off x="8257704" y="3723746"/>
            <a:ext cx="701879" cy="39123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0" name="Straight Arrow Connector 39"/>
          <p:cNvCxnSpPr/>
          <p:nvPr/>
        </p:nvCxnSpPr>
        <p:spPr>
          <a:xfrm flipV="1">
            <a:off x="8230865" y="3739476"/>
            <a:ext cx="844896" cy="48022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flipV="1">
            <a:off x="201312" y="6420645"/>
            <a:ext cx="185187" cy="2033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1" name="Explosion 1 30"/>
          <p:cNvSpPr/>
          <p:nvPr/>
        </p:nvSpPr>
        <p:spPr>
          <a:xfrm>
            <a:off x="8969539" y="3494312"/>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a:off x="9261303" y="3698442"/>
            <a:ext cx="330837" cy="41033"/>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cxnSp>
        <p:nvCxnSpPr>
          <p:cNvPr id="47" name="Straight Arrow Connector 46"/>
          <p:cNvCxnSpPr>
            <a:stCxn id="31" idx="3"/>
            <a:endCxn id="27" idx="1"/>
          </p:cNvCxnSpPr>
          <p:nvPr/>
        </p:nvCxnSpPr>
        <p:spPr>
          <a:xfrm>
            <a:off x="9261303" y="3645155"/>
            <a:ext cx="330837" cy="4103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1" name="Explosion 1 50"/>
          <p:cNvSpPr/>
          <p:nvPr/>
        </p:nvSpPr>
        <p:spPr>
          <a:xfrm>
            <a:off x="119432" y="5808087"/>
            <a:ext cx="229260" cy="180114"/>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Explosion 1 31"/>
          <p:cNvSpPr/>
          <p:nvPr/>
        </p:nvSpPr>
        <p:spPr>
          <a:xfrm>
            <a:off x="7269095" y="2867698"/>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H="1">
            <a:off x="7507974" y="2415888"/>
            <a:ext cx="874181" cy="43752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5" name="Straight Arrow Connector 34"/>
          <p:cNvCxnSpPr/>
          <p:nvPr/>
        </p:nvCxnSpPr>
        <p:spPr>
          <a:xfrm flipH="1">
            <a:off x="7135427" y="3127142"/>
            <a:ext cx="178862" cy="92253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9" name="Straight Arrow Connector 38"/>
          <p:cNvCxnSpPr/>
          <p:nvPr/>
        </p:nvCxnSpPr>
        <p:spPr>
          <a:xfrm flipH="1">
            <a:off x="7264938" y="3214593"/>
            <a:ext cx="167065" cy="869346"/>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cxnSp>
        <p:nvCxnSpPr>
          <p:cNvPr id="34" name="Straight Arrow Connector 33"/>
          <p:cNvCxnSpPr/>
          <p:nvPr/>
        </p:nvCxnSpPr>
        <p:spPr>
          <a:xfrm flipV="1">
            <a:off x="73483" y="5644061"/>
            <a:ext cx="246342" cy="8099"/>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sp>
        <p:nvSpPr>
          <p:cNvPr id="36" name="Explosion 1 35"/>
          <p:cNvSpPr/>
          <p:nvPr/>
        </p:nvSpPr>
        <p:spPr>
          <a:xfrm>
            <a:off x="7135427" y="4114984"/>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4119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746" t="37225" r="27041" b="927"/>
          <a:stretch/>
        </p:blipFill>
        <p:spPr bwMode="auto">
          <a:xfrm>
            <a:off x="4758938" y="15220"/>
            <a:ext cx="7419975" cy="684278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378595"/>
            <a:ext cx="3932237" cy="744583"/>
          </a:xfrm>
        </p:spPr>
        <p:txBody>
          <a:bodyPr>
            <a:noAutofit/>
          </a:bodyPr>
          <a:lstStyle/>
          <a:p>
            <a:r>
              <a:rPr lang="en-IE" sz="2400" b="1" dirty="0"/>
              <a:t>Additional activities - Scenario 6 (exempt + posting):</a:t>
            </a:r>
          </a:p>
        </p:txBody>
      </p:sp>
      <p:sp>
        <p:nvSpPr>
          <p:cNvPr id="4" name="Text Placeholder 3"/>
          <p:cNvSpPr>
            <a:spLocks noGrp="1"/>
          </p:cNvSpPr>
          <p:nvPr>
            <p:ph type="body" sz="half" idx="2"/>
          </p:nvPr>
        </p:nvSpPr>
        <p:spPr>
          <a:xfrm>
            <a:off x="189732" y="1164293"/>
            <a:ext cx="4591819" cy="5693707"/>
          </a:xfrm>
        </p:spPr>
        <p:txBody>
          <a:bodyPr>
            <a:normAutofit fontScale="25000" lnSpcReduction="20000"/>
          </a:bodyPr>
          <a:lstStyle/>
          <a:p>
            <a:pPr>
              <a:lnSpc>
                <a:spcPct val="120000"/>
              </a:lnSpc>
            </a:pPr>
            <a:r>
              <a:rPr lang="en-IE" sz="4400" b="1" dirty="0"/>
              <a:t>Example: </a:t>
            </a:r>
            <a:r>
              <a:rPr lang="en-GB" sz="4400" dirty="0"/>
              <a:t>A driver based in LT loads 1/3 truck of ceramics in Vilnius (LT), then drives to Warsaw (PL) to </a:t>
            </a:r>
            <a:r>
              <a:rPr lang="en-GB" sz="4400" b="1" dirty="0"/>
              <a:t>load</a:t>
            </a:r>
            <a:r>
              <a:rPr lang="en-GB" sz="4400" dirty="0"/>
              <a:t> 2/3 of the truck with milk </a:t>
            </a:r>
            <a:r>
              <a:rPr lang="en-GB" sz="4400" b="1" dirty="0">
                <a:solidFill>
                  <a:schemeClr val="accent6">
                    <a:lumMod val="75000"/>
                  </a:schemeClr>
                </a:solidFill>
              </a:rPr>
              <a:t>(+1 loading)</a:t>
            </a:r>
            <a:r>
              <a:rPr lang="en-GB" sz="4400" dirty="0"/>
              <a:t>.</a:t>
            </a:r>
            <a:r>
              <a:rPr lang="en-GB" sz="4400" b="1" dirty="0">
                <a:solidFill>
                  <a:schemeClr val="accent6">
                    <a:lumMod val="75000"/>
                  </a:schemeClr>
                </a:solidFill>
              </a:rPr>
              <a:t> </a:t>
            </a:r>
            <a:r>
              <a:rPr lang="en-GB" sz="4400" dirty="0"/>
              <a:t>The driver then drives to Berlin (DE) where he u</a:t>
            </a:r>
            <a:r>
              <a:rPr lang="en-GB" sz="4400" b="1" dirty="0"/>
              <a:t>nloads</a:t>
            </a:r>
            <a:r>
              <a:rPr lang="en-GB" sz="4400" dirty="0"/>
              <a:t> part 1/6 of the ceramics (bilateral operation) and 2/3 of the milk </a:t>
            </a:r>
            <a:r>
              <a:rPr lang="en-GB" sz="4400" b="1" dirty="0">
                <a:solidFill>
                  <a:schemeClr val="accent6">
                    <a:lumMod val="75000"/>
                  </a:schemeClr>
                </a:solidFill>
              </a:rPr>
              <a:t>(+1 unloading)</a:t>
            </a:r>
            <a:r>
              <a:rPr lang="en-GB" sz="4400" dirty="0"/>
              <a:t>.</a:t>
            </a:r>
            <a:r>
              <a:rPr lang="en-GB" sz="4400" b="1" dirty="0"/>
              <a:t> </a:t>
            </a:r>
            <a:r>
              <a:rPr lang="en-GB" sz="4400" dirty="0"/>
              <a:t>The driver then goes to Brussels (BE) and loads some beer </a:t>
            </a:r>
            <a:r>
              <a:rPr lang="en-GB" sz="4400" b="1" dirty="0"/>
              <a:t>(+1 loading</a:t>
            </a:r>
            <a:r>
              <a:rPr lang="en-GB" sz="4400" dirty="0"/>
              <a:t>). The driver continues to Lyon where he unloads the ceramics and beer (bilateral operation [ceramics] and </a:t>
            </a:r>
            <a:r>
              <a:rPr lang="en-GB" sz="4400" b="1" dirty="0"/>
              <a:t>+1 unloading [</a:t>
            </a:r>
            <a:r>
              <a:rPr lang="en-GB" sz="4400" dirty="0"/>
              <a:t>beer])</a:t>
            </a:r>
          </a:p>
          <a:p>
            <a:pPr>
              <a:lnSpc>
                <a:spcPct val="120000"/>
              </a:lnSpc>
            </a:pPr>
            <a:r>
              <a:rPr lang="en-GB" sz="4400" dirty="0"/>
              <a:t> </a:t>
            </a:r>
            <a:r>
              <a:rPr lang="en-GB" sz="4400" dirty="0">
                <a:sym typeface="Wingdings" panose="05000000000000000000" pitchFamily="2" charset="2"/>
              </a:rPr>
              <a:t></a:t>
            </a:r>
            <a:r>
              <a:rPr lang="en-GB" sz="4400" dirty="0"/>
              <a:t> </a:t>
            </a:r>
            <a:r>
              <a:rPr lang="en-GB" sz="4400" b="1" dirty="0"/>
              <a:t>The</a:t>
            </a:r>
            <a:r>
              <a:rPr lang="en-GB" sz="4400" b="1" strike="sngStrike" dirty="0"/>
              <a:t> </a:t>
            </a:r>
            <a:r>
              <a:rPr lang="en-GB" sz="4400" b="1" dirty="0"/>
              <a:t>loading and unloading of beers between Brussels and Lyon fall within the posting rules as the driver already used the exempt additional activity for the milk between Warsaw and Berlin. </a:t>
            </a:r>
            <a:endParaRPr lang="en-US" sz="4400" b="1" dirty="0"/>
          </a:p>
          <a:p>
            <a:pPr>
              <a:lnSpc>
                <a:spcPct val="120000"/>
              </a:lnSpc>
            </a:pPr>
            <a:r>
              <a:rPr lang="en-GB" sz="4400" dirty="0"/>
              <a:t>2) The driver drives empty to Milan (IT) where he loads a full truck of pasta, </a:t>
            </a:r>
            <a:r>
              <a:rPr lang="en-GB" sz="4400" b="1" dirty="0"/>
              <a:t>½ for Kaunas and ½ for Vienna </a:t>
            </a:r>
            <a:r>
              <a:rPr lang="en-GB" sz="4400" b="1" dirty="0">
                <a:solidFill>
                  <a:schemeClr val="accent6">
                    <a:lumMod val="75000"/>
                  </a:schemeClr>
                </a:solidFill>
              </a:rPr>
              <a:t>(+1 loading)</a:t>
            </a:r>
            <a:r>
              <a:rPr lang="en-GB" sz="4400" dirty="0"/>
              <a:t>.</a:t>
            </a:r>
            <a:r>
              <a:rPr lang="en-GB" sz="4400" b="1" dirty="0">
                <a:solidFill>
                  <a:schemeClr val="accent6">
                    <a:lumMod val="75000"/>
                  </a:schemeClr>
                </a:solidFill>
              </a:rPr>
              <a:t> </a:t>
            </a:r>
            <a:r>
              <a:rPr lang="en-GB" sz="4400" dirty="0"/>
              <a:t>He drives to Vienna (AT) where he unloads ½ of pasta </a:t>
            </a:r>
            <a:r>
              <a:rPr lang="en-GB" sz="4400" b="1" dirty="0">
                <a:solidFill>
                  <a:schemeClr val="accent6">
                    <a:lumMod val="75000"/>
                  </a:schemeClr>
                </a:solidFill>
              </a:rPr>
              <a:t>(+1 unloading)</a:t>
            </a:r>
            <a:r>
              <a:rPr lang="en-GB" sz="4400" dirty="0"/>
              <a:t>. In Vienna, the driver loads ½ of Schnapps </a:t>
            </a:r>
            <a:r>
              <a:rPr lang="en-GB" sz="4400" b="1" dirty="0"/>
              <a:t>(+1 loading)</a:t>
            </a:r>
            <a:r>
              <a:rPr lang="en-GB" sz="4400" b="1" dirty="0">
                <a:solidFill>
                  <a:schemeClr val="accent6"/>
                </a:solidFill>
              </a:rPr>
              <a:t> </a:t>
            </a:r>
            <a:r>
              <a:rPr lang="en-GB" sz="4400" dirty="0"/>
              <a:t>and he then drives to Budapest (HU) where he delivers the Schnapps</a:t>
            </a:r>
            <a:r>
              <a:rPr lang="en-GB" sz="4400" b="1" dirty="0"/>
              <a:t> (+1 unloading). </a:t>
            </a:r>
            <a:r>
              <a:rPr lang="en-GB" sz="4400" dirty="0"/>
              <a:t>In Budapest, he </a:t>
            </a:r>
            <a:r>
              <a:rPr lang="en-GB" sz="4400" b="1" dirty="0"/>
              <a:t>loads</a:t>
            </a:r>
            <a:r>
              <a:rPr lang="en-GB" sz="4400" dirty="0"/>
              <a:t> ½ peppers </a:t>
            </a:r>
            <a:r>
              <a:rPr lang="en-GB" sz="4400" b="1" dirty="0"/>
              <a:t> </a:t>
            </a:r>
            <a:r>
              <a:rPr lang="en-GB" sz="4400" dirty="0"/>
              <a:t>and he drives to Kaunas where he </a:t>
            </a:r>
            <a:r>
              <a:rPr lang="en-GB" sz="4400" b="1" dirty="0"/>
              <a:t>unloads </a:t>
            </a:r>
            <a:r>
              <a:rPr lang="en-GB" sz="4400" dirty="0"/>
              <a:t>the pasta and peppers (bilateral operation [pasta] </a:t>
            </a:r>
            <a:r>
              <a:rPr lang="en-GB" sz="4400" b="1" dirty="0"/>
              <a:t>and </a:t>
            </a:r>
            <a:r>
              <a:rPr lang="en-GB" sz="4400" dirty="0"/>
              <a:t>[peppers]). </a:t>
            </a:r>
            <a:endParaRPr lang="en-US" sz="4400" dirty="0"/>
          </a:p>
          <a:p>
            <a:pPr>
              <a:lnSpc>
                <a:spcPct val="120000"/>
              </a:lnSpc>
            </a:pPr>
            <a:r>
              <a:rPr lang="en-IE" sz="4400" dirty="0"/>
              <a:t>          = Start and loading</a:t>
            </a:r>
          </a:p>
          <a:p>
            <a:pPr>
              <a:lnSpc>
                <a:spcPct val="120000"/>
              </a:lnSpc>
            </a:pPr>
            <a:r>
              <a:rPr lang="en-IE" sz="4400" dirty="0"/>
              <a:t>          = Bilateral transport</a:t>
            </a:r>
            <a:endParaRPr lang="en-US" sz="4400" dirty="0"/>
          </a:p>
          <a:p>
            <a:pPr>
              <a:lnSpc>
                <a:spcPct val="120000"/>
              </a:lnSpc>
            </a:pPr>
            <a:r>
              <a:rPr lang="en-IE" sz="4400" i="1" dirty="0"/>
              <a:t>          = Loading of additional activity</a:t>
            </a:r>
          </a:p>
          <a:p>
            <a:r>
              <a:rPr lang="en-IE" sz="4400" i="1" dirty="0"/>
              <a:t>           = Additional activity exempt from posting</a:t>
            </a:r>
          </a:p>
          <a:p>
            <a:r>
              <a:rPr lang="en-IE" sz="4400" i="1" dirty="0"/>
              <a:t>          = Additional activity within posting rules</a:t>
            </a:r>
          </a:p>
          <a:p>
            <a:r>
              <a:rPr lang="en-IE" sz="4400" i="1" dirty="0"/>
              <a:t>          = Unloading of goods</a:t>
            </a:r>
          </a:p>
          <a:p>
            <a:pPr>
              <a:lnSpc>
                <a:spcPct val="120000"/>
              </a:lnSpc>
            </a:pPr>
            <a:r>
              <a:rPr lang="en-IE" sz="4400" i="1" dirty="0"/>
              <a:t>          = Full unloading and end of transport</a:t>
            </a:r>
          </a:p>
          <a:p>
            <a:pPr>
              <a:lnSpc>
                <a:spcPct val="120000"/>
              </a:lnSpc>
            </a:pPr>
            <a:r>
              <a:rPr lang="en-IE" sz="4400" i="1" dirty="0"/>
              <a:t>          = </a:t>
            </a:r>
            <a:r>
              <a:rPr lang="en-IE" sz="4400" i="1" dirty="0" err="1"/>
              <a:t>Unladen</a:t>
            </a:r>
            <a:r>
              <a:rPr lang="en-IE" sz="4400" i="1" dirty="0"/>
              <a:t> journey</a:t>
            </a:r>
            <a:endParaRPr lang="en-US" sz="4400" i="1" dirty="0"/>
          </a:p>
          <a:p>
            <a:pPr>
              <a:lnSpc>
                <a:spcPct val="120000"/>
              </a:lnSpc>
            </a:pPr>
            <a:r>
              <a:rPr lang="en-IE" sz="4400" dirty="0"/>
              <a:t>          = Unloading of additional activity and loading of Bilateral transport</a:t>
            </a:r>
          </a:p>
          <a:p>
            <a:pPr>
              <a:lnSpc>
                <a:spcPct val="120000"/>
              </a:lnSpc>
            </a:pPr>
            <a:r>
              <a:rPr lang="en-IE" sz="4400" dirty="0"/>
              <a:t>         </a:t>
            </a:r>
          </a:p>
          <a:p>
            <a:endParaRPr lang="en-IE" sz="4400" dirty="0"/>
          </a:p>
          <a:p>
            <a:endParaRPr lang="en-IE" sz="4400" dirty="0"/>
          </a:p>
          <a:p>
            <a:endParaRPr lang="en-US" dirty="0"/>
          </a:p>
        </p:txBody>
      </p:sp>
      <p:cxnSp>
        <p:nvCxnSpPr>
          <p:cNvPr id="6" name="Straight Arrow Connector 5"/>
          <p:cNvCxnSpPr>
            <a:endCxn id="20" idx="0"/>
          </p:cNvCxnSpPr>
          <p:nvPr/>
        </p:nvCxnSpPr>
        <p:spPr>
          <a:xfrm flipH="1">
            <a:off x="9820653" y="1717686"/>
            <a:ext cx="350933" cy="50820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Explosion 1 6"/>
          <p:cNvSpPr/>
          <p:nvPr/>
        </p:nvSpPr>
        <p:spPr>
          <a:xfrm>
            <a:off x="10171585" y="1472523"/>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7017057" y="4066184"/>
            <a:ext cx="261257" cy="245974"/>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333416" y="4439276"/>
            <a:ext cx="208358" cy="221580"/>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2" name="Straight Arrow Connector 11"/>
          <p:cNvCxnSpPr/>
          <p:nvPr/>
        </p:nvCxnSpPr>
        <p:spPr>
          <a:xfrm>
            <a:off x="211680" y="4832677"/>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287046" y="6066652"/>
            <a:ext cx="205022" cy="192314"/>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a:off x="7321123" y="4189171"/>
            <a:ext cx="603686" cy="3052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0" name="Explosion 1 19"/>
          <p:cNvSpPr/>
          <p:nvPr/>
        </p:nvSpPr>
        <p:spPr>
          <a:xfrm>
            <a:off x="9624496" y="2225887"/>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a:stCxn id="27" idx="0"/>
            <a:endCxn id="52" idx="2"/>
          </p:cNvCxnSpPr>
          <p:nvPr/>
        </p:nvCxnSpPr>
        <p:spPr>
          <a:xfrm flipV="1">
            <a:off x="9788297" y="1518987"/>
            <a:ext cx="301531" cy="206942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2" name="Explosion 1 51"/>
          <p:cNvSpPr/>
          <p:nvPr/>
        </p:nvSpPr>
        <p:spPr>
          <a:xfrm>
            <a:off x="9975216" y="127382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flipV="1">
            <a:off x="317727" y="5341702"/>
            <a:ext cx="216865" cy="561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4" name="Explosion 1 63"/>
          <p:cNvSpPr/>
          <p:nvPr/>
        </p:nvSpPr>
        <p:spPr>
          <a:xfrm>
            <a:off x="271482" y="5780908"/>
            <a:ext cx="236149" cy="218068"/>
          </a:xfrm>
          <a:prstGeom prst="irregularSeal1">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Explosion 1 64"/>
          <p:cNvSpPr/>
          <p:nvPr/>
        </p:nvSpPr>
        <p:spPr>
          <a:xfrm>
            <a:off x="333416" y="5031956"/>
            <a:ext cx="185489" cy="146301"/>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xplosion 1 22"/>
          <p:cNvSpPr/>
          <p:nvPr/>
        </p:nvSpPr>
        <p:spPr>
          <a:xfrm>
            <a:off x="7939101" y="4097117"/>
            <a:ext cx="291764" cy="245163"/>
          </a:xfrm>
          <a:prstGeom prst="irregularSeal1">
            <a:avLst/>
          </a:prstGeom>
          <a:solidFill>
            <a:schemeClr val="tx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Explosion 1 26"/>
          <p:cNvSpPr/>
          <p:nvPr/>
        </p:nvSpPr>
        <p:spPr>
          <a:xfrm>
            <a:off x="9592140" y="3588407"/>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V="1">
            <a:off x="8257704" y="3723746"/>
            <a:ext cx="701879" cy="39123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0" name="Straight Arrow Connector 39"/>
          <p:cNvCxnSpPr/>
          <p:nvPr/>
        </p:nvCxnSpPr>
        <p:spPr>
          <a:xfrm flipV="1">
            <a:off x="8230865" y="3739476"/>
            <a:ext cx="844896" cy="48022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flipV="1">
            <a:off x="286581" y="6491287"/>
            <a:ext cx="181110" cy="1021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1" name="Explosion 1 30"/>
          <p:cNvSpPr/>
          <p:nvPr/>
        </p:nvSpPr>
        <p:spPr>
          <a:xfrm>
            <a:off x="8969539" y="3494312"/>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a:off x="9261303" y="3698442"/>
            <a:ext cx="330837" cy="41033"/>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cxnSp>
        <p:nvCxnSpPr>
          <p:cNvPr id="47" name="Straight Arrow Connector 46"/>
          <p:cNvCxnSpPr>
            <a:stCxn id="31" idx="3"/>
            <a:endCxn id="27" idx="1"/>
          </p:cNvCxnSpPr>
          <p:nvPr/>
        </p:nvCxnSpPr>
        <p:spPr>
          <a:xfrm>
            <a:off x="9261303" y="3645155"/>
            <a:ext cx="330837" cy="4103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32" name="Explosion 1 31"/>
          <p:cNvSpPr/>
          <p:nvPr/>
        </p:nvSpPr>
        <p:spPr>
          <a:xfrm>
            <a:off x="7269095" y="2867698"/>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H="1">
            <a:off x="7558195" y="2453143"/>
            <a:ext cx="874181" cy="43752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5" name="Straight Arrow Connector 34"/>
          <p:cNvCxnSpPr/>
          <p:nvPr/>
        </p:nvCxnSpPr>
        <p:spPr>
          <a:xfrm flipH="1">
            <a:off x="7135427" y="3127142"/>
            <a:ext cx="178862" cy="92253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9" name="Straight Arrow Connector 38"/>
          <p:cNvCxnSpPr/>
          <p:nvPr/>
        </p:nvCxnSpPr>
        <p:spPr>
          <a:xfrm flipH="1">
            <a:off x="7264938" y="3214593"/>
            <a:ext cx="167065" cy="869346"/>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sp>
        <p:nvSpPr>
          <p:cNvPr id="34" name="Explosion 1 33"/>
          <p:cNvSpPr/>
          <p:nvPr/>
        </p:nvSpPr>
        <p:spPr>
          <a:xfrm>
            <a:off x="8392794" y="2293306"/>
            <a:ext cx="291764" cy="245163"/>
          </a:xfrm>
          <a:prstGeom prst="irregularSeal1">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H="1">
            <a:off x="8791188" y="2281052"/>
            <a:ext cx="856127" cy="10393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7" name="Straight Arrow Connector 36"/>
          <p:cNvCxnSpPr/>
          <p:nvPr/>
        </p:nvCxnSpPr>
        <p:spPr>
          <a:xfrm flipH="1">
            <a:off x="8755624" y="2397238"/>
            <a:ext cx="836517" cy="8215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41" name="Explosion 1 40"/>
          <p:cNvSpPr/>
          <p:nvPr/>
        </p:nvSpPr>
        <p:spPr>
          <a:xfrm>
            <a:off x="231254" y="6598543"/>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flipV="1">
            <a:off x="258917" y="5573593"/>
            <a:ext cx="236437" cy="20775"/>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010525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350" y="1992572"/>
            <a:ext cx="10065224" cy="1050879"/>
          </a:xfrm>
        </p:spPr>
        <p:txBody>
          <a:bodyPr/>
          <a:lstStyle/>
          <a:p>
            <a:r>
              <a:rPr lang="en-IE" dirty="0"/>
              <a:t>			Part II: </a:t>
            </a:r>
            <a:r>
              <a:rPr lang="en-IE" sz="7200" dirty="0"/>
              <a:t>Cross-trade</a:t>
            </a:r>
            <a:br>
              <a:rPr lang="en-IE" dirty="0"/>
            </a:br>
            <a:endParaRPr lang="en-US" sz="4400" dirty="0"/>
          </a:p>
        </p:txBody>
      </p:sp>
    </p:spTree>
    <p:extLst>
      <p:ext uri="{BB962C8B-B14F-4D97-AF65-F5344CB8AC3E}">
        <p14:creationId xmlns:p14="http://schemas.microsoft.com/office/powerpoint/2010/main" val="191879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9331" y="1471578"/>
            <a:ext cx="10267244" cy="548608"/>
          </a:xfrm>
        </p:spPr>
        <p:txBody>
          <a:bodyPr/>
          <a:lstStyle/>
          <a:p>
            <a:r>
              <a:rPr lang="fr-BE" sz="3200" b="1" dirty="0"/>
              <a:t>Relevant </a:t>
            </a:r>
            <a:r>
              <a:rPr lang="fr-BE" sz="3200" b="1" dirty="0" err="1"/>
              <a:t>legal</a:t>
            </a:r>
            <a:r>
              <a:rPr lang="fr-BE" sz="3200" b="1" dirty="0"/>
              <a:t> provisions in Directive 2020/1057 on </a:t>
            </a:r>
            <a:r>
              <a:rPr lang="en-IE" sz="3200" dirty="0"/>
              <a:t>Cross-trade</a:t>
            </a:r>
            <a:endParaRPr lang="en-US" sz="3200" dirty="0"/>
          </a:p>
        </p:txBody>
      </p:sp>
      <p:sp>
        <p:nvSpPr>
          <p:cNvPr id="3" name="Subtitle 2"/>
          <p:cNvSpPr>
            <a:spLocks noGrp="1"/>
          </p:cNvSpPr>
          <p:nvPr>
            <p:ph type="subTitle" idx="1"/>
          </p:nvPr>
        </p:nvSpPr>
        <p:spPr>
          <a:xfrm>
            <a:off x="869331" y="2020186"/>
            <a:ext cx="10267244" cy="4491450"/>
          </a:xfrm>
        </p:spPr>
        <p:txBody>
          <a:bodyPr/>
          <a:lstStyle/>
          <a:p>
            <a:endParaRPr lang="en-US" dirty="0">
              <a:solidFill>
                <a:schemeClr val="bg1"/>
              </a:solidFill>
            </a:endParaRPr>
          </a:p>
          <a:p>
            <a:r>
              <a:rPr lang="en-US" dirty="0">
                <a:solidFill>
                  <a:schemeClr val="bg1"/>
                </a:solidFill>
              </a:rPr>
              <a:t>-</a:t>
            </a:r>
            <a:r>
              <a:rPr lang="en-US" dirty="0">
                <a:solidFill>
                  <a:schemeClr val="bg1"/>
                </a:solidFill>
                <a:highlight>
                  <a:srgbClr val="FF00FF"/>
                </a:highlight>
              </a:rPr>
              <a:t>No definition</a:t>
            </a:r>
          </a:p>
          <a:p>
            <a:r>
              <a:rPr lang="en-US" dirty="0">
                <a:solidFill>
                  <a:schemeClr val="bg1"/>
                </a:solidFill>
                <a:highlight>
                  <a:srgbClr val="FF00FF"/>
                </a:highlight>
              </a:rPr>
              <a:t>-Non-bilateral international operations</a:t>
            </a:r>
          </a:p>
          <a:p>
            <a:r>
              <a:rPr lang="en-US" dirty="0">
                <a:solidFill>
                  <a:schemeClr val="bg1"/>
                </a:solidFill>
                <a:highlight>
                  <a:srgbClr val="FF00FF"/>
                </a:highlight>
              </a:rPr>
              <a:t>-Recital (13) </a:t>
            </a:r>
          </a:p>
          <a:p>
            <a:r>
              <a:rPr lang="en-US" dirty="0">
                <a:solidFill>
                  <a:schemeClr val="bg1"/>
                </a:solidFill>
              </a:rPr>
              <a:t>“</a:t>
            </a:r>
            <a:r>
              <a:rPr lang="en-US" sz="2400" i="1" dirty="0">
                <a:solidFill>
                  <a:schemeClr val="bg1"/>
                </a:solidFill>
              </a:rPr>
              <a:t>Where a driver performs other types of operations, notably </a:t>
            </a:r>
            <a:r>
              <a:rPr lang="en-US" sz="2400" i="1" dirty="0" err="1">
                <a:solidFill>
                  <a:schemeClr val="bg1"/>
                </a:solidFill>
              </a:rPr>
              <a:t>cabotage</a:t>
            </a:r>
            <a:r>
              <a:rPr lang="en-US" sz="2400" i="1" dirty="0">
                <a:solidFill>
                  <a:schemeClr val="bg1"/>
                </a:solidFill>
              </a:rPr>
              <a:t> operations or non-bilateral international transport operations, there is a sufficient link to the territory of the host Member State</a:t>
            </a:r>
            <a:r>
              <a:rPr lang="en-US" dirty="0">
                <a:solidFill>
                  <a:schemeClr val="bg1"/>
                </a:solidFill>
              </a:rPr>
              <a:t>.”</a:t>
            </a:r>
          </a:p>
          <a:p>
            <a:r>
              <a:rPr lang="en-US" dirty="0">
                <a:solidFill>
                  <a:schemeClr val="bg1"/>
                </a:solidFill>
              </a:rPr>
              <a:t>-Called cross-trade for the purpose of this expert group</a:t>
            </a:r>
          </a:p>
        </p:txBody>
      </p:sp>
    </p:spTree>
    <p:extLst>
      <p:ext uri="{BB962C8B-B14F-4D97-AF65-F5344CB8AC3E}">
        <p14:creationId xmlns:p14="http://schemas.microsoft.com/office/powerpoint/2010/main" val="2830042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746" t="37225" r="27041" b="927"/>
          <a:stretch/>
        </p:blipFill>
        <p:spPr bwMode="auto">
          <a:xfrm>
            <a:off x="4768143" y="0"/>
            <a:ext cx="7419975" cy="684278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50947"/>
            <a:ext cx="3932237" cy="744583"/>
          </a:xfrm>
        </p:spPr>
        <p:txBody>
          <a:bodyPr>
            <a:noAutofit/>
          </a:bodyPr>
          <a:lstStyle/>
          <a:p>
            <a:r>
              <a:rPr lang="en-IE" sz="2400" b="1" dirty="0">
                <a:highlight>
                  <a:srgbClr val="FFFF00"/>
                </a:highlight>
              </a:rPr>
              <a:t>Cross-trade - Scenario 1 (posting):</a:t>
            </a:r>
          </a:p>
        </p:txBody>
      </p:sp>
      <p:sp>
        <p:nvSpPr>
          <p:cNvPr id="4" name="Text Placeholder 3"/>
          <p:cNvSpPr>
            <a:spLocks noGrp="1"/>
          </p:cNvSpPr>
          <p:nvPr>
            <p:ph type="body" sz="half" idx="2"/>
          </p:nvPr>
        </p:nvSpPr>
        <p:spPr>
          <a:xfrm>
            <a:off x="162904" y="819829"/>
            <a:ext cx="4591819" cy="6022951"/>
          </a:xfrm>
        </p:spPr>
        <p:txBody>
          <a:bodyPr>
            <a:normAutofit fontScale="25000" lnSpcReduction="20000"/>
          </a:bodyPr>
          <a:lstStyle/>
          <a:p>
            <a:pPr>
              <a:lnSpc>
                <a:spcPct val="120000"/>
              </a:lnSpc>
            </a:pPr>
            <a:r>
              <a:rPr lang="en-IE" sz="4800" b="1" dirty="0"/>
              <a:t>Example:</a:t>
            </a:r>
          </a:p>
          <a:p>
            <a:pPr>
              <a:lnSpc>
                <a:spcPct val="120000"/>
              </a:lnSpc>
            </a:pPr>
            <a:r>
              <a:rPr lang="en-GB" sz="4800" dirty="0"/>
              <a:t>1) </a:t>
            </a:r>
            <a:r>
              <a:rPr lang="en-US" sz="4800" dirty="0"/>
              <a:t>A driver based in LT </a:t>
            </a:r>
            <a:r>
              <a:rPr lang="en-GB" sz="4800" dirty="0"/>
              <a:t>loads a full truck of ceramics in Vilnius and unloads all the ceramics in Warsaw (PL) (Bilateral operation). The driver then drives to Berlin (DE)  where he </a:t>
            </a:r>
            <a:r>
              <a:rPr lang="en-GB" sz="4800" b="1" dirty="0"/>
              <a:t>loads</a:t>
            </a:r>
            <a:r>
              <a:rPr lang="en-GB" sz="4800" dirty="0"/>
              <a:t> some sausages which he </a:t>
            </a:r>
            <a:r>
              <a:rPr lang="en-GB" sz="4800" b="1" dirty="0"/>
              <a:t>unloads</a:t>
            </a:r>
            <a:r>
              <a:rPr lang="en-GB" sz="4800" dirty="0"/>
              <a:t> in Amsterdam (NL) </a:t>
            </a:r>
            <a:r>
              <a:rPr lang="en-GB" sz="4800" b="1" dirty="0">
                <a:highlight>
                  <a:srgbClr val="FFFF00"/>
                </a:highlight>
              </a:rPr>
              <a:t>(</a:t>
            </a:r>
            <a:r>
              <a:rPr lang="en-GB" sz="4800" b="1" dirty="0" err="1">
                <a:highlight>
                  <a:srgbClr val="FFFF00"/>
                </a:highlight>
              </a:rPr>
              <a:t>Crosstrade</a:t>
            </a:r>
            <a:r>
              <a:rPr lang="en-GB" sz="4800" b="1" dirty="0"/>
              <a:t>)</a:t>
            </a:r>
            <a:r>
              <a:rPr lang="en-GB" sz="4800" dirty="0"/>
              <a:t>. In Rotterdam (NL) the driver </a:t>
            </a:r>
            <a:r>
              <a:rPr lang="en-GB" sz="4800" b="1" dirty="0"/>
              <a:t>loads</a:t>
            </a:r>
            <a:r>
              <a:rPr lang="en-GB" sz="4800" dirty="0"/>
              <a:t> some tulips that he </a:t>
            </a:r>
            <a:r>
              <a:rPr lang="en-GB" sz="4800" b="1" dirty="0"/>
              <a:t>unloads</a:t>
            </a:r>
            <a:r>
              <a:rPr lang="en-GB" sz="4800" dirty="0"/>
              <a:t> in Lyon (FR) </a:t>
            </a:r>
            <a:r>
              <a:rPr lang="en-GB" sz="4800" b="1" dirty="0"/>
              <a:t>(</a:t>
            </a:r>
            <a:r>
              <a:rPr lang="en-GB" sz="4800" b="1" dirty="0" err="1"/>
              <a:t>Crosstrade</a:t>
            </a:r>
            <a:r>
              <a:rPr lang="en-GB" sz="4800" b="1" dirty="0"/>
              <a:t>). </a:t>
            </a:r>
            <a:r>
              <a:rPr lang="en-GB" sz="4800" dirty="0"/>
              <a:t>In Toulouse (FR), the driver </a:t>
            </a:r>
            <a:r>
              <a:rPr lang="en-GB" sz="4800" b="1" dirty="0"/>
              <a:t>loads</a:t>
            </a:r>
            <a:r>
              <a:rPr lang="en-GB" sz="4800" dirty="0"/>
              <a:t> some cheese that he </a:t>
            </a:r>
            <a:r>
              <a:rPr lang="en-GB" sz="4800" b="1" dirty="0"/>
              <a:t>unloads</a:t>
            </a:r>
            <a:r>
              <a:rPr lang="en-GB" sz="4800" dirty="0"/>
              <a:t> in Barcelona (ES) </a:t>
            </a:r>
            <a:r>
              <a:rPr lang="en-GB" sz="4800" b="1" dirty="0"/>
              <a:t>(</a:t>
            </a:r>
            <a:r>
              <a:rPr lang="en-GB" sz="4800" b="1" dirty="0" err="1"/>
              <a:t>Crosstrade</a:t>
            </a:r>
            <a:r>
              <a:rPr lang="en-GB" sz="4800" b="1" dirty="0"/>
              <a:t>). </a:t>
            </a:r>
            <a:endParaRPr lang="en-US" sz="4800" b="1" dirty="0"/>
          </a:p>
          <a:p>
            <a:pPr>
              <a:lnSpc>
                <a:spcPct val="120000"/>
              </a:lnSpc>
            </a:pPr>
            <a:r>
              <a:rPr lang="en-GB" sz="4800" dirty="0"/>
              <a:t>The driver drives empty from Barcelona to Marseille. </a:t>
            </a:r>
            <a:endParaRPr lang="en-US" sz="4800" dirty="0"/>
          </a:p>
          <a:p>
            <a:pPr>
              <a:lnSpc>
                <a:spcPct val="120000"/>
              </a:lnSpc>
            </a:pPr>
            <a:r>
              <a:rPr lang="en-GB" sz="4800" dirty="0"/>
              <a:t>2) The driver then </a:t>
            </a:r>
            <a:r>
              <a:rPr lang="en-GB" sz="4800" b="1" dirty="0"/>
              <a:t>loads</a:t>
            </a:r>
            <a:r>
              <a:rPr lang="en-GB" sz="4800" dirty="0"/>
              <a:t> some cheese in Marseille (FR) and </a:t>
            </a:r>
            <a:r>
              <a:rPr lang="en-GB" sz="4800" b="1" dirty="0"/>
              <a:t>unloads</a:t>
            </a:r>
            <a:r>
              <a:rPr lang="en-GB" sz="4800" dirty="0"/>
              <a:t> all of the cheese in Milan (IT) </a:t>
            </a:r>
            <a:r>
              <a:rPr lang="en-GB" sz="4800" b="1" dirty="0"/>
              <a:t>(</a:t>
            </a:r>
            <a:r>
              <a:rPr lang="en-GB" sz="4800" b="1" dirty="0" err="1"/>
              <a:t>Crosstrade</a:t>
            </a:r>
            <a:r>
              <a:rPr lang="en-GB" sz="4800" b="1" dirty="0"/>
              <a:t>). </a:t>
            </a:r>
            <a:r>
              <a:rPr lang="en-GB" sz="4800" dirty="0"/>
              <a:t>The driver drives to</a:t>
            </a:r>
            <a:r>
              <a:rPr lang="en-GB" sz="4800" b="1" dirty="0"/>
              <a:t> </a:t>
            </a:r>
            <a:r>
              <a:rPr lang="en-GB" sz="4800" dirty="0"/>
              <a:t>Venice (IT) and </a:t>
            </a:r>
            <a:r>
              <a:rPr lang="en-GB" sz="4800" b="1" dirty="0"/>
              <a:t>loads</a:t>
            </a:r>
            <a:r>
              <a:rPr lang="en-GB" sz="4800" dirty="0"/>
              <a:t> a full truck of pasta and </a:t>
            </a:r>
            <a:r>
              <a:rPr lang="en-GB" sz="4800" b="1" dirty="0"/>
              <a:t>unloads</a:t>
            </a:r>
            <a:r>
              <a:rPr lang="en-GB" sz="4800" dirty="0"/>
              <a:t> all the pasta in Prague (CZ) </a:t>
            </a:r>
            <a:r>
              <a:rPr lang="en-GB" sz="4800" b="1" dirty="0"/>
              <a:t>(</a:t>
            </a:r>
            <a:r>
              <a:rPr lang="en-GB" sz="4800" b="1" dirty="0" err="1"/>
              <a:t>Crosstrade</a:t>
            </a:r>
            <a:r>
              <a:rPr lang="en-GB" sz="4800" dirty="0"/>
              <a:t>). The driver drives empty to Vienna (AT) where he </a:t>
            </a:r>
            <a:r>
              <a:rPr lang="en-GB" sz="4800" b="1" dirty="0"/>
              <a:t>loads</a:t>
            </a:r>
            <a:r>
              <a:rPr lang="en-GB" sz="4800" dirty="0"/>
              <a:t> a full truck of Schnapps which he </a:t>
            </a:r>
            <a:r>
              <a:rPr lang="en-GB" sz="4800" b="1" dirty="0"/>
              <a:t>unloads</a:t>
            </a:r>
            <a:r>
              <a:rPr lang="en-GB" sz="4800" dirty="0"/>
              <a:t> in Krakow (PL) </a:t>
            </a:r>
            <a:r>
              <a:rPr lang="en-GB" sz="4800" b="1" dirty="0"/>
              <a:t>(</a:t>
            </a:r>
            <a:r>
              <a:rPr lang="en-GB" sz="4800" b="1" dirty="0" err="1"/>
              <a:t>Crosstrade</a:t>
            </a:r>
            <a:r>
              <a:rPr lang="en-GB" sz="4800" b="1" dirty="0"/>
              <a:t>).</a:t>
            </a:r>
            <a:r>
              <a:rPr lang="en-GB" sz="4800" dirty="0"/>
              <a:t> The driver then drives empty from Krakow to Kaunas (LT).    </a:t>
            </a:r>
            <a:endParaRPr lang="en-US" sz="4800" dirty="0"/>
          </a:p>
          <a:p>
            <a:pPr>
              <a:lnSpc>
                <a:spcPct val="120000"/>
              </a:lnSpc>
            </a:pPr>
            <a:r>
              <a:rPr lang="en-IE" sz="4800" dirty="0"/>
              <a:t>          = Start and loading of bilateral transport</a:t>
            </a:r>
          </a:p>
          <a:p>
            <a:pPr>
              <a:lnSpc>
                <a:spcPct val="120000"/>
              </a:lnSpc>
            </a:pPr>
            <a:r>
              <a:rPr lang="en-IE" sz="4800" dirty="0"/>
              <a:t>          =  Bilateral Transport</a:t>
            </a:r>
            <a:endParaRPr lang="en-US" sz="4800" dirty="0"/>
          </a:p>
          <a:p>
            <a:pPr>
              <a:lnSpc>
                <a:spcPct val="120000"/>
              </a:lnSpc>
            </a:pPr>
            <a:r>
              <a:rPr lang="en-IE" sz="4800" dirty="0"/>
              <a:t>          = Unloading of Bilateral transport</a:t>
            </a:r>
          </a:p>
          <a:p>
            <a:pPr>
              <a:lnSpc>
                <a:spcPct val="120000"/>
              </a:lnSpc>
            </a:pPr>
            <a:r>
              <a:rPr lang="en-IE" sz="4800" i="1" dirty="0"/>
              <a:t>          = </a:t>
            </a:r>
            <a:r>
              <a:rPr lang="en-IE" sz="4800" i="1" dirty="0" err="1"/>
              <a:t>Unladen</a:t>
            </a:r>
            <a:r>
              <a:rPr lang="en-IE" sz="4800" i="1" dirty="0"/>
              <a:t> journey</a:t>
            </a:r>
            <a:endParaRPr lang="en-US" sz="4800" dirty="0"/>
          </a:p>
          <a:p>
            <a:pPr>
              <a:lnSpc>
                <a:spcPct val="120000"/>
              </a:lnSpc>
            </a:pPr>
            <a:r>
              <a:rPr lang="en-IE" sz="4800" i="1" dirty="0"/>
              <a:t>          = Start and loading of </a:t>
            </a:r>
            <a:r>
              <a:rPr lang="en-IE" sz="4800" i="1" dirty="0" err="1"/>
              <a:t>Crosstrade</a:t>
            </a:r>
            <a:endParaRPr lang="en-IE" sz="4800" i="1" dirty="0"/>
          </a:p>
          <a:p>
            <a:pPr>
              <a:lnSpc>
                <a:spcPct val="120000"/>
              </a:lnSpc>
            </a:pPr>
            <a:r>
              <a:rPr lang="en-IE" sz="4800" i="1" dirty="0"/>
              <a:t>          = </a:t>
            </a:r>
            <a:r>
              <a:rPr lang="en-IE" sz="4800" i="1" dirty="0" err="1"/>
              <a:t>Crosstrade</a:t>
            </a:r>
            <a:endParaRPr lang="en-IE" sz="4800" i="1" dirty="0"/>
          </a:p>
          <a:p>
            <a:pPr>
              <a:lnSpc>
                <a:spcPct val="120000"/>
              </a:lnSpc>
            </a:pPr>
            <a:r>
              <a:rPr lang="en-IE" sz="4800" i="1" dirty="0"/>
              <a:t>         = Transit across CZ, BE, AT</a:t>
            </a:r>
          </a:p>
          <a:p>
            <a:pPr>
              <a:lnSpc>
                <a:spcPct val="120000"/>
              </a:lnSpc>
            </a:pPr>
            <a:r>
              <a:rPr lang="en-IE" sz="4800" dirty="0"/>
              <a:t>         = Unloading of </a:t>
            </a:r>
            <a:r>
              <a:rPr lang="en-IE" sz="4800" dirty="0" err="1"/>
              <a:t>Crosstrade</a:t>
            </a:r>
            <a:r>
              <a:rPr lang="en-IE" sz="4800" dirty="0"/>
              <a:t> goods</a:t>
            </a:r>
          </a:p>
          <a:p>
            <a:pPr>
              <a:lnSpc>
                <a:spcPct val="120000"/>
              </a:lnSpc>
            </a:pPr>
            <a:r>
              <a:rPr lang="en-IE" sz="4800" dirty="0"/>
              <a:t>         = End of Journey</a:t>
            </a:r>
          </a:p>
          <a:p>
            <a:pPr>
              <a:lnSpc>
                <a:spcPct val="120000"/>
              </a:lnSpc>
            </a:pPr>
            <a:r>
              <a:rPr lang="en-IE" sz="4600" dirty="0"/>
              <a:t>         </a:t>
            </a:r>
          </a:p>
          <a:p>
            <a:endParaRPr lang="en-IE" dirty="0"/>
          </a:p>
          <a:p>
            <a:endParaRPr lang="en-IE" dirty="0"/>
          </a:p>
          <a:p>
            <a:endParaRPr lang="en-US" dirty="0"/>
          </a:p>
        </p:txBody>
      </p:sp>
      <p:cxnSp>
        <p:nvCxnSpPr>
          <p:cNvPr id="6" name="Straight Arrow Connector 5"/>
          <p:cNvCxnSpPr/>
          <p:nvPr/>
        </p:nvCxnSpPr>
        <p:spPr>
          <a:xfrm flipH="1">
            <a:off x="9630891" y="1717686"/>
            <a:ext cx="540697" cy="46595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Explosion 1 6"/>
          <p:cNvSpPr/>
          <p:nvPr/>
        </p:nvSpPr>
        <p:spPr>
          <a:xfrm>
            <a:off x="10171585" y="1472523"/>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7017057" y="4066184"/>
            <a:ext cx="261257" cy="245974"/>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332920" y="4101660"/>
            <a:ext cx="208358" cy="221580"/>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2" name="Straight Arrow Connector 11"/>
          <p:cNvCxnSpPr/>
          <p:nvPr/>
        </p:nvCxnSpPr>
        <p:spPr>
          <a:xfrm>
            <a:off x="250653" y="4526770"/>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242424" y="6299752"/>
            <a:ext cx="233063" cy="194521"/>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flipV="1">
            <a:off x="7340084" y="4219698"/>
            <a:ext cx="584725" cy="313648"/>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cxnSp>
        <p:nvCxnSpPr>
          <p:cNvPr id="44" name="Straight Arrow Connector 43"/>
          <p:cNvCxnSpPr>
            <a:stCxn id="74" idx="0"/>
          </p:cNvCxnSpPr>
          <p:nvPr/>
        </p:nvCxnSpPr>
        <p:spPr>
          <a:xfrm flipV="1">
            <a:off x="9545503" y="1535438"/>
            <a:ext cx="552338" cy="118034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52" name="Explosion 1 51"/>
          <p:cNvSpPr/>
          <p:nvPr/>
        </p:nvSpPr>
        <p:spPr>
          <a:xfrm>
            <a:off x="9975216" y="127382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Explosion 1 63"/>
          <p:cNvSpPr/>
          <p:nvPr/>
        </p:nvSpPr>
        <p:spPr>
          <a:xfrm>
            <a:off x="298380" y="5346619"/>
            <a:ext cx="206845" cy="232012"/>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xplosion 1 22"/>
          <p:cNvSpPr/>
          <p:nvPr/>
        </p:nvSpPr>
        <p:spPr>
          <a:xfrm>
            <a:off x="6510398" y="4632937"/>
            <a:ext cx="291764" cy="245163"/>
          </a:xfrm>
          <a:prstGeom prst="irregularSeal1">
            <a:avLst/>
          </a:prstGeom>
          <a:solidFill>
            <a:schemeClr val="accent6"/>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Explosion 1 26"/>
          <p:cNvSpPr/>
          <p:nvPr/>
        </p:nvSpPr>
        <p:spPr>
          <a:xfrm>
            <a:off x="8730446" y="3069734"/>
            <a:ext cx="291764" cy="245163"/>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V="1">
            <a:off x="8651087" y="3332216"/>
            <a:ext cx="197838" cy="606908"/>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cxnSp>
        <p:nvCxnSpPr>
          <p:cNvPr id="40" name="Straight Arrow Connector 39"/>
          <p:cNvCxnSpPr/>
          <p:nvPr/>
        </p:nvCxnSpPr>
        <p:spPr>
          <a:xfrm flipV="1">
            <a:off x="8230865" y="4189171"/>
            <a:ext cx="209822" cy="3052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8" name="Straight Arrow Connector 27"/>
          <p:cNvCxnSpPr/>
          <p:nvPr/>
        </p:nvCxnSpPr>
        <p:spPr>
          <a:xfrm flipV="1">
            <a:off x="298380" y="5093619"/>
            <a:ext cx="185187" cy="2033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1" name="Explosion 1 30"/>
          <p:cNvSpPr/>
          <p:nvPr/>
        </p:nvSpPr>
        <p:spPr>
          <a:xfrm>
            <a:off x="8969539" y="3494312"/>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a:stCxn id="31" idx="0"/>
            <a:endCxn id="74" idx="2"/>
          </p:cNvCxnSpPr>
          <p:nvPr/>
        </p:nvCxnSpPr>
        <p:spPr>
          <a:xfrm flipV="1">
            <a:off x="9165696" y="2960950"/>
            <a:ext cx="298262" cy="533362"/>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cxnSp>
        <p:nvCxnSpPr>
          <p:cNvPr id="47" name="Straight Arrow Connector 46"/>
          <p:cNvCxnSpPr/>
          <p:nvPr/>
        </p:nvCxnSpPr>
        <p:spPr>
          <a:xfrm>
            <a:off x="8969539" y="3332216"/>
            <a:ext cx="52671" cy="16209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51" name="Explosion 1 50"/>
          <p:cNvSpPr/>
          <p:nvPr/>
        </p:nvSpPr>
        <p:spPr>
          <a:xfrm>
            <a:off x="312018" y="4759445"/>
            <a:ext cx="229260" cy="180114"/>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endCxn id="35" idx="3"/>
          </p:cNvCxnSpPr>
          <p:nvPr/>
        </p:nvCxnSpPr>
        <p:spPr>
          <a:xfrm flipH="1">
            <a:off x="7622966" y="2400609"/>
            <a:ext cx="817721" cy="81406"/>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34" name="Explosion 1 33"/>
          <p:cNvSpPr/>
          <p:nvPr/>
        </p:nvSpPr>
        <p:spPr>
          <a:xfrm>
            <a:off x="9355394" y="2155446"/>
            <a:ext cx="291764" cy="245163"/>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flipH="1">
            <a:off x="8743302" y="2324054"/>
            <a:ext cx="559740" cy="7655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2" name="Explosion 1 31"/>
          <p:cNvSpPr/>
          <p:nvPr/>
        </p:nvSpPr>
        <p:spPr>
          <a:xfrm>
            <a:off x="8530595" y="2284603"/>
            <a:ext cx="206845" cy="232012"/>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Explosion 1 34"/>
          <p:cNvSpPr/>
          <p:nvPr/>
        </p:nvSpPr>
        <p:spPr>
          <a:xfrm>
            <a:off x="7389903" y="2362331"/>
            <a:ext cx="233063" cy="194521"/>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37" name="Straight Arrow Connector 36"/>
          <p:cNvCxnSpPr/>
          <p:nvPr/>
        </p:nvCxnSpPr>
        <p:spPr>
          <a:xfrm>
            <a:off x="198443" y="5782642"/>
            <a:ext cx="342880" cy="4557"/>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39" name="Explosion 1 38"/>
          <p:cNvSpPr/>
          <p:nvPr/>
        </p:nvSpPr>
        <p:spPr>
          <a:xfrm>
            <a:off x="183333" y="6560828"/>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Arrow Connector 41"/>
          <p:cNvCxnSpPr/>
          <p:nvPr/>
        </p:nvCxnSpPr>
        <p:spPr>
          <a:xfrm flipH="1">
            <a:off x="7340084" y="2534983"/>
            <a:ext cx="92928" cy="2186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45" name="Explosion 1 44"/>
          <p:cNvSpPr/>
          <p:nvPr/>
        </p:nvSpPr>
        <p:spPr>
          <a:xfrm>
            <a:off x="7196167" y="2473794"/>
            <a:ext cx="206845" cy="232012"/>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H="1">
            <a:off x="7147685" y="2705806"/>
            <a:ext cx="115493" cy="1360378"/>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cxnSp>
        <p:nvCxnSpPr>
          <p:cNvPr id="49" name="Straight Arrow Connector 48"/>
          <p:cNvCxnSpPr/>
          <p:nvPr/>
        </p:nvCxnSpPr>
        <p:spPr>
          <a:xfrm flipH="1">
            <a:off x="6683119" y="4312158"/>
            <a:ext cx="307099" cy="33719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4" name="Straight Arrow Connector 53"/>
          <p:cNvCxnSpPr/>
          <p:nvPr/>
        </p:nvCxnSpPr>
        <p:spPr>
          <a:xfrm flipH="1">
            <a:off x="6448782" y="4878100"/>
            <a:ext cx="123231" cy="304559"/>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56" name="Explosion 1 55"/>
          <p:cNvSpPr/>
          <p:nvPr/>
        </p:nvSpPr>
        <p:spPr>
          <a:xfrm>
            <a:off x="6295202" y="5111405"/>
            <a:ext cx="261257" cy="245974"/>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flipV="1">
            <a:off x="6572013" y="4649352"/>
            <a:ext cx="575672" cy="49306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62" name="Explosion 1 61"/>
          <p:cNvSpPr/>
          <p:nvPr/>
        </p:nvSpPr>
        <p:spPr>
          <a:xfrm>
            <a:off x="7015223" y="4526770"/>
            <a:ext cx="291764" cy="245163"/>
          </a:xfrm>
          <a:prstGeom prst="irregularSeal1">
            <a:avLst/>
          </a:prstGeom>
          <a:solidFill>
            <a:schemeClr val="accent6"/>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Explosion 1 62"/>
          <p:cNvSpPr/>
          <p:nvPr/>
        </p:nvSpPr>
        <p:spPr>
          <a:xfrm>
            <a:off x="7924809" y="4096711"/>
            <a:ext cx="261257" cy="245974"/>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Explosion 1 64"/>
          <p:cNvSpPr/>
          <p:nvPr/>
        </p:nvSpPr>
        <p:spPr>
          <a:xfrm>
            <a:off x="8443872" y="3973724"/>
            <a:ext cx="261257" cy="245974"/>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Explosion 1 73"/>
          <p:cNvSpPr/>
          <p:nvPr/>
        </p:nvSpPr>
        <p:spPr>
          <a:xfrm>
            <a:off x="9349346" y="2715787"/>
            <a:ext cx="291764" cy="245163"/>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p:nvPr/>
        </p:nvCxnSpPr>
        <p:spPr>
          <a:xfrm flipH="1">
            <a:off x="7287723" y="2721377"/>
            <a:ext cx="1405" cy="351015"/>
          </a:xfrm>
          <a:prstGeom prst="straightConnector1">
            <a:avLst/>
          </a:prstGeom>
          <a:ln>
            <a:solidFill>
              <a:schemeClr val="tx1">
                <a:lumMod val="95000"/>
                <a:lumOff val="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50" name="Straight Arrow Connector 49"/>
          <p:cNvCxnSpPr/>
          <p:nvPr/>
        </p:nvCxnSpPr>
        <p:spPr>
          <a:xfrm>
            <a:off x="162904" y="6071565"/>
            <a:ext cx="342321" cy="2119"/>
          </a:xfrm>
          <a:prstGeom prst="straightConnector1">
            <a:avLst/>
          </a:prstGeom>
          <a:ln>
            <a:solidFill>
              <a:schemeClr val="bg2">
                <a:lumMod val="10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53" name="Straight Arrow Connector 52"/>
          <p:cNvCxnSpPr/>
          <p:nvPr/>
        </p:nvCxnSpPr>
        <p:spPr>
          <a:xfrm flipV="1">
            <a:off x="9182068" y="2960950"/>
            <a:ext cx="190781" cy="385781"/>
          </a:xfrm>
          <a:prstGeom prst="straightConnector1">
            <a:avLst/>
          </a:prstGeom>
          <a:ln>
            <a:solidFill>
              <a:schemeClr val="tx1">
                <a:lumMod val="95000"/>
                <a:lumOff val="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55" name="Straight Arrow Connector 54"/>
          <p:cNvCxnSpPr/>
          <p:nvPr/>
        </p:nvCxnSpPr>
        <p:spPr>
          <a:xfrm flipV="1">
            <a:off x="8584515" y="3502192"/>
            <a:ext cx="120614" cy="406153"/>
          </a:xfrm>
          <a:prstGeom prst="straightConnector1">
            <a:avLst/>
          </a:prstGeom>
          <a:ln>
            <a:solidFill>
              <a:schemeClr val="tx1">
                <a:lumMod val="95000"/>
                <a:lumOff val="5000"/>
              </a:schemeClr>
            </a:solidFill>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465510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0746" t="37225" r="27041" b="927"/>
          <a:stretch/>
        </p:blipFill>
        <p:spPr bwMode="auto">
          <a:xfrm>
            <a:off x="4768143" y="0"/>
            <a:ext cx="7419975" cy="684278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50947"/>
            <a:ext cx="3932237" cy="744583"/>
          </a:xfrm>
        </p:spPr>
        <p:txBody>
          <a:bodyPr>
            <a:noAutofit/>
          </a:bodyPr>
          <a:lstStyle/>
          <a:p>
            <a:r>
              <a:rPr lang="en-IE" sz="2400" b="1" dirty="0"/>
              <a:t>Cross-trade - Scenario 2 (posting):</a:t>
            </a:r>
          </a:p>
        </p:txBody>
      </p:sp>
      <p:sp>
        <p:nvSpPr>
          <p:cNvPr id="4" name="Text Placeholder 3"/>
          <p:cNvSpPr>
            <a:spLocks noGrp="1"/>
          </p:cNvSpPr>
          <p:nvPr>
            <p:ph type="body" sz="half" idx="2"/>
          </p:nvPr>
        </p:nvSpPr>
        <p:spPr>
          <a:xfrm>
            <a:off x="162904" y="819829"/>
            <a:ext cx="4591819" cy="5839291"/>
          </a:xfrm>
        </p:spPr>
        <p:txBody>
          <a:bodyPr>
            <a:normAutofit fontScale="25000" lnSpcReduction="20000"/>
          </a:bodyPr>
          <a:lstStyle/>
          <a:p>
            <a:pPr>
              <a:lnSpc>
                <a:spcPct val="120000"/>
              </a:lnSpc>
            </a:pPr>
            <a:r>
              <a:rPr lang="en-IE" sz="4600" b="1" dirty="0"/>
              <a:t>Example:</a:t>
            </a:r>
          </a:p>
          <a:p>
            <a:pPr>
              <a:lnSpc>
                <a:spcPct val="120000"/>
              </a:lnSpc>
            </a:pPr>
            <a:r>
              <a:rPr lang="en-GB" sz="4600" dirty="0"/>
              <a:t>1) </a:t>
            </a:r>
            <a:r>
              <a:rPr lang="en-US" sz="4600" dirty="0"/>
              <a:t>A driver based in LT </a:t>
            </a:r>
            <a:r>
              <a:rPr lang="en-GB" sz="4600" dirty="0"/>
              <a:t>loads a full truck of ceramics in Vilnius and unloads all the ceramics in Warsaw (PL) (Bilateral operation). The driver then drives to Berlin (DE) where he </a:t>
            </a:r>
            <a:r>
              <a:rPr lang="en-GB" sz="4600" b="1" dirty="0"/>
              <a:t>loads</a:t>
            </a:r>
            <a:r>
              <a:rPr lang="en-GB" sz="4600" dirty="0"/>
              <a:t> a full load of sausages. He drives to Amsterdam (NL)  where he </a:t>
            </a:r>
            <a:r>
              <a:rPr lang="en-GB" sz="4600" b="1" dirty="0"/>
              <a:t>unloads</a:t>
            </a:r>
            <a:r>
              <a:rPr lang="en-GB" sz="4600" dirty="0"/>
              <a:t> 1/2 of the sausages </a:t>
            </a:r>
            <a:r>
              <a:rPr lang="en-GB" sz="4600" b="1" dirty="0"/>
              <a:t>(</a:t>
            </a:r>
            <a:r>
              <a:rPr lang="en-GB" sz="4600" b="1" dirty="0" err="1"/>
              <a:t>Crosstrade</a:t>
            </a:r>
            <a:r>
              <a:rPr lang="en-GB" sz="4600" b="1" dirty="0"/>
              <a:t>). </a:t>
            </a:r>
            <a:r>
              <a:rPr lang="en-GB" sz="4600" dirty="0"/>
              <a:t>He </a:t>
            </a:r>
            <a:r>
              <a:rPr lang="en-GB" sz="4600" b="1" dirty="0"/>
              <a:t>loads</a:t>
            </a:r>
            <a:r>
              <a:rPr lang="en-GB" sz="4600" dirty="0"/>
              <a:t> some tulips in Amsterdam and continues driving to Lyon (FR). In Lyon, he </a:t>
            </a:r>
            <a:r>
              <a:rPr lang="en-GB" sz="4600" b="1" dirty="0"/>
              <a:t>unloads </a:t>
            </a:r>
            <a:r>
              <a:rPr lang="en-GB" sz="4600" dirty="0"/>
              <a:t>part of the sausages and part of the tulips </a:t>
            </a:r>
            <a:r>
              <a:rPr lang="en-GB" sz="4600" b="1" dirty="0"/>
              <a:t>(</a:t>
            </a:r>
            <a:r>
              <a:rPr lang="en-GB" sz="4600" b="1" dirty="0" err="1"/>
              <a:t>Crosstrade</a:t>
            </a:r>
            <a:r>
              <a:rPr lang="en-GB" sz="4600" b="1" dirty="0"/>
              <a:t>). </a:t>
            </a:r>
            <a:r>
              <a:rPr lang="en-GB" sz="4600" dirty="0"/>
              <a:t>The driver continues to Barcelona (ES) where he </a:t>
            </a:r>
            <a:r>
              <a:rPr lang="en-GB" sz="4600" b="1" dirty="0"/>
              <a:t>unloads</a:t>
            </a:r>
            <a:r>
              <a:rPr lang="en-GB" sz="4600" dirty="0"/>
              <a:t> the remaining sausages and tulips</a:t>
            </a:r>
            <a:r>
              <a:rPr lang="en-GB" sz="4600" b="1" dirty="0"/>
              <a:t> (</a:t>
            </a:r>
            <a:r>
              <a:rPr lang="en-GB" sz="4600" b="1" dirty="0" err="1"/>
              <a:t>Crosstrade</a:t>
            </a:r>
            <a:r>
              <a:rPr lang="en-GB" sz="4600" b="1" dirty="0"/>
              <a:t>).  </a:t>
            </a:r>
            <a:endParaRPr lang="en-US" sz="4600" b="1" dirty="0"/>
          </a:p>
          <a:p>
            <a:pPr>
              <a:lnSpc>
                <a:spcPct val="120000"/>
              </a:lnSpc>
            </a:pPr>
            <a:r>
              <a:rPr lang="en-GB" sz="4600" dirty="0"/>
              <a:t>2) The driver drives empty to Madrid where he loads a truck full of wine, </a:t>
            </a:r>
            <a:r>
              <a:rPr lang="en-GB" sz="4800" b="1" dirty="0"/>
              <a:t>½ for Kaunas and ½ for Budapest </a:t>
            </a:r>
            <a:r>
              <a:rPr lang="en-GB" sz="4800" dirty="0">
                <a:solidFill>
                  <a:schemeClr val="accent6">
                    <a:lumMod val="75000"/>
                  </a:schemeClr>
                </a:solidFill>
              </a:rPr>
              <a:t>(</a:t>
            </a:r>
            <a:r>
              <a:rPr lang="en-GB" sz="4800" b="1" dirty="0">
                <a:solidFill>
                  <a:schemeClr val="accent6">
                    <a:lumMod val="75000"/>
                  </a:schemeClr>
                </a:solidFill>
              </a:rPr>
              <a:t>+1 loading)</a:t>
            </a:r>
            <a:r>
              <a:rPr lang="en-GB" sz="4600" dirty="0"/>
              <a:t>, he then drives to Budapest (HU) and </a:t>
            </a:r>
            <a:r>
              <a:rPr lang="en-GB" sz="4600" b="1" dirty="0"/>
              <a:t>unloads </a:t>
            </a:r>
            <a:r>
              <a:rPr lang="en-GB" sz="4600" dirty="0"/>
              <a:t>the ½ wine </a:t>
            </a:r>
            <a:r>
              <a:rPr lang="en-GB" sz="4600" b="1" dirty="0">
                <a:solidFill>
                  <a:schemeClr val="accent6">
                    <a:lumMod val="75000"/>
                  </a:schemeClr>
                </a:solidFill>
              </a:rPr>
              <a:t>(+1 unloading)</a:t>
            </a:r>
            <a:r>
              <a:rPr lang="en-GB" sz="4600" dirty="0"/>
              <a:t>. The driver then drives to Kaunas he </a:t>
            </a:r>
            <a:r>
              <a:rPr lang="en-GB" sz="4600" b="1" dirty="0"/>
              <a:t>unloads</a:t>
            </a:r>
            <a:r>
              <a:rPr lang="en-GB" sz="4600" dirty="0"/>
              <a:t> some of the  wine and then continues to Vilnius where he unloads rest of the wine </a:t>
            </a:r>
            <a:r>
              <a:rPr lang="en-US" sz="4600" dirty="0"/>
              <a:t>(Bilateral</a:t>
            </a:r>
            <a:r>
              <a:rPr lang="en-US" sz="4600" b="1" dirty="0"/>
              <a:t> </a:t>
            </a:r>
            <a:r>
              <a:rPr lang="en-US" sz="4600" dirty="0"/>
              <a:t>operation)</a:t>
            </a:r>
            <a:r>
              <a:rPr lang="en-IE" sz="4600" dirty="0"/>
              <a:t>      </a:t>
            </a:r>
          </a:p>
          <a:p>
            <a:pPr>
              <a:lnSpc>
                <a:spcPct val="120000"/>
              </a:lnSpc>
            </a:pPr>
            <a:r>
              <a:rPr lang="en-IE" sz="4600" dirty="0"/>
              <a:t>            = Start and loading of bilateral transport</a:t>
            </a:r>
          </a:p>
          <a:p>
            <a:pPr>
              <a:lnSpc>
                <a:spcPct val="120000"/>
              </a:lnSpc>
            </a:pPr>
            <a:r>
              <a:rPr lang="en-IE" sz="4600" dirty="0"/>
              <a:t>          =  Bilateral Transport</a:t>
            </a:r>
            <a:endParaRPr lang="en-US" sz="4600" dirty="0"/>
          </a:p>
          <a:p>
            <a:pPr>
              <a:lnSpc>
                <a:spcPct val="120000"/>
              </a:lnSpc>
            </a:pPr>
            <a:r>
              <a:rPr lang="en-IE" sz="4600" dirty="0"/>
              <a:t>          = Unloading of Bilateral transport</a:t>
            </a:r>
          </a:p>
          <a:p>
            <a:pPr>
              <a:lnSpc>
                <a:spcPct val="120000"/>
              </a:lnSpc>
            </a:pPr>
            <a:r>
              <a:rPr lang="en-IE" sz="4600" i="1" dirty="0"/>
              <a:t>          = </a:t>
            </a:r>
            <a:r>
              <a:rPr lang="en-IE" sz="4600" i="1" dirty="0" err="1"/>
              <a:t>Unladen</a:t>
            </a:r>
            <a:r>
              <a:rPr lang="en-IE" sz="4600" i="1" dirty="0"/>
              <a:t> journey</a:t>
            </a:r>
            <a:endParaRPr lang="en-US" sz="4600" dirty="0"/>
          </a:p>
          <a:p>
            <a:pPr>
              <a:lnSpc>
                <a:spcPct val="120000"/>
              </a:lnSpc>
            </a:pPr>
            <a:r>
              <a:rPr lang="en-IE" sz="4600" i="1" dirty="0"/>
              <a:t>          = Start and loading of </a:t>
            </a:r>
            <a:r>
              <a:rPr lang="en-IE" sz="4600" i="1" dirty="0" err="1"/>
              <a:t>Crosstrade</a:t>
            </a:r>
            <a:endParaRPr lang="en-IE" sz="4600" i="1" dirty="0"/>
          </a:p>
          <a:p>
            <a:pPr>
              <a:lnSpc>
                <a:spcPct val="120000"/>
              </a:lnSpc>
            </a:pPr>
            <a:r>
              <a:rPr lang="en-IE" sz="4600" i="1" dirty="0"/>
              <a:t>           = </a:t>
            </a:r>
            <a:r>
              <a:rPr lang="en-IE" sz="4600" i="1" dirty="0" err="1"/>
              <a:t>Crosstrade</a:t>
            </a:r>
            <a:endParaRPr lang="en-IE" sz="4600" i="1" dirty="0"/>
          </a:p>
          <a:p>
            <a:pPr>
              <a:lnSpc>
                <a:spcPct val="120000"/>
              </a:lnSpc>
            </a:pPr>
            <a:r>
              <a:rPr lang="en-IE" sz="4600" i="1" dirty="0"/>
              <a:t>          = Unloading and Loading of </a:t>
            </a:r>
            <a:r>
              <a:rPr lang="en-IE" sz="4600" i="1" dirty="0" err="1"/>
              <a:t>Crosstrade</a:t>
            </a:r>
            <a:endParaRPr lang="en-IE" sz="4600" i="1" dirty="0"/>
          </a:p>
          <a:p>
            <a:pPr>
              <a:lnSpc>
                <a:spcPct val="120000"/>
              </a:lnSpc>
            </a:pPr>
            <a:r>
              <a:rPr lang="en-IE" sz="4600" dirty="0"/>
              <a:t>          = Unloading of </a:t>
            </a:r>
            <a:r>
              <a:rPr lang="en-IE" sz="4600" dirty="0" err="1"/>
              <a:t>Crosstrade</a:t>
            </a:r>
            <a:r>
              <a:rPr lang="en-IE" sz="4600" dirty="0"/>
              <a:t> goods</a:t>
            </a:r>
          </a:p>
          <a:p>
            <a:pPr>
              <a:lnSpc>
                <a:spcPct val="120000"/>
              </a:lnSpc>
            </a:pPr>
            <a:r>
              <a:rPr lang="en-IE" sz="4600" dirty="0"/>
              <a:t>         =  Transit across BE</a:t>
            </a:r>
          </a:p>
          <a:p>
            <a:pPr>
              <a:lnSpc>
                <a:spcPct val="120000"/>
              </a:lnSpc>
            </a:pPr>
            <a:r>
              <a:rPr lang="en-IE" sz="4600" dirty="0"/>
              <a:t>           =  Unloading of all goods and end of Journey</a:t>
            </a:r>
          </a:p>
          <a:p>
            <a:pPr>
              <a:lnSpc>
                <a:spcPct val="120000"/>
              </a:lnSpc>
            </a:pPr>
            <a:r>
              <a:rPr lang="en-IE" sz="4600" dirty="0"/>
              <a:t>         </a:t>
            </a:r>
          </a:p>
          <a:p>
            <a:endParaRPr lang="en-IE" dirty="0"/>
          </a:p>
          <a:p>
            <a:endParaRPr lang="en-IE" dirty="0"/>
          </a:p>
          <a:p>
            <a:endParaRPr lang="en-US" dirty="0"/>
          </a:p>
        </p:txBody>
      </p:sp>
      <p:cxnSp>
        <p:nvCxnSpPr>
          <p:cNvPr id="6" name="Straight Arrow Connector 5"/>
          <p:cNvCxnSpPr/>
          <p:nvPr/>
        </p:nvCxnSpPr>
        <p:spPr>
          <a:xfrm flipH="1">
            <a:off x="9630891" y="1717686"/>
            <a:ext cx="540697" cy="46595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Explosion 1 6"/>
          <p:cNvSpPr/>
          <p:nvPr/>
        </p:nvSpPr>
        <p:spPr>
          <a:xfrm>
            <a:off x="10171585" y="1472523"/>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7017057" y="4066184"/>
            <a:ext cx="261257" cy="245974"/>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360450" y="3811388"/>
            <a:ext cx="208358" cy="221580"/>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2" name="Straight Arrow Connector 11"/>
          <p:cNvCxnSpPr/>
          <p:nvPr/>
        </p:nvCxnSpPr>
        <p:spPr>
          <a:xfrm>
            <a:off x="264286" y="4189171"/>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333791" y="5991098"/>
            <a:ext cx="233063" cy="194521"/>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flipV="1">
            <a:off x="5645872" y="3846574"/>
            <a:ext cx="3818086" cy="16035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44" name="Straight Arrow Connector 43"/>
          <p:cNvCxnSpPr/>
          <p:nvPr/>
        </p:nvCxnSpPr>
        <p:spPr>
          <a:xfrm flipV="1">
            <a:off x="9693462" y="1535439"/>
            <a:ext cx="404379" cy="208955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2" name="Explosion 1 51"/>
          <p:cNvSpPr/>
          <p:nvPr/>
        </p:nvSpPr>
        <p:spPr>
          <a:xfrm>
            <a:off x="9975216" y="127382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Explosion 1 63"/>
          <p:cNvSpPr/>
          <p:nvPr/>
        </p:nvSpPr>
        <p:spPr>
          <a:xfrm>
            <a:off x="357571" y="5002380"/>
            <a:ext cx="206845" cy="232012"/>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flipV="1">
            <a:off x="384923" y="4839277"/>
            <a:ext cx="185187" cy="2033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47" name="Straight Arrow Connector 46"/>
          <p:cNvCxnSpPr/>
          <p:nvPr/>
        </p:nvCxnSpPr>
        <p:spPr>
          <a:xfrm>
            <a:off x="8969539" y="3332216"/>
            <a:ext cx="52671" cy="16209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51" name="Explosion 1 50"/>
          <p:cNvSpPr/>
          <p:nvPr/>
        </p:nvSpPr>
        <p:spPr>
          <a:xfrm>
            <a:off x="311857" y="4385480"/>
            <a:ext cx="229260" cy="180114"/>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endCxn id="35" idx="3"/>
          </p:cNvCxnSpPr>
          <p:nvPr/>
        </p:nvCxnSpPr>
        <p:spPr>
          <a:xfrm flipH="1">
            <a:off x="7622966" y="2400609"/>
            <a:ext cx="907629" cy="81406"/>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34" name="Explosion 1 33"/>
          <p:cNvSpPr/>
          <p:nvPr/>
        </p:nvSpPr>
        <p:spPr>
          <a:xfrm>
            <a:off x="9355394" y="2155446"/>
            <a:ext cx="291764" cy="245163"/>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flipH="1">
            <a:off x="8743302" y="2324054"/>
            <a:ext cx="559740" cy="7655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2" name="Explosion 1 31"/>
          <p:cNvSpPr/>
          <p:nvPr/>
        </p:nvSpPr>
        <p:spPr>
          <a:xfrm>
            <a:off x="8530595" y="2284603"/>
            <a:ext cx="206845" cy="232012"/>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Explosion 1 34"/>
          <p:cNvSpPr/>
          <p:nvPr/>
        </p:nvSpPr>
        <p:spPr>
          <a:xfrm>
            <a:off x="7389903" y="2362331"/>
            <a:ext cx="233063" cy="194521"/>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37" name="Straight Arrow Connector 36"/>
          <p:cNvCxnSpPr/>
          <p:nvPr/>
        </p:nvCxnSpPr>
        <p:spPr>
          <a:xfrm>
            <a:off x="289553" y="5436256"/>
            <a:ext cx="342880" cy="4557"/>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39" name="Explosion 1 38"/>
          <p:cNvSpPr/>
          <p:nvPr/>
        </p:nvSpPr>
        <p:spPr>
          <a:xfrm>
            <a:off x="315113" y="657230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H="1">
            <a:off x="7147686" y="2556852"/>
            <a:ext cx="274114" cy="1509332"/>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cxnSp>
        <p:nvCxnSpPr>
          <p:cNvPr id="54" name="Straight Arrow Connector 53"/>
          <p:cNvCxnSpPr/>
          <p:nvPr/>
        </p:nvCxnSpPr>
        <p:spPr>
          <a:xfrm flipH="1">
            <a:off x="6448783" y="4376522"/>
            <a:ext cx="566440" cy="806137"/>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56" name="Explosion 1 55"/>
          <p:cNvSpPr/>
          <p:nvPr/>
        </p:nvSpPr>
        <p:spPr>
          <a:xfrm>
            <a:off x="6295202" y="5111405"/>
            <a:ext cx="261257" cy="245974"/>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Explosion 1 62"/>
          <p:cNvSpPr/>
          <p:nvPr/>
        </p:nvSpPr>
        <p:spPr>
          <a:xfrm>
            <a:off x="9545503" y="3664125"/>
            <a:ext cx="261257" cy="245974"/>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Explosion 1 42"/>
          <p:cNvSpPr/>
          <p:nvPr/>
        </p:nvSpPr>
        <p:spPr>
          <a:xfrm>
            <a:off x="333791" y="5672710"/>
            <a:ext cx="233063" cy="194521"/>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50" name="Straight Arrow Connector 49"/>
          <p:cNvCxnSpPr/>
          <p:nvPr/>
        </p:nvCxnSpPr>
        <p:spPr>
          <a:xfrm flipH="1">
            <a:off x="5680364" y="5294818"/>
            <a:ext cx="614838" cy="283732"/>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53" name="Explosion 1 52"/>
          <p:cNvSpPr/>
          <p:nvPr/>
        </p:nvSpPr>
        <p:spPr>
          <a:xfrm>
            <a:off x="5450075" y="5465765"/>
            <a:ext cx="230289" cy="250304"/>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Arrow Connector 54"/>
          <p:cNvCxnSpPr/>
          <p:nvPr/>
        </p:nvCxnSpPr>
        <p:spPr>
          <a:xfrm flipV="1">
            <a:off x="5628604" y="3738158"/>
            <a:ext cx="3910189" cy="163097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58" name="Straight Arrow Connector 57"/>
          <p:cNvCxnSpPr/>
          <p:nvPr/>
        </p:nvCxnSpPr>
        <p:spPr>
          <a:xfrm>
            <a:off x="10158165" y="1484397"/>
            <a:ext cx="95858" cy="3459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6" name="Straight Arrow Connector 35"/>
          <p:cNvCxnSpPr/>
          <p:nvPr/>
        </p:nvCxnSpPr>
        <p:spPr>
          <a:xfrm flipH="1">
            <a:off x="7241441" y="2723887"/>
            <a:ext cx="73746" cy="386199"/>
          </a:xfrm>
          <a:prstGeom prst="straightConnector1">
            <a:avLst/>
          </a:prstGeom>
          <a:ln>
            <a:solidFill>
              <a:schemeClr val="tx1">
                <a:lumMod val="95000"/>
                <a:lumOff val="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38" name="Straight Arrow Connector 37"/>
          <p:cNvCxnSpPr/>
          <p:nvPr/>
        </p:nvCxnSpPr>
        <p:spPr>
          <a:xfrm flipV="1">
            <a:off x="311857" y="6336692"/>
            <a:ext cx="246695" cy="144784"/>
          </a:xfrm>
          <a:prstGeom prst="straightConnector1">
            <a:avLst/>
          </a:prstGeom>
          <a:ln>
            <a:solidFill>
              <a:schemeClr val="tx1">
                <a:lumMod val="95000"/>
                <a:lumOff val="5000"/>
              </a:schemeClr>
            </a:solidFill>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152805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746" t="37225" r="27041" b="927"/>
          <a:stretch/>
        </p:blipFill>
        <p:spPr bwMode="auto">
          <a:xfrm>
            <a:off x="4765558" y="25740"/>
            <a:ext cx="7419975" cy="684278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50947"/>
            <a:ext cx="3932237" cy="744583"/>
          </a:xfrm>
        </p:spPr>
        <p:txBody>
          <a:bodyPr>
            <a:noAutofit/>
          </a:bodyPr>
          <a:lstStyle/>
          <a:p>
            <a:r>
              <a:rPr lang="en-IE" sz="2400" b="1" dirty="0"/>
              <a:t>Cross-trade- Scenario 3 (posting):</a:t>
            </a:r>
          </a:p>
        </p:txBody>
      </p:sp>
      <p:sp>
        <p:nvSpPr>
          <p:cNvPr id="4" name="Text Placeholder 3"/>
          <p:cNvSpPr>
            <a:spLocks noGrp="1"/>
          </p:cNvSpPr>
          <p:nvPr>
            <p:ph type="body" sz="half" idx="2"/>
          </p:nvPr>
        </p:nvSpPr>
        <p:spPr>
          <a:xfrm>
            <a:off x="162904" y="819829"/>
            <a:ext cx="4591819" cy="5839291"/>
          </a:xfrm>
        </p:spPr>
        <p:txBody>
          <a:bodyPr>
            <a:normAutofit fontScale="25000" lnSpcReduction="20000"/>
          </a:bodyPr>
          <a:lstStyle/>
          <a:p>
            <a:pPr>
              <a:lnSpc>
                <a:spcPct val="120000"/>
              </a:lnSpc>
            </a:pPr>
            <a:r>
              <a:rPr lang="en-IE" sz="4600" b="1" dirty="0"/>
              <a:t>Example:</a:t>
            </a:r>
          </a:p>
          <a:p>
            <a:pPr>
              <a:lnSpc>
                <a:spcPct val="120000"/>
              </a:lnSpc>
            </a:pPr>
            <a:r>
              <a:rPr lang="en-US" sz="4600" dirty="0"/>
              <a:t>A driver based in LT </a:t>
            </a:r>
            <a:r>
              <a:rPr lang="en-GB" sz="4600" dirty="0"/>
              <a:t>loads a full truck of ceramics in Vilnius and unloads all the ceramics in Warsaw (PL) (Bilateral operation). </a:t>
            </a:r>
          </a:p>
          <a:p>
            <a:pPr>
              <a:lnSpc>
                <a:spcPct val="120000"/>
              </a:lnSpc>
            </a:pPr>
            <a:r>
              <a:rPr lang="en-GB" sz="4600" dirty="0"/>
              <a:t>The driver drives empty to Krakow where </a:t>
            </a:r>
            <a:r>
              <a:rPr lang="en-GB" sz="4600" b="1" dirty="0"/>
              <a:t>loads</a:t>
            </a:r>
            <a:r>
              <a:rPr lang="en-GB" sz="4600" dirty="0"/>
              <a:t> some milk and </a:t>
            </a:r>
            <a:r>
              <a:rPr lang="en-GB" sz="4600" b="1" dirty="0"/>
              <a:t>unloads</a:t>
            </a:r>
            <a:r>
              <a:rPr lang="en-GB" sz="4600" dirty="0"/>
              <a:t> it in Bratislava (SK)</a:t>
            </a:r>
            <a:r>
              <a:rPr lang="en-GB" sz="4600" b="1" dirty="0"/>
              <a:t> (</a:t>
            </a:r>
            <a:r>
              <a:rPr lang="en-GB" sz="4600" b="1" dirty="0" err="1"/>
              <a:t>Crosstrade</a:t>
            </a:r>
            <a:r>
              <a:rPr lang="en-GB" sz="4600" b="1" dirty="0"/>
              <a:t>). </a:t>
            </a:r>
            <a:r>
              <a:rPr lang="en-GB" sz="4600" dirty="0"/>
              <a:t>. The driver </a:t>
            </a:r>
            <a:r>
              <a:rPr lang="en-GB" sz="4600" b="1" dirty="0"/>
              <a:t>loads</a:t>
            </a:r>
            <a:r>
              <a:rPr lang="en-GB" sz="4600" dirty="0"/>
              <a:t> some vehicle parts that he </a:t>
            </a:r>
            <a:r>
              <a:rPr lang="en-GB" sz="4600" b="1" dirty="0"/>
              <a:t>unloads</a:t>
            </a:r>
            <a:r>
              <a:rPr lang="en-GB" sz="4600" dirty="0"/>
              <a:t> in Budapest (HU)</a:t>
            </a:r>
            <a:r>
              <a:rPr lang="en-GB" sz="4600" b="1" dirty="0"/>
              <a:t> (</a:t>
            </a:r>
            <a:r>
              <a:rPr lang="en-GB" sz="4600" b="1" dirty="0" err="1"/>
              <a:t>Crosstrade</a:t>
            </a:r>
            <a:r>
              <a:rPr lang="en-GB" sz="4600" b="1" dirty="0"/>
              <a:t>). </a:t>
            </a:r>
            <a:r>
              <a:rPr lang="en-GB" sz="4600" dirty="0"/>
              <a:t>In Budapest, the driver </a:t>
            </a:r>
            <a:r>
              <a:rPr lang="en-GB" sz="4600" b="1" dirty="0"/>
              <a:t>loads</a:t>
            </a:r>
            <a:r>
              <a:rPr lang="en-GB" sz="4600" dirty="0"/>
              <a:t> some peppers that he </a:t>
            </a:r>
            <a:r>
              <a:rPr lang="en-GB" sz="4600" b="1" dirty="0"/>
              <a:t>unloads</a:t>
            </a:r>
            <a:r>
              <a:rPr lang="en-GB" sz="4600" dirty="0"/>
              <a:t> in </a:t>
            </a:r>
            <a:r>
              <a:rPr lang="en-GB" sz="4600" dirty="0" err="1"/>
              <a:t>Cluj</a:t>
            </a:r>
            <a:r>
              <a:rPr lang="en-GB" sz="4600" dirty="0"/>
              <a:t> (RO) and in Timisoara (RO)</a:t>
            </a:r>
            <a:r>
              <a:rPr lang="en-GB" sz="4600" b="1" dirty="0"/>
              <a:t> (</a:t>
            </a:r>
            <a:r>
              <a:rPr lang="en-GB" sz="4600" b="1" dirty="0" err="1"/>
              <a:t>Crosstrade</a:t>
            </a:r>
            <a:r>
              <a:rPr lang="en-GB" sz="4600" b="1" dirty="0"/>
              <a:t>). </a:t>
            </a:r>
            <a:r>
              <a:rPr lang="en-GB" sz="4600" dirty="0"/>
              <a:t> In Timisoara he </a:t>
            </a:r>
            <a:r>
              <a:rPr lang="en-GB" sz="4600" b="1" dirty="0"/>
              <a:t>loads</a:t>
            </a:r>
            <a:r>
              <a:rPr lang="en-GB" sz="4600" dirty="0"/>
              <a:t> some textile that he </a:t>
            </a:r>
            <a:r>
              <a:rPr lang="en-GB" sz="4600" b="1" dirty="0"/>
              <a:t>unloads</a:t>
            </a:r>
            <a:r>
              <a:rPr lang="en-GB" sz="4600" dirty="0"/>
              <a:t> in Zagreb (HR)</a:t>
            </a:r>
            <a:r>
              <a:rPr lang="en-GB" sz="4600" b="1" dirty="0"/>
              <a:t> (</a:t>
            </a:r>
            <a:r>
              <a:rPr lang="en-GB" sz="4600" b="1" dirty="0" err="1"/>
              <a:t>Crosstrade</a:t>
            </a:r>
            <a:r>
              <a:rPr lang="en-GB" sz="4600" b="1" dirty="0"/>
              <a:t>). </a:t>
            </a:r>
            <a:r>
              <a:rPr lang="en-GB" sz="4600" dirty="0"/>
              <a:t> In Zagreb, he </a:t>
            </a:r>
            <a:r>
              <a:rPr lang="en-GB" sz="4600" b="1" dirty="0"/>
              <a:t>loads</a:t>
            </a:r>
            <a:r>
              <a:rPr lang="en-GB" sz="4600" dirty="0"/>
              <a:t> some medicaments that he </a:t>
            </a:r>
            <a:r>
              <a:rPr lang="en-GB" sz="4600" b="1" dirty="0"/>
              <a:t>unloads</a:t>
            </a:r>
            <a:r>
              <a:rPr lang="en-GB" sz="4600" dirty="0"/>
              <a:t> in </a:t>
            </a:r>
            <a:r>
              <a:rPr lang="en-IE" sz="4600" dirty="0"/>
              <a:t>Ljubljana (SI) </a:t>
            </a:r>
            <a:r>
              <a:rPr lang="en-GB" sz="4600" b="1" dirty="0"/>
              <a:t>(</a:t>
            </a:r>
            <a:r>
              <a:rPr lang="en-GB" sz="4600" b="1" dirty="0" err="1"/>
              <a:t>Crosstrade</a:t>
            </a:r>
            <a:r>
              <a:rPr lang="en-GB" sz="4600" b="1" dirty="0"/>
              <a:t>).</a:t>
            </a:r>
            <a:r>
              <a:rPr lang="en-IE" sz="4600" dirty="0"/>
              <a:t>. In Ljubljana, the driver </a:t>
            </a:r>
            <a:r>
              <a:rPr lang="en-IE" sz="4600" b="1" dirty="0"/>
              <a:t>loads</a:t>
            </a:r>
            <a:r>
              <a:rPr lang="en-IE" sz="4600" dirty="0"/>
              <a:t> some furniture than he </a:t>
            </a:r>
            <a:r>
              <a:rPr lang="en-IE" sz="4600" b="1" dirty="0"/>
              <a:t>unloads</a:t>
            </a:r>
            <a:r>
              <a:rPr lang="en-IE" sz="4600" dirty="0"/>
              <a:t> in Milan (IT) </a:t>
            </a:r>
            <a:r>
              <a:rPr lang="en-GB" sz="4600" b="1" dirty="0"/>
              <a:t>(</a:t>
            </a:r>
            <a:r>
              <a:rPr lang="en-GB" sz="4600" b="1" dirty="0" err="1"/>
              <a:t>Crosstrade</a:t>
            </a:r>
            <a:r>
              <a:rPr lang="en-GB" sz="4600" b="1" dirty="0"/>
              <a:t>). </a:t>
            </a:r>
            <a:r>
              <a:rPr lang="en-IE" sz="4600" dirty="0"/>
              <a:t>In Milan, the driver </a:t>
            </a:r>
            <a:r>
              <a:rPr lang="en-IE" sz="4600" b="1" dirty="0"/>
              <a:t>loads</a:t>
            </a:r>
            <a:r>
              <a:rPr lang="en-IE" sz="4600" dirty="0"/>
              <a:t> pasta which he </a:t>
            </a:r>
            <a:r>
              <a:rPr lang="en-IE" sz="4600" b="1" dirty="0"/>
              <a:t>unloads</a:t>
            </a:r>
            <a:r>
              <a:rPr lang="en-IE" sz="4600" dirty="0"/>
              <a:t> in Paris (FR)  </a:t>
            </a:r>
            <a:r>
              <a:rPr lang="en-GB" sz="4600" b="1" dirty="0"/>
              <a:t>(</a:t>
            </a:r>
            <a:r>
              <a:rPr lang="en-GB" sz="4600" b="1" dirty="0" err="1"/>
              <a:t>Crosstrade</a:t>
            </a:r>
            <a:r>
              <a:rPr lang="en-GB" sz="4600" b="1" dirty="0"/>
              <a:t>). </a:t>
            </a:r>
            <a:r>
              <a:rPr lang="en-IE" sz="4600" dirty="0"/>
              <a:t>The driver l</a:t>
            </a:r>
            <a:r>
              <a:rPr lang="en-IE" sz="4600" b="1" dirty="0"/>
              <a:t>oads</a:t>
            </a:r>
            <a:r>
              <a:rPr lang="en-IE" sz="4600" dirty="0"/>
              <a:t> some cheese in Paris that he </a:t>
            </a:r>
            <a:r>
              <a:rPr lang="en-IE" sz="4600" b="1" dirty="0"/>
              <a:t>unloads</a:t>
            </a:r>
            <a:r>
              <a:rPr lang="en-IE" sz="4600" dirty="0"/>
              <a:t> in Munich (DE)</a:t>
            </a:r>
            <a:r>
              <a:rPr lang="en-GB" sz="4600" b="1" dirty="0"/>
              <a:t> (</a:t>
            </a:r>
            <a:r>
              <a:rPr lang="en-GB" sz="4600" b="1" dirty="0" err="1"/>
              <a:t>Crosstrade</a:t>
            </a:r>
            <a:r>
              <a:rPr lang="en-GB" sz="4600" b="1" dirty="0"/>
              <a:t>).</a:t>
            </a:r>
            <a:r>
              <a:rPr lang="en-IE" sz="4600" dirty="0"/>
              <a:t>. The driver l</a:t>
            </a:r>
            <a:r>
              <a:rPr lang="en-IE" sz="4600" b="1" dirty="0"/>
              <a:t>oads</a:t>
            </a:r>
            <a:r>
              <a:rPr lang="en-IE" sz="4600" dirty="0"/>
              <a:t> sausages in Munich which he </a:t>
            </a:r>
            <a:r>
              <a:rPr lang="en-IE" sz="4600" b="1" dirty="0"/>
              <a:t>unloads</a:t>
            </a:r>
            <a:r>
              <a:rPr lang="en-IE" sz="4600" dirty="0"/>
              <a:t> in Warsaw (PL) </a:t>
            </a:r>
            <a:r>
              <a:rPr lang="en-GB" sz="4600" b="1" dirty="0"/>
              <a:t>(</a:t>
            </a:r>
            <a:r>
              <a:rPr lang="en-GB" sz="4600" b="1" dirty="0" err="1"/>
              <a:t>Crosstrade</a:t>
            </a:r>
            <a:r>
              <a:rPr lang="en-GB" sz="4600" b="1" dirty="0"/>
              <a:t>). </a:t>
            </a:r>
            <a:r>
              <a:rPr lang="en-IE" sz="4600" dirty="0"/>
              <a:t>The driver drives empty to Vilnius. </a:t>
            </a:r>
          </a:p>
          <a:p>
            <a:pPr>
              <a:lnSpc>
                <a:spcPct val="120000"/>
              </a:lnSpc>
            </a:pPr>
            <a:endParaRPr lang="en-US" sz="4600" dirty="0"/>
          </a:p>
          <a:p>
            <a:pPr>
              <a:lnSpc>
                <a:spcPct val="120000"/>
              </a:lnSpc>
            </a:pPr>
            <a:r>
              <a:rPr lang="en-IE" sz="4600" dirty="0"/>
              <a:t>          = Start and loading of bilateral transport/ end of journey</a:t>
            </a:r>
          </a:p>
          <a:p>
            <a:pPr>
              <a:lnSpc>
                <a:spcPct val="120000"/>
              </a:lnSpc>
            </a:pPr>
            <a:r>
              <a:rPr lang="en-IE" sz="4600" dirty="0"/>
              <a:t>          =  Bilateral Transport</a:t>
            </a:r>
            <a:endParaRPr lang="en-US" sz="4600" dirty="0"/>
          </a:p>
          <a:p>
            <a:pPr>
              <a:lnSpc>
                <a:spcPct val="120000"/>
              </a:lnSpc>
            </a:pPr>
            <a:r>
              <a:rPr lang="en-IE" sz="4600" i="1" dirty="0"/>
              <a:t>           = </a:t>
            </a:r>
            <a:r>
              <a:rPr lang="en-IE" sz="4600" i="1" dirty="0" err="1"/>
              <a:t>Unladen</a:t>
            </a:r>
            <a:r>
              <a:rPr lang="en-IE" sz="4600" i="1" dirty="0"/>
              <a:t> journey</a:t>
            </a:r>
            <a:endParaRPr lang="en-US" sz="4600" dirty="0"/>
          </a:p>
          <a:p>
            <a:pPr>
              <a:lnSpc>
                <a:spcPct val="120000"/>
              </a:lnSpc>
            </a:pPr>
            <a:r>
              <a:rPr lang="en-IE" sz="4600" i="1" dirty="0"/>
              <a:t>          = Start and loading of </a:t>
            </a:r>
            <a:r>
              <a:rPr lang="en-IE" sz="4600" i="1" dirty="0" err="1"/>
              <a:t>Crosstrade</a:t>
            </a:r>
            <a:endParaRPr lang="en-IE" sz="4600" i="1" dirty="0"/>
          </a:p>
          <a:p>
            <a:pPr>
              <a:lnSpc>
                <a:spcPct val="120000"/>
              </a:lnSpc>
            </a:pPr>
            <a:r>
              <a:rPr lang="en-IE" sz="4600" i="1" dirty="0"/>
              <a:t>          = </a:t>
            </a:r>
            <a:r>
              <a:rPr lang="en-IE" sz="4600" i="1" dirty="0" err="1"/>
              <a:t>Crosstrade</a:t>
            </a:r>
            <a:endParaRPr lang="en-IE" sz="4600" i="1" dirty="0"/>
          </a:p>
          <a:p>
            <a:pPr>
              <a:lnSpc>
                <a:spcPct val="120000"/>
              </a:lnSpc>
            </a:pPr>
            <a:r>
              <a:rPr lang="en-IE" sz="4600" i="1" dirty="0"/>
              <a:t>        = Unloading of </a:t>
            </a:r>
            <a:r>
              <a:rPr lang="en-IE" sz="4600" i="1" dirty="0" err="1"/>
              <a:t>Crosstrade</a:t>
            </a:r>
            <a:r>
              <a:rPr lang="en-IE" sz="4600" i="1" dirty="0"/>
              <a:t> goods</a:t>
            </a:r>
          </a:p>
          <a:p>
            <a:pPr>
              <a:lnSpc>
                <a:spcPct val="120000"/>
              </a:lnSpc>
            </a:pPr>
            <a:r>
              <a:rPr lang="en-IE" sz="4600" i="1" dirty="0"/>
              <a:t>        = Transit across CZ, CH, SRB</a:t>
            </a:r>
          </a:p>
          <a:p>
            <a:pPr>
              <a:lnSpc>
                <a:spcPct val="120000"/>
              </a:lnSpc>
            </a:pPr>
            <a:r>
              <a:rPr lang="en-IE" sz="4600" dirty="0"/>
              <a:t>         = Unloading and Loading of </a:t>
            </a:r>
            <a:r>
              <a:rPr lang="en-IE" sz="4600" dirty="0" err="1"/>
              <a:t>Crosstrade</a:t>
            </a:r>
            <a:r>
              <a:rPr lang="en-IE" sz="4600" dirty="0"/>
              <a:t> goods</a:t>
            </a:r>
          </a:p>
          <a:p>
            <a:pPr>
              <a:lnSpc>
                <a:spcPct val="120000"/>
              </a:lnSpc>
            </a:pPr>
            <a:r>
              <a:rPr lang="en-IE" sz="4600" dirty="0"/>
              <a:t>                  </a:t>
            </a:r>
          </a:p>
          <a:p>
            <a:endParaRPr lang="en-IE" dirty="0"/>
          </a:p>
          <a:p>
            <a:endParaRPr lang="en-IE" dirty="0"/>
          </a:p>
          <a:p>
            <a:endParaRPr lang="en-US" dirty="0"/>
          </a:p>
        </p:txBody>
      </p:sp>
      <p:cxnSp>
        <p:nvCxnSpPr>
          <p:cNvPr id="6" name="Straight Arrow Connector 5"/>
          <p:cNvCxnSpPr/>
          <p:nvPr/>
        </p:nvCxnSpPr>
        <p:spPr>
          <a:xfrm flipH="1">
            <a:off x="9630891" y="1717686"/>
            <a:ext cx="540697" cy="46595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Explosion 1 6"/>
          <p:cNvSpPr/>
          <p:nvPr/>
        </p:nvSpPr>
        <p:spPr>
          <a:xfrm>
            <a:off x="10171585" y="1472523"/>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6753966" y="3445014"/>
            <a:ext cx="261257" cy="245974"/>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319861" y="4245636"/>
            <a:ext cx="208358" cy="221580"/>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2" name="Straight Arrow Connector 11"/>
          <p:cNvCxnSpPr/>
          <p:nvPr/>
        </p:nvCxnSpPr>
        <p:spPr>
          <a:xfrm>
            <a:off x="206142" y="4722491"/>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307508" y="6437710"/>
            <a:ext cx="233063" cy="194521"/>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flipH="1" flipV="1">
            <a:off x="6993133" y="3690988"/>
            <a:ext cx="867471" cy="541588"/>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64" name="Explosion 1 63"/>
          <p:cNvSpPr/>
          <p:nvPr/>
        </p:nvSpPr>
        <p:spPr>
          <a:xfrm>
            <a:off x="323657" y="5201025"/>
            <a:ext cx="206845" cy="232012"/>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Explosion 1 26"/>
          <p:cNvSpPr/>
          <p:nvPr/>
        </p:nvSpPr>
        <p:spPr>
          <a:xfrm>
            <a:off x="9483653" y="3765108"/>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H="1">
            <a:off x="8269313" y="4126668"/>
            <a:ext cx="458703" cy="61843"/>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cxnSp>
        <p:nvCxnSpPr>
          <p:cNvPr id="28" name="Straight Arrow Connector 27"/>
          <p:cNvCxnSpPr/>
          <p:nvPr/>
        </p:nvCxnSpPr>
        <p:spPr>
          <a:xfrm flipV="1">
            <a:off x="325736" y="5035389"/>
            <a:ext cx="249901" cy="2033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1" name="Explosion 1 30"/>
          <p:cNvSpPr/>
          <p:nvPr/>
        </p:nvSpPr>
        <p:spPr>
          <a:xfrm>
            <a:off x="9433884" y="3332216"/>
            <a:ext cx="291764" cy="245163"/>
          </a:xfrm>
          <a:prstGeom prst="irregularSeal1">
            <a:avLst/>
          </a:prstGeom>
          <a:solidFill>
            <a:schemeClr val="accent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a:off x="9504625" y="2960950"/>
            <a:ext cx="90949" cy="413941"/>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cxnSp>
        <p:nvCxnSpPr>
          <p:cNvPr id="47" name="Straight Arrow Connector 46"/>
          <p:cNvCxnSpPr/>
          <p:nvPr/>
        </p:nvCxnSpPr>
        <p:spPr>
          <a:xfrm>
            <a:off x="9090367" y="4138650"/>
            <a:ext cx="52671" cy="16209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3" name="Straight Arrow Connector 32"/>
          <p:cNvCxnSpPr>
            <a:stCxn id="81" idx="0"/>
          </p:cNvCxnSpPr>
          <p:nvPr/>
        </p:nvCxnSpPr>
        <p:spPr>
          <a:xfrm flipV="1">
            <a:off x="8324513" y="2367053"/>
            <a:ext cx="1009541" cy="968632"/>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34" name="Explosion 1 33"/>
          <p:cNvSpPr/>
          <p:nvPr/>
        </p:nvSpPr>
        <p:spPr>
          <a:xfrm>
            <a:off x="9355394" y="2155446"/>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flipH="1">
            <a:off x="9441914" y="2367052"/>
            <a:ext cx="41739" cy="39173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7" name="Straight Arrow Connector 36"/>
          <p:cNvCxnSpPr/>
          <p:nvPr/>
        </p:nvCxnSpPr>
        <p:spPr>
          <a:xfrm>
            <a:off x="243366" y="5621693"/>
            <a:ext cx="342880" cy="4557"/>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cxnSp>
        <p:nvCxnSpPr>
          <p:cNvPr id="42" name="Straight Arrow Connector 41"/>
          <p:cNvCxnSpPr/>
          <p:nvPr/>
        </p:nvCxnSpPr>
        <p:spPr>
          <a:xfrm flipH="1">
            <a:off x="7340084" y="2534983"/>
            <a:ext cx="92928" cy="2186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48" name="Straight Arrow Connector 47"/>
          <p:cNvCxnSpPr/>
          <p:nvPr/>
        </p:nvCxnSpPr>
        <p:spPr>
          <a:xfrm flipV="1">
            <a:off x="7015223" y="3467197"/>
            <a:ext cx="1170843" cy="110182"/>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63" name="Explosion 1 62"/>
          <p:cNvSpPr/>
          <p:nvPr/>
        </p:nvSpPr>
        <p:spPr>
          <a:xfrm>
            <a:off x="7924809" y="4096711"/>
            <a:ext cx="261257" cy="245974"/>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Explosion 1 73"/>
          <p:cNvSpPr/>
          <p:nvPr/>
        </p:nvSpPr>
        <p:spPr>
          <a:xfrm>
            <a:off x="9349346" y="2715787"/>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p:cNvCxnSpPr/>
          <p:nvPr/>
        </p:nvCxnSpPr>
        <p:spPr>
          <a:xfrm>
            <a:off x="9620740" y="3577379"/>
            <a:ext cx="6709" cy="227219"/>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53" name="Explosion 1 52"/>
          <p:cNvSpPr/>
          <p:nvPr/>
        </p:nvSpPr>
        <p:spPr>
          <a:xfrm>
            <a:off x="10245276" y="3881505"/>
            <a:ext cx="291764" cy="245163"/>
          </a:xfrm>
          <a:prstGeom prst="irregularSeal1">
            <a:avLst/>
          </a:prstGeom>
          <a:solidFill>
            <a:schemeClr val="accent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Explosion 1 54"/>
          <p:cNvSpPr/>
          <p:nvPr/>
        </p:nvSpPr>
        <p:spPr>
          <a:xfrm>
            <a:off x="10318208" y="3513088"/>
            <a:ext cx="291764" cy="245163"/>
          </a:xfrm>
          <a:prstGeom prst="irregularSeal1">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Arrow Connector 57"/>
          <p:cNvCxnSpPr>
            <a:endCxn id="55" idx="1"/>
          </p:cNvCxnSpPr>
          <p:nvPr/>
        </p:nvCxnSpPr>
        <p:spPr>
          <a:xfrm flipV="1">
            <a:off x="9814305" y="3610869"/>
            <a:ext cx="503903" cy="232519"/>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cxnSp>
        <p:nvCxnSpPr>
          <p:cNvPr id="59" name="Straight Arrow Connector 58"/>
          <p:cNvCxnSpPr/>
          <p:nvPr/>
        </p:nvCxnSpPr>
        <p:spPr>
          <a:xfrm flipH="1">
            <a:off x="10380311" y="3721970"/>
            <a:ext cx="86142" cy="242836"/>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cxnSp>
        <p:nvCxnSpPr>
          <p:cNvPr id="60" name="Straight Arrow Connector 59"/>
          <p:cNvCxnSpPr/>
          <p:nvPr/>
        </p:nvCxnSpPr>
        <p:spPr>
          <a:xfrm flipH="1">
            <a:off x="9366760" y="4031117"/>
            <a:ext cx="754339" cy="253047"/>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66" name="Explosion 1 65"/>
          <p:cNvSpPr/>
          <p:nvPr/>
        </p:nvSpPr>
        <p:spPr>
          <a:xfrm>
            <a:off x="9117742" y="4134794"/>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Explosion 1 66"/>
          <p:cNvSpPr/>
          <p:nvPr/>
        </p:nvSpPr>
        <p:spPr>
          <a:xfrm>
            <a:off x="8798603" y="3956259"/>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Arrow Connector 67"/>
          <p:cNvCxnSpPr>
            <a:stCxn id="66" idx="1"/>
          </p:cNvCxnSpPr>
          <p:nvPr/>
        </p:nvCxnSpPr>
        <p:spPr>
          <a:xfrm flipH="1" flipV="1">
            <a:off x="8966203" y="4144448"/>
            <a:ext cx="151539" cy="88127"/>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81" name="Explosion 1 80"/>
          <p:cNvSpPr/>
          <p:nvPr/>
        </p:nvSpPr>
        <p:spPr>
          <a:xfrm>
            <a:off x="8148866" y="3335685"/>
            <a:ext cx="261257" cy="245974"/>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Arrow Connector 84"/>
          <p:cNvCxnSpPr>
            <a:endCxn id="7" idx="2"/>
          </p:cNvCxnSpPr>
          <p:nvPr/>
        </p:nvCxnSpPr>
        <p:spPr>
          <a:xfrm flipV="1">
            <a:off x="9725648" y="1717686"/>
            <a:ext cx="560549" cy="50335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8" name="Explosion 1 37"/>
          <p:cNvSpPr/>
          <p:nvPr/>
        </p:nvSpPr>
        <p:spPr>
          <a:xfrm>
            <a:off x="245291" y="5766993"/>
            <a:ext cx="291764" cy="245163"/>
          </a:xfrm>
          <a:prstGeom prst="irregularSeal1">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p:nvPr/>
        </p:nvCxnSpPr>
        <p:spPr>
          <a:xfrm>
            <a:off x="9408123" y="2986559"/>
            <a:ext cx="75530" cy="284808"/>
          </a:xfrm>
          <a:prstGeom prst="straightConnector1">
            <a:avLst/>
          </a:prstGeom>
          <a:ln>
            <a:solidFill>
              <a:schemeClr val="tx1">
                <a:lumMod val="95000"/>
                <a:lumOff val="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43" name="Straight Arrow Connector 42"/>
          <p:cNvCxnSpPr/>
          <p:nvPr/>
        </p:nvCxnSpPr>
        <p:spPr>
          <a:xfrm flipH="1">
            <a:off x="9796153" y="4141525"/>
            <a:ext cx="317179" cy="142525"/>
          </a:xfrm>
          <a:prstGeom prst="straightConnector1">
            <a:avLst/>
          </a:prstGeom>
          <a:ln>
            <a:solidFill>
              <a:schemeClr val="tx1">
                <a:lumMod val="95000"/>
                <a:lumOff val="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44" name="Straight Arrow Connector 43"/>
          <p:cNvCxnSpPr/>
          <p:nvPr/>
        </p:nvCxnSpPr>
        <p:spPr>
          <a:xfrm flipH="1" flipV="1">
            <a:off x="7545419" y="3929079"/>
            <a:ext cx="289741" cy="149761"/>
          </a:xfrm>
          <a:prstGeom prst="straightConnector1">
            <a:avLst/>
          </a:prstGeom>
          <a:ln>
            <a:solidFill>
              <a:schemeClr val="tx1">
                <a:lumMod val="95000"/>
                <a:lumOff val="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49" name="Straight Arrow Connector 48"/>
          <p:cNvCxnSpPr/>
          <p:nvPr/>
        </p:nvCxnSpPr>
        <p:spPr>
          <a:xfrm>
            <a:off x="264806" y="6247636"/>
            <a:ext cx="244544" cy="0"/>
          </a:xfrm>
          <a:prstGeom prst="straightConnector1">
            <a:avLst/>
          </a:prstGeom>
          <a:ln>
            <a:solidFill>
              <a:schemeClr val="tx1">
                <a:lumMod val="95000"/>
                <a:lumOff val="5000"/>
              </a:schemeClr>
            </a:solidFill>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953727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8224" y="2625633"/>
            <a:ext cx="10789920" cy="1107996"/>
          </a:xfrm>
          <a:prstGeom prst="rect">
            <a:avLst/>
          </a:prstGeom>
        </p:spPr>
        <p:txBody>
          <a:bodyPr wrap="square">
            <a:spAutoFit/>
          </a:bodyPr>
          <a:lstStyle/>
          <a:p>
            <a:r>
              <a:rPr lang="fr-BE" sz="6600" dirty="0">
                <a:solidFill>
                  <a:srgbClr val="FFC000"/>
                </a:solidFill>
              </a:rPr>
              <a:t>To </a:t>
            </a:r>
            <a:r>
              <a:rPr lang="fr-BE" sz="6600" dirty="0" err="1">
                <a:solidFill>
                  <a:srgbClr val="FFC000"/>
                </a:solidFill>
              </a:rPr>
              <a:t>be</a:t>
            </a:r>
            <a:r>
              <a:rPr lang="fr-BE" sz="6600" dirty="0">
                <a:solidFill>
                  <a:srgbClr val="FFC000"/>
                </a:solidFill>
              </a:rPr>
              <a:t> </a:t>
            </a:r>
            <a:r>
              <a:rPr lang="fr-BE" sz="6600" dirty="0" err="1">
                <a:solidFill>
                  <a:srgbClr val="FFC000"/>
                </a:solidFill>
              </a:rPr>
              <a:t>continued</a:t>
            </a:r>
            <a:r>
              <a:rPr lang="fr-BE" sz="6600">
                <a:solidFill>
                  <a:srgbClr val="FFC000"/>
                </a:solidFill>
              </a:rPr>
              <a:t>…</a:t>
            </a:r>
            <a:endParaRPr lang="en-US" sz="6600" dirty="0">
              <a:solidFill>
                <a:srgbClr val="FFC000"/>
              </a:solidFill>
            </a:endParaRPr>
          </a:p>
        </p:txBody>
      </p:sp>
    </p:spTree>
    <p:extLst>
      <p:ext uri="{BB962C8B-B14F-4D97-AF65-F5344CB8AC3E}">
        <p14:creationId xmlns:p14="http://schemas.microsoft.com/office/powerpoint/2010/main" val="3156289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350" y="1992572"/>
            <a:ext cx="10365474" cy="4422083"/>
          </a:xfrm>
        </p:spPr>
        <p:txBody>
          <a:bodyPr/>
          <a:lstStyle/>
          <a:p>
            <a:r>
              <a:rPr lang="fr-BE" sz="2800" b="1" dirty="0"/>
              <a:t>Organisation of </a:t>
            </a:r>
            <a:r>
              <a:rPr lang="fr-BE" sz="2800" b="1" dirty="0" err="1"/>
              <a:t>today’s</a:t>
            </a:r>
            <a:r>
              <a:rPr lang="fr-BE" sz="2800" b="1" dirty="0"/>
              <a:t> </a:t>
            </a:r>
            <a:r>
              <a:rPr lang="fr-BE" sz="2800" b="1" dirty="0" err="1"/>
              <a:t>presentation</a:t>
            </a:r>
            <a:r>
              <a:rPr lang="fr-BE" sz="2800" b="1" dirty="0"/>
              <a:t> and discussion</a:t>
            </a:r>
            <a:r>
              <a:rPr lang="en-IE" sz="2800" dirty="0"/>
              <a:t>:</a:t>
            </a:r>
            <a:br>
              <a:rPr lang="en-IE" sz="2800" dirty="0"/>
            </a:br>
            <a:br>
              <a:rPr lang="en-IE" sz="2800" dirty="0"/>
            </a:br>
            <a:r>
              <a:rPr lang="en-IE" sz="2800" dirty="0"/>
              <a:t>- Additional activities</a:t>
            </a:r>
            <a:br>
              <a:rPr lang="en-IE" sz="2800" dirty="0"/>
            </a:br>
            <a:r>
              <a:rPr lang="en-IE" sz="2800" dirty="0"/>
              <a:t>- Cross-trade operations</a:t>
            </a:r>
            <a:br>
              <a:rPr lang="en-IE" sz="2800" dirty="0"/>
            </a:br>
            <a:r>
              <a:rPr lang="en-IE" sz="2800" dirty="0"/>
              <a:t>- </a:t>
            </a:r>
            <a:r>
              <a:rPr lang="en-IE" sz="2800" dirty="0" err="1"/>
              <a:t>Cabotage</a:t>
            </a:r>
            <a:br>
              <a:rPr lang="en-IE" sz="2800" dirty="0"/>
            </a:br>
            <a:br>
              <a:rPr lang="en-IE" sz="2800" b="1" dirty="0"/>
            </a:br>
            <a:r>
              <a:rPr lang="en-IE" sz="2800" b="1" dirty="0"/>
              <a:t>Scenarios presented today:</a:t>
            </a:r>
            <a:br>
              <a:rPr lang="en-IE" sz="2400" dirty="0"/>
            </a:br>
            <a:r>
              <a:rPr lang="en-IE" sz="2400" dirty="0"/>
              <a:t>- Only freight transport</a:t>
            </a:r>
            <a:br>
              <a:rPr lang="en-IE" sz="2400" dirty="0"/>
            </a:br>
            <a:r>
              <a:rPr lang="en-IE" sz="2400" dirty="0"/>
              <a:t>- Scenarios only within different EU Member States </a:t>
            </a:r>
            <a:br>
              <a:rPr lang="en-IE" sz="2400" dirty="0"/>
            </a:br>
            <a:r>
              <a:rPr lang="en-IE" sz="2400" dirty="0"/>
              <a:t>- “</a:t>
            </a:r>
            <a:r>
              <a:rPr lang="fr-BE" sz="2400" b="1" dirty="0"/>
              <a:t>LT driver</a:t>
            </a:r>
            <a:r>
              <a:rPr lang="en-IE" sz="2400" dirty="0"/>
              <a:t>“</a:t>
            </a:r>
            <a:r>
              <a:rPr lang="fr-BE" sz="2400" b="1" dirty="0"/>
              <a:t> </a:t>
            </a:r>
            <a:r>
              <a:rPr lang="fr-BE" sz="2400" dirty="0" err="1"/>
              <a:t>should</a:t>
            </a:r>
            <a:r>
              <a:rPr lang="fr-BE" sz="2400" dirty="0"/>
              <a:t> </a:t>
            </a:r>
            <a:r>
              <a:rPr lang="fr-BE" sz="2400" dirty="0" err="1"/>
              <a:t>be</a:t>
            </a:r>
            <a:r>
              <a:rPr lang="fr-BE" sz="2400" dirty="0"/>
              <a:t> </a:t>
            </a:r>
            <a:r>
              <a:rPr lang="fr-BE" sz="2400" dirty="0" err="1"/>
              <a:t>understood</a:t>
            </a:r>
            <a:r>
              <a:rPr lang="fr-BE" sz="2400" dirty="0"/>
              <a:t> as a driver </a:t>
            </a:r>
            <a:r>
              <a:rPr lang="fr-BE" sz="2400" dirty="0" err="1"/>
              <a:t>whose</a:t>
            </a:r>
            <a:r>
              <a:rPr lang="fr-BE" sz="2400" dirty="0"/>
              <a:t> </a:t>
            </a:r>
            <a:r>
              <a:rPr lang="fr-BE" sz="2400" dirty="0" err="1"/>
              <a:t>company</a:t>
            </a:r>
            <a:r>
              <a:rPr lang="fr-BE" sz="2400" dirty="0"/>
              <a:t> </a:t>
            </a:r>
            <a:r>
              <a:rPr lang="fr-BE" sz="2400" dirty="0" err="1"/>
              <a:t>is</a:t>
            </a:r>
            <a:r>
              <a:rPr lang="fr-BE" sz="2400" dirty="0"/>
              <a:t> </a:t>
            </a:r>
            <a:r>
              <a:rPr lang="fr-BE" sz="2400" dirty="0" err="1"/>
              <a:t>based</a:t>
            </a:r>
            <a:r>
              <a:rPr lang="fr-BE" sz="2400" dirty="0"/>
              <a:t> in LT </a:t>
            </a:r>
            <a:br>
              <a:rPr lang="fr-BE" sz="2400" dirty="0"/>
            </a:br>
            <a:r>
              <a:rPr lang="fr-BE" sz="2400" dirty="0"/>
              <a:t>- </a:t>
            </a:r>
            <a:r>
              <a:rPr lang="en-IE" sz="2400" dirty="0"/>
              <a:t>Routes and products attributed to each Member States are for illustrative purposes</a:t>
            </a:r>
            <a:endParaRPr lang="en-US" sz="2400" dirty="0"/>
          </a:p>
        </p:txBody>
      </p:sp>
    </p:spTree>
    <p:extLst>
      <p:ext uri="{BB962C8B-B14F-4D97-AF65-F5344CB8AC3E}">
        <p14:creationId xmlns:p14="http://schemas.microsoft.com/office/powerpoint/2010/main" val="306275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350" y="1992572"/>
            <a:ext cx="10065224" cy="4722127"/>
          </a:xfrm>
        </p:spPr>
        <p:txBody>
          <a:bodyPr/>
          <a:lstStyle/>
          <a:p>
            <a:r>
              <a:rPr lang="en-IE" sz="5400" dirty="0"/>
              <a:t>Part I: Additional activities:</a:t>
            </a:r>
            <a:br>
              <a:rPr lang="en-IE" sz="5400" dirty="0"/>
            </a:br>
            <a:r>
              <a:rPr lang="en-IE" sz="5400" dirty="0"/>
              <a:t>- </a:t>
            </a:r>
            <a:r>
              <a:rPr lang="en-IE" sz="3600" dirty="0"/>
              <a:t>Scenarios outside of the scope of posting rules</a:t>
            </a:r>
            <a:br>
              <a:rPr lang="en-IE" sz="3600" dirty="0"/>
            </a:br>
            <a:r>
              <a:rPr lang="en-IE" sz="3600" dirty="0"/>
              <a:t>-  Scenarios within the scope of posting rules</a:t>
            </a:r>
            <a:endParaRPr lang="en-US" sz="3600" dirty="0"/>
          </a:p>
        </p:txBody>
      </p:sp>
    </p:spTree>
    <p:extLst>
      <p:ext uri="{BB962C8B-B14F-4D97-AF65-F5344CB8AC3E}">
        <p14:creationId xmlns:p14="http://schemas.microsoft.com/office/powerpoint/2010/main" val="77359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675" y="1690256"/>
            <a:ext cx="10991139" cy="4862944"/>
          </a:xfrm>
        </p:spPr>
        <p:txBody>
          <a:bodyPr/>
          <a:lstStyle/>
          <a:p>
            <a:pPr>
              <a:lnSpc>
                <a:spcPct val="100000"/>
              </a:lnSpc>
            </a:pPr>
            <a:r>
              <a:rPr lang="fr-BE" sz="2800" b="1" dirty="0"/>
              <a:t>Relevant </a:t>
            </a:r>
            <a:r>
              <a:rPr lang="fr-BE" sz="2800" b="1" dirty="0" err="1"/>
              <a:t>legal</a:t>
            </a:r>
            <a:r>
              <a:rPr lang="fr-BE" sz="2800" b="1" dirty="0"/>
              <a:t> provisions in Directive 2020/1057 - A</a:t>
            </a:r>
            <a:r>
              <a:rPr lang="en-IE" sz="2800" b="1" dirty="0" err="1"/>
              <a:t>dditional</a:t>
            </a:r>
            <a:r>
              <a:rPr lang="en-IE" sz="2800" b="1" dirty="0"/>
              <a:t> activities</a:t>
            </a:r>
            <a:br>
              <a:rPr lang="en-IE" sz="2800" b="1" dirty="0"/>
            </a:br>
            <a:br>
              <a:rPr lang="en-IE" sz="1600" b="1" dirty="0"/>
            </a:br>
            <a:r>
              <a:rPr lang="en-IE" sz="1700" b="1" dirty="0"/>
              <a:t>Art 1 (3):</a:t>
            </a:r>
            <a:br>
              <a:rPr lang="en-IE" sz="1700" b="1" dirty="0"/>
            </a:br>
            <a:r>
              <a:rPr lang="en-US" sz="1700" dirty="0"/>
              <a:t>From 2 February 2022, which is the date from which drivers are required, pursuant to Article 34(7) of </a:t>
            </a:r>
            <a:br>
              <a:rPr lang="en-US" sz="1700" dirty="0"/>
            </a:br>
            <a:r>
              <a:rPr lang="en-US" sz="1700" dirty="0"/>
              <a:t>Regulation (EU) No 165/2014, to record border crossing data manually, </a:t>
            </a:r>
            <a:r>
              <a:rPr lang="en-US" sz="1700" b="1" dirty="0"/>
              <a:t>Member States shall apply the exemption for </a:t>
            </a:r>
            <a:br>
              <a:rPr lang="en-US" sz="1700" b="1" dirty="0"/>
            </a:br>
            <a:r>
              <a:rPr lang="en-US" sz="1700" b="1" dirty="0"/>
              <a:t>bilateral transport operations</a:t>
            </a:r>
            <a:r>
              <a:rPr lang="en-US" sz="1700" dirty="0"/>
              <a:t> in respect of goods set out in the first and second subparagraphs of this paragraph </a:t>
            </a:r>
            <a:r>
              <a:rPr lang="en-US" sz="1700" b="1" dirty="0"/>
              <a:t>also where,</a:t>
            </a:r>
            <a:br>
              <a:rPr lang="en-US" sz="1700" b="1" dirty="0"/>
            </a:br>
            <a:r>
              <a:rPr lang="en-US" sz="1700" b="1" dirty="0">
                <a:highlight>
                  <a:srgbClr val="FF00FF"/>
                </a:highlight>
              </a:rPr>
              <a:t>in addition to performing a bilateral transport operation</a:t>
            </a:r>
            <a:r>
              <a:rPr lang="en-US" sz="1700" dirty="0">
                <a:highlight>
                  <a:srgbClr val="FF00FF"/>
                </a:highlight>
              </a:rPr>
              <a:t>, the driver performs </a:t>
            </a:r>
            <a:r>
              <a:rPr lang="en-US" sz="1700" b="1" dirty="0">
                <a:highlight>
                  <a:srgbClr val="FF00FF"/>
                </a:highlight>
              </a:rPr>
              <a:t>one activity of loading and/or unloading </a:t>
            </a:r>
            <a:r>
              <a:rPr lang="en-US" sz="1700" dirty="0">
                <a:highlight>
                  <a:srgbClr val="FF00FF"/>
                </a:highlight>
              </a:rPr>
              <a:t>in </a:t>
            </a:r>
            <a:br>
              <a:rPr lang="en-US" sz="1700" dirty="0">
                <a:highlight>
                  <a:srgbClr val="FF00FF"/>
                </a:highlight>
              </a:rPr>
            </a:br>
            <a:r>
              <a:rPr lang="en-US" sz="1700" dirty="0">
                <a:highlight>
                  <a:srgbClr val="FF00FF"/>
                </a:highlight>
              </a:rPr>
              <a:t>the </a:t>
            </a:r>
            <a:r>
              <a:rPr lang="en-US" sz="1700" b="1" dirty="0">
                <a:highlight>
                  <a:srgbClr val="FF00FF"/>
                </a:highlight>
              </a:rPr>
              <a:t>Member States or third countries that the driver crosses</a:t>
            </a:r>
            <a:r>
              <a:rPr lang="en-US" sz="1700" dirty="0">
                <a:highlight>
                  <a:srgbClr val="FF00FF"/>
                </a:highlight>
              </a:rPr>
              <a:t>, provided that the driver does not load goods and unload them </a:t>
            </a:r>
            <a:br>
              <a:rPr lang="en-US" sz="1700" dirty="0">
                <a:highlight>
                  <a:srgbClr val="FF00FF"/>
                </a:highlight>
              </a:rPr>
            </a:br>
            <a:r>
              <a:rPr lang="en-US" sz="1700" dirty="0">
                <a:highlight>
                  <a:srgbClr val="FF00FF"/>
                </a:highlight>
              </a:rPr>
              <a:t>in the same Member State. </a:t>
            </a:r>
            <a:br>
              <a:rPr lang="en-US" sz="1700" dirty="0">
                <a:highlight>
                  <a:srgbClr val="FF00FF"/>
                </a:highlight>
              </a:rPr>
            </a:br>
            <a:br>
              <a:rPr lang="en-US" sz="1600" dirty="0">
                <a:highlight>
                  <a:srgbClr val="FF00FF"/>
                </a:highlight>
              </a:rPr>
            </a:br>
            <a:br>
              <a:rPr lang="en-US" sz="1700" dirty="0"/>
            </a:br>
            <a:r>
              <a:rPr lang="en-US" sz="1700" dirty="0"/>
              <a:t>Where a bilateral transport operation starting from the Member State of establishment during </a:t>
            </a:r>
            <a:r>
              <a:rPr lang="en-US" sz="1700" b="1" dirty="0"/>
              <a:t>which no additional activity </a:t>
            </a:r>
            <a:br>
              <a:rPr lang="en-US" sz="1700" dirty="0"/>
            </a:br>
            <a:r>
              <a:rPr lang="en-US" sz="1700" b="1" dirty="0"/>
              <a:t>was performed is followed by a bilateral transport operation to the Member State of establishment</a:t>
            </a:r>
            <a:r>
              <a:rPr lang="en-US" sz="1700" dirty="0"/>
              <a:t>, the exemption for additional</a:t>
            </a:r>
            <a:br>
              <a:rPr lang="en-US" sz="1700" dirty="0"/>
            </a:br>
            <a:r>
              <a:rPr lang="en-US" sz="1700" dirty="0"/>
              <a:t>activities set out in the third subparagraph shall apply to a maximum </a:t>
            </a:r>
            <a:r>
              <a:rPr lang="en-US" sz="1700" dirty="0">
                <a:highlight>
                  <a:srgbClr val="FF00FF"/>
                </a:highlight>
              </a:rPr>
              <a:t>of two additional activities of loading and/or unloading, </a:t>
            </a:r>
            <a:br>
              <a:rPr lang="en-US" sz="1700" dirty="0">
                <a:highlight>
                  <a:srgbClr val="FF00FF"/>
                </a:highlight>
              </a:rPr>
            </a:br>
            <a:r>
              <a:rPr lang="en-US" sz="1700" dirty="0">
                <a:highlight>
                  <a:srgbClr val="FF00FF"/>
                </a:highlight>
              </a:rPr>
              <a:t>under the conditions set out in the third subparagraph. </a:t>
            </a:r>
            <a:br>
              <a:rPr lang="en-IE" sz="1700" dirty="0"/>
            </a:br>
            <a:br>
              <a:rPr lang="en-IE" sz="1400" b="1" dirty="0"/>
            </a:br>
            <a:br>
              <a:rPr lang="en-IE" sz="1200" b="1" dirty="0"/>
            </a:br>
            <a:br>
              <a:rPr lang="en-IE" sz="1200" b="1" dirty="0"/>
            </a:br>
            <a:br>
              <a:rPr lang="en-IE" sz="1200" b="1" dirty="0"/>
            </a:br>
            <a:endParaRPr lang="en-US" sz="1200" b="1" dirty="0"/>
          </a:p>
        </p:txBody>
      </p:sp>
    </p:spTree>
    <p:extLst>
      <p:ext uri="{BB962C8B-B14F-4D97-AF65-F5344CB8AC3E}">
        <p14:creationId xmlns:p14="http://schemas.microsoft.com/office/powerpoint/2010/main" val="141993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746" t="37225" r="27041" b="927"/>
          <a:stretch/>
        </p:blipFill>
        <p:spPr bwMode="auto">
          <a:xfrm>
            <a:off x="4772024" y="-69220"/>
            <a:ext cx="7419975" cy="67694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401054"/>
            <a:ext cx="3932237" cy="905232"/>
          </a:xfrm>
        </p:spPr>
        <p:txBody>
          <a:bodyPr>
            <a:noAutofit/>
          </a:bodyPr>
          <a:lstStyle/>
          <a:p>
            <a:r>
              <a:rPr lang="en-IE" sz="2400" b="1" dirty="0"/>
              <a:t>Additional activities - Scenario 1 (exempt): 1+1</a:t>
            </a:r>
          </a:p>
        </p:txBody>
      </p:sp>
      <p:sp>
        <p:nvSpPr>
          <p:cNvPr id="4" name="Text Placeholder 3"/>
          <p:cNvSpPr>
            <a:spLocks noGrp="1"/>
          </p:cNvSpPr>
          <p:nvPr>
            <p:ph type="body" sz="half" idx="2"/>
          </p:nvPr>
        </p:nvSpPr>
        <p:spPr>
          <a:xfrm>
            <a:off x="180206" y="1273824"/>
            <a:ext cx="4486153" cy="5584176"/>
          </a:xfrm>
        </p:spPr>
        <p:txBody>
          <a:bodyPr>
            <a:normAutofit/>
          </a:bodyPr>
          <a:lstStyle/>
          <a:p>
            <a:endParaRPr lang="en-IE" sz="1900" b="1" dirty="0"/>
          </a:p>
          <a:p>
            <a:r>
              <a:rPr lang="en-IE" sz="1900" b="1" dirty="0"/>
              <a:t>Example:</a:t>
            </a:r>
          </a:p>
          <a:p>
            <a:pPr lvl="0"/>
            <a:r>
              <a:rPr lang="en-GB" dirty="0"/>
              <a:t>1) A driver based in LT loads a truck ½ full of ceramics in Vilnius, then drives to Berlin (DE) to </a:t>
            </a:r>
            <a:r>
              <a:rPr lang="en-GB" b="1" dirty="0"/>
              <a:t>load </a:t>
            </a:r>
            <a:r>
              <a:rPr lang="en-GB" dirty="0"/>
              <a:t>1/2 a truck full of sausages</a:t>
            </a:r>
            <a:r>
              <a:rPr lang="en-GB" b="1" dirty="0"/>
              <a:t> </a:t>
            </a:r>
            <a:r>
              <a:rPr lang="en-GB" b="1" dirty="0">
                <a:solidFill>
                  <a:schemeClr val="accent6">
                    <a:lumMod val="75000"/>
                  </a:schemeClr>
                </a:solidFill>
              </a:rPr>
              <a:t>(+1 loading</a:t>
            </a:r>
            <a:r>
              <a:rPr lang="en-GB" b="1" dirty="0">
                <a:solidFill>
                  <a:schemeClr val="accent6"/>
                </a:solidFill>
              </a:rPr>
              <a:t>)</a:t>
            </a:r>
            <a:r>
              <a:rPr lang="en-GB" dirty="0"/>
              <a:t>, the driver drives to Brussels and </a:t>
            </a:r>
            <a:r>
              <a:rPr lang="en-GB" b="1" dirty="0"/>
              <a:t>unloads</a:t>
            </a:r>
            <a:r>
              <a:rPr lang="en-GB" dirty="0"/>
              <a:t> those sausages </a:t>
            </a:r>
            <a:r>
              <a:rPr lang="en-GB" b="1" dirty="0">
                <a:solidFill>
                  <a:schemeClr val="accent6">
                    <a:lumMod val="75000"/>
                  </a:schemeClr>
                </a:solidFill>
              </a:rPr>
              <a:t>(+1 unloading</a:t>
            </a:r>
            <a:r>
              <a:rPr lang="en-GB" dirty="0"/>
              <a:t>). The driver continues and unloads ceramics in Lyon. (Bilateral operation)</a:t>
            </a:r>
            <a:endParaRPr lang="en-US" dirty="0"/>
          </a:p>
          <a:p>
            <a:pPr lvl="0"/>
            <a:r>
              <a:rPr lang="en-IE" dirty="0"/>
              <a:t>2) The driver loads a full truck of cheese in Lyon (FR) and drives to Brussels (BE). In Brussels, the driver </a:t>
            </a:r>
            <a:r>
              <a:rPr lang="en-IE" b="1" dirty="0"/>
              <a:t>unloads </a:t>
            </a:r>
            <a:r>
              <a:rPr lang="en-IE" dirty="0"/>
              <a:t>½ of cheese </a:t>
            </a:r>
            <a:r>
              <a:rPr lang="en-IE" b="1" dirty="0">
                <a:solidFill>
                  <a:schemeClr val="accent6">
                    <a:lumMod val="75000"/>
                  </a:schemeClr>
                </a:solidFill>
              </a:rPr>
              <a:t>(+1 unloading</a:t>
            </a:r>
            <a:r>
              <a:rPr lang="en-IE" b="1" dirty="0">
                <a:solidFill>
                  <a:schemeClr val="accent6"/>
                </a:solidFill>
              </a:rPr>
              <a:t>)</a:t>
            </a:r>
            <a:r>
              <a:rPr lang="en-IE" b="1" dirty="0"/>
              <a:t>. </a:t>
            </a:r>
            <a:r>
              <a:rPr lang="en-US" dirty="0"/>
              <a:t>The driver then drives to Kaunas and unloads remaining 1/2 of cheese. (Bilateral operation)</a:t>
            </a:r>
            <a:endParaRPr lang="en-US" i="1" dirty="0"/>
          </a:p>
          <a:p>
            <a:r>
              <a:rPr lang="en-US" i="1" dirty="0"/>
              <a:t>            = Start and loading</a:t>
            </a:r>
          </a:p>
          <a:p>
            <a:r>
              <a:rPr lang="en-IE" i="1" dirty="0"/>
              <a:t>          = Bilateral transport</a:t>
            </a:r>
          </a:p>
          <a:p>
            <a:r>
              <a:rPr lang="en-IE" i="1" dirty="0"/>
              <a:t>         = Unloading and end of transport</a:t>
            </a:r>
            <a:endParaRPr lang="en-US" i="1" dirty="0"/>
          </a:p>
          <a:p>
            <a:r>
              <a:rPr lang="en-IE" dirty="0"/>
              <a:t>         = Additional Activity</a:t>
            </a:r>
          </a:p>
          <a:p>
            <a:r>
              <a:rPr lang="en-IE" dirty="0"/>
              <a:t>         = Loading of additional activity</a:t>
            </a:r>
          </a:p>
          <a:p>
            <a:r>
              <a:rPr lang="en-IE" dirty="0"/>
              <a:t>         = Unloading of additional activity</a:t>
            </a:r>
          </a:p>
          <a:p>
            <a:endParaRPr lang="en-IE" dirty="0"/>
          </a:p>
          <a:p>
            <a:endParaRPr lang="en-IE" dirty="0"/>
          </a:p>
          <a:p>
            <a:endParaRPr lang="en-US" dirty="0"/>
          </a:p>
        </p:txBody>
      </p:sp>
      <p:cxnSp>
        <p:nvCxnSpPr>
          <p:cNvPr id="6" name="Straight Arrow Connector 5"/>
          <p:cNvCxnSpPr/>
          <p:nvPr/>
        </p:nvCxnSpPr>
        <p:spPr>
          <a:xfrm flipH="1">
            <a:off x="8695940" y="1717686"/>
            <a:ext cx="1458017" cy="63154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Explosion 1 6"/>
          <p:cNvSpPr/>
          <p:nvPr/>
        </p:nvSpPr>
        <p:spPr>
          <a:xfrm>
            <a:off x="10171585" y="1472523"/>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7091972" y="4088927"/>
            <a:ext cx="261257" cy="245974"/>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354515" y="4741240"/>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284382" y="5135313"/>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303956" y="5339465"/>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flipV="1">
            <a:off x="7112555" y="3069122"/>
            <a:ext cx="165759" cy="96467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3" name="Straight Arrow Connector 12"/>
          <p:cNvCxnSpPr/>
          <p:nvPr/>
        </p:nvCxnSpPr>
        <p:spPr>
          <a:xfrm flipH="1">
            <a:off x="7532349" y="2509620"/>
            <a:ext cx="871825" cy="400064"/>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H="1">
            <a:off x="7550107" y="2443232"/>
            <a:ext cx="813507" cy="37168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0" name="Explosion 1 19"/>
          <p:cNvSpPr/>
          <p:nvPr/>
        </p:nvSpPr>
        <p:spPr>
          <a:xfrm>
            <a:off x="8404175" y="2264457"/>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Explosion 1 33"/>
          <p:cNvSpPr/>
          <p:nvPr/>
        </p:nvSpPr>
        <p:spPr>
          <a:xfrm>
            <a:off x="7240584" y="2783193"/>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H="1">
            <a:off x="7222601" y="3077502"/>
            <a:ext cx="161378" cy="100958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4" name="Straight Arrow Connector 43"/>
          <p:cNvCxnSpPr/>
          <p:nvPr/>
        </p:nvCxnSpPr>
        <p:spPr>
          <a:xfrm flipV="1">
            <a:off x="7409886" y="1469058"/>
            <a:ext cx="2509833" cy="129680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1" name="TextBox 50"/>
          <p:cNvSpPr txBox="1"/>
          <p:nvPr/>
        </p:nvSpPr>
        <p:spPr>
          <a:xfrm>
            <a:off x="284382" y="4721646"/>
            <a:ext cx="4023360" cy="369332"/>
          </a:xfrm>
          <a:prstGeom prst="rect">
            <a:avLst/>
          </a:prstGeom>
          <a:noFill/>
        </p:spPr>
        <p:txBody>
          <a:bodyPr wrap="square" rtlCol="0">
            <a:spAutoFit/>
          </a:bodyPr>
          <a:lstStyle/>
          <a:p>
            <a:endParaRPr lang="en-US" b="1" dirty="0"/>
          </a:p>
        </p:txBody>
      </p:sp>
      <p:sp>
        <p:nvSpPr>
          <p:cNvPr id="52" name="Explosion 1 51"/>
          <p:cNvSpPr/>
          <p:nvPr/>
        </p:nvSpPr>
        <p:spPr>
          <a:xfrm>
            <a:off x="9975216" y="127382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a:off x="308726" y="5791934"/>
            <a:ext cx="306569" cy="245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4" name="Explosion 1 63"/>
          <p:cNvSpPr/>
          <p:nvPr/>
        </p:nvSpPr>
        <p:spPr>
          <a:xfrm>
            <a:off x="348046" y="6456878"/>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Explosion 1 64"/>
          <p:cNvSpPr/>
          <p:nvPr/>
        </p:nvSpPr>
        <p:spPr>
          <a:xfrm>
            <a:off x="354515" y="6042265"/>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p:nvPr/>
        </p:nvCxnSpPr>
        <p:spPr>
          <a:xfrm flipV="1">
            <a:off x="7017057" y="3069122"/>
            <a:ext cx="170891" cy="9646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4" name="Explosion 1 23"/>
          <p:cNvSpPr/>
          <p:nvPr/>
        </p:nvSpPr>
        <p:spPr>
          <a:xfrm>
            <a:off x="6799837" y="4087089"/>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232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746" t="37225" r="27041" b="927"/>
          <a:stretch/>
        </p:blipFill>
        <p:spPr bwMode="auto">
          <a:xfrm>
            <a:off x="4772025" y="0"/>
            <a:ext cx="7419975" cy="67694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401054"/>
            <a:ext cx="3932237" cy="905232"/>
          </a:xfrm>
        </p:spPr>
        <p:txBody>
          <a:bodyPr>
            <a:noAutofit/>
          </a:bodyPr>
          <a:lstStyle/>
          <a:p>
            <a:r>
              <a:rPr lang="en-IE" sz="2400" b="1" dirty="0">
                <a:solidFill>
                  <a:srgbClr val="FF0000"/>
                </a:solidFill>
                <a:highlight>
                  <a:srgbClr val="FFFF00"/>
                </a:highlight>
              </a:rPr>
              <a:t>New- Scenario </a:t>
            </a:r>
            <a:endParaRPr lang="en-IE" sz="2400" b="1" dirty="0">
              <a:highlight>
                <a:srgbClr val="FFFF00"/>
              </a:highlight>
            </a:endParaRPr>
          </a:p>
        </p:txBody>
      </p:sp>
      <p:sp>
        <p:nvSpPr>
          <p:cNvPr id="4" name="Text Placeholder 3"/>
          <p:cNvSpPr>
            <a:spLocks noGrp="1"/>
          </p:cNvSpPr>
          <p:nvPr>
            <p:ph type="body" sz="half" idx="2"/>
          </p:nvPr>
        </p:nvSpPr>
        <p:spPr>
          <a:xfrm>
            <a:off x="198072" y="1185224"/>
            <a:ext cx="4486153" cy="5584176"/>
          </a:xfrm>
        </p:spPr>
        <p:txBody>
          <a:bodyPr>
            <a:normAutofit fontScale="92500" lnSpcReduction="10000"/>
          </a:bodyPr>
          <a:lstStyle/>
          <a:p>
            <a:endParaRPr lang="en-IE" sz="1900" b="1" dirty="0"/>
          </a:p>
          <a:p>
            <a:r>
              <a:rPr lang="en-IE" sz="1900" b="1" dirty="0"/>
              <a:t>Example:</a:t>
            </a:r>
          </a:p>
          <a:p>
            <a:pPr lvl="0"/>
            <a:r>
              <a:rPr lang="en-GB" dirty="0"/>
              <a:t>The driver </a:t>
            </a:r>
            <a:r>
              <a:rPr lang="en-GB" dirty="0">
                <a:solidFill>
                  <a:schemeClr val="accent1">
                    <a:lumMod val="75000"/>
                  </a:schemeClr>
                </a:solidFill>
              </a:rPr>
              <a:t>based in FR</a:t>
            </a:r>
            <a:r>
              <a:rPr lang="en-GB" dirty="0"/>
              <a:t> loads a full truck of cheese in Lyon (FR). The cheese is partially dropped off in Brussels, Berlin and Kaunas. </a:t>
            </a:r>
          </a:p>
          <a:p>
            <a:pPr lvl="0"/>
            <a:r>
              <a:rPr lang="en-GB" dirty="0"/>
              <a:t>This constitutes one additional activity of </a:t>
            </a:r>
            <a:r>
              <a:rPr lang="en-GB" b="1" dirty="0">
                <a:solidFill>
                  <a:schemeClr val="accent6">
                    <a:lumMod val="75000"/>
                  </a:schemeClr>
                </a:solidFill>
              </a:rPr>
              <a:t>loading and unloading</a:t>
            </a:r>
            <a:r>
              <a:rPr lang="en-GB" dirty="0"/>
              <a:t> (Lyon -&gt; Brussels) and one cross-trade (Lyon -&gt; Berlin).</a:t>
            </a:r>
          </a:p>
          <a:p>
            <a:r>
              <a:rPr lang="en-GB" strike="sngStrike" dirty="0">
                <a:solidFill>
                  <a:srgbClr val="FF0000"/>
                </a:solidFill>
              </a:rPr>
              <a:t>Therefore, the transport from Lyon to Berlin constitutes a posting situation. </a:t>
            </a:r>
            <a:r>
              <a:rPr lang="en-GB" dirty="0">
                <a:solidFill>
                  <a:schemeClr val="accent1">
                    <a:lumMod val="75000"/>
                  </a:schemeClr>
                </a:solidFill>
              </a:rPr>
              <a:t>Therefore, the transport from Lyon to Brussels is exempt from posting.</a:t>
            </a:r>
          </a:p>
          <a:p>
            <a:pPr lvl="0"/>
            <a:endParaRPr lang="en-GB" strike="sngStrike" dirty="0">
              <a:solidFill>
                <a:srgbClr val="FF0000"/>
              </a:solidFill>
            </a:endParaRPr>
          </a:p>
          <a:p>
            <a:r>
              <a:rPr lang="en-US" i="1" dirty="0"/>
              <a:t>         = Start and loading</a:t>
            </a:r>
          </a:p>
          <a:p>
            <a:r>
              <a:rPr lang="en-IE" i="1" dirty="0"/>
              <a:t>         = Bilateral transport</a:t>
            </a:r>
          </a:p>
          <a:p>
            <a:r>
              <a:rPr lang="en-IE" i="1" dirty="0"/>
              <a:t>         = Unloading and end of transport</a:t>
            </a:r>
            <a:endParaRPr lang="en-US" i="1" dirty="0"/>
          </a:p>
          <a:p>
            <a:r>
              <a:rPr lang="en-IE" dirty="0"/>
              <a:t>         = Additional Activity</a:t>
            </a:r>
          </a:p>
          <a:p>
            <a:r>
              <a:rPr lang="en-IE" dirty="0"/>
              <a:t>         = Unloading of additional activity</a:t>
            </a:r>
          </a:p>
          <a:p>
            <a:r>
              <a:rPr lang="en-IE" dirty="0"/>
              <a:t>         = </a:t>
            </a:r>
            <a:r>
              <a:rPr lang="en-IE" dirty="0" err="1"/>
              <a:t>Crosstrade</a:t>
            </a:r>
            <a:endParaRPr lang="en-IE" dirty="0"/>
          </a:p>
          <a:p>
            <a:r>
              <a:rPr lang="en-IE" dirty="0"/>
              <a:t>         = Unloading of </a:t>
            </a:r>
            <a:r>
              <a:rPr lang="en-IE" dirty="0" err="1"/>
              <a:t>crosstrade</a:t>
            </a:r>
            <a:endParaRPr lang="en-IE" dirty="0"/>
          </a:p>
          <a:p>
            <a:endParaRPr lang="en-IE" dirty="0"/>
          </a:p>
          <a:p>
            <a:endParaRPr lang="en-IE" dirty="0"/>
          </a:p>
          <a:p>
            <a:endParaRPr lang="en-US" dirty="0"/>
          </a:p>
        </p:txBody>
      </p:sp>
      <p:sp>
        <p:nvSpPr>
          <p:cNvPr id="8" name="Explosion 1 7"/>
          <p:cNvSpPr/>
          <p:nvPr/>
        </p:nvSpPr>
        <p:spPr>
          <a:xfrm>
            <a:off x="7017057" y="4066184"/>
            <a:ext cx="261257" cy="245974"/>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354515" y="4336790"/>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315366" y="4747386"/>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334940" y="4942088"/>
            <a:ext cx="291764" cy="245163"/>
          </a:xfrm>
          <a:prstGeom prst="irregularSeal1">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flipV="1">
            <a:off x="7112555" y="3069122"/>
            <a:ext cx="165759" cy="96467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3" name="Straight Arrow Connector 12"/>
          <p:cNvCxnSpPr/>
          <p:nvPr/>
        </p:nvCxnSpPr>
        <p:spPr>
          <a:xfrm flipV="1">
            <a:off x="7585485" y="2434061"/>
            <a:ext cx="829728" cy="391106"/>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sp>
        <p:nvSpPr>
          <p:cNvPr id="20" name="Explosion 1 19"/>
          <p:cNvSpPr/>
          <p:nvPr/>
        </p:nvSpPr>
        <p:spPr>
          <a:xfrm>
            <a:off x="8404175" y="2244437"/>
            <a:ext cx="236268" cy="265184"/>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Explosion 1 33"/>
          <p:cNvSpPr/>
          <p:nvPr/>
        </p:nvSpPr>
        <p:spPr>
          <a:xfrm>
            <a:off x="7240584" y="2783193"/>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7409886" y="2261768"/>
            <a:ext cx="994289" cy="52142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2" name="Explosion 1 51"/>
          <p:cNvSpPr/>
          <p:nvPr/>
        </p:nvSpPr>
        <p:spPr>
          <a:xfrm>
            <a:off x="9975216" y="127382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flipV="1">
            <a:off x="398454" y="5377055"/>
            <a:ext cx="211245" cy="9357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4" name="Explosion 1 63"/>
          <p:cNvSpPr/>
          <p:nvPr/>
        </p:nvSpPr>
        <p:spPr>
          <a:xfrm>
            <a:off x="345683" y="5579336"/>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flipV="1">
            <a:off x="7240584" y="3069122"/>
            <a:ext cx="143396" cy="96467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5" name="Straight Arrow Connector 34"/>
          <p:cNvCxnSpPr/>
          <p:nvPr/>
        </p:nvCxnSpPr>
        <p:spPr>
          <a:xfrm flipV="1">
            <a:off x="8640443" y="1518987"/>
            <a:ext cx="1334773" cy="78611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37" name="Explosion 1 36"/>
          <p:cNvSpPr/>
          <p:nvPr/>
        </p:nvSpPr>
        <p:spPr>
          <a:xfrm>
            <a:off x="373431" y="6182046"/>
            <a:ext cx="236268" cy="265184"/>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flipV="1">
            <a:off x="385942" y="6015154"/>
            <a:ext cx="211245" cy="93571"/>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cxnSp>
        <p:nvCxnSpPr>
          <p:cNvPr id="21" name="Straight Arrow Connector 20"/>
          <p:cNvCxnSpPr/>
          <p:nvPr/>
        </p:nvCxnSpPr>
        <p:spPr>
          <a:xfrm flipV="1">
            <a:off x="7278314" y="2934036"/>
            <a:ext cx="254034" cy="1189188"/>
          </a:xfrm>
          <a:prstGeom prst="straightConnector1">
            <a:avLst/>
          </a:prstGeom>
          <a:ln>
            <a:solidFill>
              <a:srgbClr val="00B0F0"/>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07321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746" t="37225" r="27041" b="927"/>
          <a:stretch/>
        </p:blipFill>
        <p:spPr bwMode="auto">
          <a:xfrm>
            <a:off x="4758938" y="15220"/>
            <a:ext cx="7419975" cy="684278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431074"/>
            <a:ext cx="3932237" cy="744583"/>
          </a:xfrm>
        </p:spPr>
        <p:txBody>
          <a:bodyPr>
            <a:noAutofit/>
          </a:bodyPr>
          <a:lstStyle/>
          <a:p>
            <a:r>
              <a:rPr lang="en-IE" sz="2400" b="1" dirty="0"/>
              <a:t>Additional activities - Scenario 2 (exempt): 1+1</a:t>
            </a:r>
          </a:p>
        </p:txBody>
      </p:sp>
      <p:sp>
        <p:nvSpPr>
          <p:cNvPr id="4" name="Text Placeholder 3"/>
          <p:cNvSpPr>
            <a:spLocks noGrp="1"/>
          </p:cNvSpPr>
          <p:nvPr>
            <p:ph type="body" sz="half" idx="2"/>
          </p:nvPr>
        </p:nvSpPr>
        <p:spPr>
          <a:xfrm>
            <a:off x="180206" y="1175657"/>
            <a:ext cx="4591819" cy="5839291"/>
          </a:xfrm>
        </p:spPr>
        <p:txBody>
          <a:bodyPr>
            <a:normAutofit lnSpcReduction="10000"/>
          </a:bodyPr>
          <a:lstStyle/>
          <a:p>
            <a:r>
              <a:rPr lang="en-IE" sz="1900" b="1" dirty="0"/>
              <a:t>Example:</a:t>
            </a:r>
          </a:p>
          <a:p>
            <a:r>
              <a:rPr lang="en-GB" dirty="0"/>
              <a:t>1)</a:t>
            </a:r>
            <a:r>
              <a:rPr lang="en-GB" b="1" dirty="0"/>
              <a:t> </a:t>
            </a:r>
            <a:r>
              <a:rPr lang="en-US" dirty="0"/>
              <a:t>A driver based in LT loads a full truck of ceramics in Vilnius and drives to Berlin (DE). In Berlin, the driver unloads </a:t>
            </a:r>
            <a:r>
              <a:rPr lang="en-IE" dirty="0"/>
              <a:t>1/2 of ceramics (</a:t>
            </a:r>
            <a:r>
              <a:rPr lang="en-US" dirty="0"/>
              <a:t>Bilateral operation</a:t>
            </a:r>
            <a:r>
              <a:rPr lang="en-IE" dirty="0"/>
              <a:t>). The driver then drives to Brussels (BE) where he </a:t>
            </a:r>
            <a:r>
              <a:rPr lang="en-IE" b="1" dirty="0"/>
              <a:t>loads ½ </a:t>
            </a:r>
            <a:r>
              <a:rPr lang="en-IE" dirty="0"/>
              <a:t>of the truck</a:t>
            </a:r>
            <a:r>
              <a:rPr lang="en-IE" b="1" dirty="0"/>
              <a:t> </a:t>
            </a:r>
            <a:r>
              <a:rPr lang="en-IE" dirty="0"/>
              <a:t>of beers. </a:t>
            </a:r>
            <a:r>
              <a:rPr lang="en-IE" b="1" dirty="0">
                <a:solidFill>
                  <a:schemeClr val="accent6">
                    <a:lumMod val="75000"/>
                  </a:schemeClr>
                </a:solidFill>
              </a:rPr>
              <a:t>(+1 loading)</a:t>
            </a:r>
            <a:r>
              <a:rPr lang="en-IE" dirty="0"/>
              <a:t>. Then the drivers drives to </a:t>
            </a:r>
            <a:r>
              <a:rPr lang="en-US" dirty="0"/>
              <a:t>Lyon (FR) and </a:t>
            </a:r>
            <a:r>
              <a:rPr lang="en-US" b="1" dirty="0"/>
              <a:t>unload</a:t>
            </a:r>
            <a:r>
              <a:rPr lang="en-US" dirty="0"/>
              <a:t>s all the goods (beer + ceramics). (Bilateral operation [ceramic] +</a:t>
            </a:r>
            <a:r>
              <a:rPr lang="en-US" b="1" dirty="0">
                <a:solidFill>
                  <a:schemeClr val="accent6">
                    <a:lumMod val="75000"/>
                  </a:schemeClr>
                </a:solidFill>
              </a:rPr>
              <a:t>1 unloading </a:t>
            </a:r>
            <a:r>
              <a:rPr lang="en-US" dirty="0"/>
              <a:t>[beer]) </a:t>
            </a:r>
          </a:p>
          <a:p>
            <a:r>
              <a:rPr lang="en-IE" dirty="0"/>
              <a:t>2)The driver </a:t>
            </a:r>
            <a:r>
              <a:rPr lang="en-IE" b="1" dirty="0"/>
              <a:t>loads</a:t>
            </a:r>
            <a:r>
              <a:rPr lang="en-IE" dirty="0"/>
              <a:t> a truck ½ full of cheese in Lyon (FR) and drives to Milan (IT). In Milan, the driver </a:t>
            </a:r>
            <a:r>
              <a:rPr lang="en-IE" b="1" dirty="0"/>
              <a:t>loads </a:t>
            </a:r>
            <a:r>
              <a:rPr lang="en-IE" dirty="0"/>
              <a:t>½ of the truck with pasta </a:t>
            </a:r>
            <a:r>
              <a:rPr lang="en-IE" b="1" dirty="0">
                <a:solidFill>
                  <a:schemeClr val="accent6">
                    <a:lumMod val="75000"/>
                  </a:schemeClr>
                </a:solidFill>
              </a:rPr>
              <a:t>(+1 loading)</a:t>
            </a:r>
            <a:r>
              <a:rPr lang="en-IE" dirty="0"/>
              <a:t>.</a:t>
            </a:r>
            <a:r>
              <a:rPr lang="en-IE" b="1" dirty="0"/>
              <a:t> </a:t>
            </a:r>
            <a:r>
              <a:rPr lang="en-US" dirty="0"/>
              <a:t>The driver then drives to Bratislava (SK) where he </a:t>
            </a:r>
            <a:r>
              <a:rPr lang="en-US" b="1" dirty="0"/>
              <a:t>unload</a:t>
            </a:r>
            <a:r>
              <a:rPr lang="en-US" dirty="0"/>
              <a:t>s all the pasta </a:t>
            </a:r>
            <a:r>
              <a:rPr lang="en-US" b="1" dirty="0">
                <a:solidFill>
                  <a:schemeClr val="accent6">
                    <a:lumMod val="75000"/>
                  </a:schemeClr>
                </a:solidFill>
              </a:rPr>
              <a:t>(+1 unloading)</a:t>
            </a:r>
            <a:r>
              <a:rPr lang="en-US" dirty="0"/>
              <a:t>.</a:t>
            </a:r>
            <a:r>
              <a:rPr lang="en-US" b="1" dirty="0"/>
              <a:t> </a:t>
            </a:r>
            <a:r>
              <a:rPr lang="en-US" dirty="0"/>
              <a:t>The driver continues driving to Kaunas (LT) where he unloads the cheese. (Bilateral operation)</a:t>
            </a:r>
          </a:p>
          <a:p>
            <a:r>
              <a:rPr lang="en-US" i="1" dirty="0"/>
              <a:t>            = Start and loading</a:t>
            </a:r>
          </a:p>
          <a:p>
            <a:r>
              <a:rPr lang="en-IE" i="1" dirty="0"/>
              <a:t>          = Bilateral transport</a:t>
            </a:r>
          </a:p>
          <a:p>
            <a:r>
              <a:rPr lang="en-IE" i="1" dirty="0"/>
              <a:t>         = Unloading of  ½ Bilateral transport</a:t>
            </a:r>
          </a:p>
          <a:p>
            <a:r>
              <a:rPr lang="en-IE" i="1" dirty="0"/>
              <a:t>         = Full unloading and end of transport</a:t>
            </a:r>
            <a:endParaRPr lang="en-US" i="1" dirty="0"/>
          </a:p>
          <a:p>
            <a:r>
              <a:rPr lang="en-IE" dirty="0"/>
              <a:t>         = Additional Activity</a:t>
            </a:r>
          </a:p>
          <a:p>
            <a:r>
              <a:rPr lang="en-IE" dirty="0"/>
              <a:t>         = Loading of additional activity</a:t>
            </a:r>
          </a:p>
          <a:p>
            <a:r>
              <a:rPr lang="en-IE" dirty="0"/>
              <a:t>         = Unloading of additional activity</a:t>
            </a:r>
          </a:p>
          <a:p>
            <a:endParaRPr lang="en-IE" dirty="0"/>
          </a:p>
          <a:p>
            <a:endParaRPr lang="en-IE" dirty="0"/>
          </a:p>
          <a:p>
            <a:endParaRPr lang="en-IE" dirty="0"/>
          </a:p>
          <a:p>
            <a:endParaRPr lang="en-IE" dirty="0"/>
          </a:p>
          <a:p>
            <a:endParaRPr lang="en-US" dirty="0"/>
          </a:p>
        </p:txBody>
      </p:sp>
      <p:cxnSp>
        <p:nvCxnSpPr>
          <p:cNvPr id="6" name="Straight Arrow Connector 5"/>
          <p:cNvCxnSpPr/>
          <p:nvPr/>
        </p:nvCxnSpPr>
        <p:spPr>
          <a:xfrm flipH="1">
            <a:off x="8695940" y="1717686"/>
            <a:ext cx="1458017" cy="63154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Explosion 1 6"/>
          <p:cNvSpPr/>
          <p:nvPr/>
        </p:nvSpPr>
        <p:spPr>
          <a:xfrm>
            <a:off x="10171585" y="1472523"/>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7017057" y="4066184"/>
            <a:ext cx="261257" cy="245974"/>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362706" y="4734309"/>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317065" y="5167591"/>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317065" y="5686923"/>
            <a:ext cx="291764" cy="245163"/>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a:off x="7321123" y="4189171"/>
            <a:ext cx="603686" cy="3052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3" name="Straight Arrow Connector 12"/>
          <p:cNvCxnSpPr/>
          <p:nvPr/>
        </p:nvCxnSpPr>
        <p:spPr>
          <a:xfrm flipH="1">
            <a:off x="7234596" y="3056810"/>
            <a:ext cx="145883" cy="1018083"/>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H="1">
            <a:off x="7532348" y="2439530"/>
            <a:ext cx="813507" cy="37168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0" name="Explosion 1 19"/>
          <p:cNvSpPr/>
          <p:nvPr/>
        </p:nvSpPr>
        <p:spPr>
          <a:xfrm>
            <a:off x="8404175" y="2275439"/>
            <a:ext cx="291764" cy="245163"/>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Explosion 1 33"/>
          <p:cNvSpPr/>
          <p:nvPr/>
        </p:nvSpPr>
        <p:spPr>
          <a:xfrm>
            <a:off x="7240584" y="2783193"/>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9592140" y="1452726"/>
            <a:ext cx="423080" cy="182384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2" name="Explosion 1 51"/>
          <p:cNvSpPr/>
          <p:nvPr/>
        </p:nvSpPr>
        <p:spPr>
          <a:xfrm>
            <a:off x="9975216" y="127382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flipV="1">
            <a:off x="354515" y="6120159"/>
            <a:ext cx="216865" cy="561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4" name="Explosion 1 63"/>
          <p:cNvSpPr/>
          <p:nvPr/>
        </p:nvSpPr>
        <p:spPr>
          <a:xfrm>
            <a:off x="279616" y="6612837"/>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Explosion 1 64"/>
          <p:cNvSpPr/>
          <p:nvPr/>
        </p:nvSpPr>
        <p:spPr>
          <a:xfrm>
            <a:off x="317065" y="6282726"/>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flipH="1">
            <a:off x="7085298" y="3058429"/>
            <a:ext cx="169302" cy="101484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3" name="Explosion 1 22"/>
          <p:cNvSpPr/>
          <p:nvPr/>
        </p:nvSpPr>
        <p:spPr>
          <a:xfrm>
            <a:off x="7939101" y="4097117"/>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Explosion 1 26"/>
          <p:cNvSpPr/>
          <p:nvPr/>
        </p:nvSpPr>
        <p:spPr>
          <a:xfrm>
            <a:off x="9350757" y="3292904"/>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V="1">
            <a:off x="8208469" y="3466803"/>
            <a:ext cx="1119892" cy="62331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0" name="Straight Arrow Connector 39"/>
          <p:cNvCxnSpPr/>
          <p:nvPr/>
        </p:nvCxnSpPr>
        <p:spPr>
          <a:xfrm flipV="1">
            <a:off x="8310634" y="3538992"/>
            <a:ext cx="1103997" cy="644644"/>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45" name="Explosion 1 44"/>
          <p:cNvSpPr/>
          <p:nvPr/>
        </p:nvSpPr>
        <p:spPr>
          <a:xfrm>
            <a:off x="303955" y="5324268"/>
            <a:ext cx="291764" cy="245163"/>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Explosion 1 27"/>
          <p:cNvSpPr/>
          <p:nvPr/>
        </p:nvSpPr>
        <p:spPr>
          <a:xfrm>
            <a:off x="6741752" y="4059871"/>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2324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FF0000"/>
                </a:solidFill>
              </a:rPr>
              <a:t>Comment</a:t>
            </a:r>
            <a:r>
              <a:rPr lang="en-GB" b="1" dirty="0">
                <a:solidFill>
                  <a:srgbClr val="FF0000"/>
                </a:solidFill>
              </a:rPr>
              <a:t> to scenario 2</a:t>
            </a:r>
          </a:p>
        </p:txBody>
      </p:sp>
      <p:sp>
        <p:nvSpPr>
          <p:cNvPr id="3" name="Content Placeholder 2"/>
          <p:cNvSpPr>
            <a:spLocks noGrp="1"/>
          </p:cNvSpPr>
          <p:nvPr>
            <p:ph idx="1"/>
          </p:nvPr>
        </p:nvSpPr>
        <p:spPr/>
        <p:txBody>
          <a:bodyPr/>
          <a:lstStyle/>
          <a:p>
            <a:pPr marL="0" indent="0">
              <a:buNone/>
            </a:pPr>
            <a:r>
              <a:rPr lang="en-GB" dirty="0">
                <a:highlight>
                  <a:srgbClr val="FFFF00"/>
                </a:highlight>
              </a:rPr>
              <a:t>“One activity” relates to one transport of a certain goods only. Unloading of goods (+1 unloading) which were already loaded when the bilateral transport commenced </a:t>
            </a:r>
            <a:r>
              <a:rPr lang="en-GB" b="1" dirty="0">
                <a:highlight>
                  <a:srgbClr val="FFFF00"/>
                </a:highlight>
              </a:rPr>
              <a:t>and</a:t>
            </a:r>
            <a:r>
              <a:rPr lang="en-GB" dirty="0">
                <a:highlight>
                  <a:srgbClr val="FFFF00"/>
                </a:highlight>
              </a:rPr>
              <a:t> loading of another kind of goods (+1 loading) is therefore not possible under the concept of additional activities and constitutes a posting situation. </a:t>
            </a:r>
          </a:p>
          <a:p>
            <a:endParaRPr lang="en-GB" dirty="0"/>
          </a:p>
        </p:txBody>
      </p:sp>
    </p:spTree>
    <p:extLst>
      <p:ext uri="{BB962C8B-B14F-4D97-AF65-F5344CB8AC3E}">
        <p14:creationId xmlns:p14="http://schemas.microsoft.com/office/powerpoint/2010/main" val="4033534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European Union main map.sv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746" t="37225" r="27041" b="927"/>
          <a:stretch/>
        </p:blipFill>
        <p:spPr bwMode="auto">
          <a:xfrm>
            <a:off x="4758938" y="15220"/>
            <a:ext cx="7419975" cy="684278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80206" y="431074"/>
            <a:ext cx="3932237" cy="744583"/>
          </a:xfrm>
        </p:spPr>
        <p:txBody>
          <a:bodyPr>
            <a:noAutofit/>
          </a:bodyPr>
          <a:lstStyle/>
          <a:p>
            <a:r>
              <a:rPr lang="en-IE" sz="2400" b="1" dirty="0"/>
              <a:t>Additional activities - Scenario 3 (exempt): 0+2</a:t>
            </a:r>
          </a:p>
        </p:txBody>
      </p:sp>
      <p:sp>
        <p:nvSpPr>
          <p:cNvPr id="4" name="Text Placeholder 3"/>
          <p:cNvSpPr>
            <a:spLocks noGrp="1"/>
          </p:cNvSpPr>
          <p:nvPr>
            <p:ph type="body" sz="half" idx="2"/>
          </p:nvPr>
        </p:nvSpPr>
        <p:spPr>
          <a:xfrm>
            <a:off x="180206" y="1175657"/>
            <a:ext cx="4591819" cy="5839291"/>
          </a:xfrm>
        </p:spPr>
        <p:txBody>
          <a:bodyPr>
            <a:normAutofit fontScale="92500" lnSpcReduction="10000"/>
          </a:bodyPr>
          <a:lstStyle/>
          <a:p>
            <a:r>
              <a:rPr lang="en-IE" sz="1900" b="1" dirty="0"/>
              <a:t>Example:</a:t>
            </a:r>
          </a:p>
          <a:p>
            <a:r>
              <a:rPr lang="en-US" dirty="0"/>
              <a:t>1) A driver based in LT loads a full truck of ceramics in Vilnius (LT) and drives to Lyon (FR) where he unloads all the goods (Bilateral operation</a:t>
            </a:r>
            <a:r>
              <a:rPr lang="en-IE" i="1" dirty="0"/>
              <a:t>) </a:t>
            </a:r>
          </a:p>
          <a:p>
            <a:r>
              <a:rPr lang="en-IE" dirty="0"/>
              <a:t>2) The driver loads a 1/2 of the truck with cheese in Lyon (FR) and drives to Milan (IT). In Milan, the driver </a:t>
            </a:r>
            <a:r>
              <a:rPr lang="en-IE" b="1" dirty="0"/>
              <a:t>loads</a:t>
            </a:r>
            <a:r>
              <a:rPr lang="en-IE" dirty="0"/>
              <a:t> 1/2 of pasta </a:t>
            </a:r>
            <a:r>
              <a:rPr lang="en-IE" b="1" dirty="0">
                <a:solidFill>
                  <a:schemeClr val="accent6">
                    <a:lumMod val="75000"/>
                  </a:schemeClr>
                </a:solidFill>
              </a:rPr>
              <a:t>(+1 loading)</a:t>
            </a:r>
            <a:r>
              <a:rPr lang="en-IE" dirty="0"/>
              <a:t>. </a:t>
            </a:r>
            <a:r>
              <a:rPr lang="en-US" dirty="0"/>
              <a:t>Then, the driver drives to Vienna (AT) where he </a:t>
            </a:r>
            <a:r>
              <a:rPr lang="en-US" b="1" dirty="0"/>
              <a:t>unloads</a:t>
            </a:r>
            <a:r>
              <a:rPr lang="en-US" dirty="0"/>
              <a:t> the pasta </a:t>
            </a:r>
            <a:r>
              <a:rPr lang="en-US" b="1" dirty="0">
                <a:solidFill>
                  <a:schemeClr val="accent6">
                    <a:lumMod val="75000"/>
                  </a:schemeClr>
                </a:solidFill>
              </a:rPr>
              <a:t>(+1 unloading) </a:t>
            </a:r>
            <a:r>
              <a:rPr lang="en-US" dirty="0"/>
              <a:t>and </a:t>
            </a:r>
            <a:r>
              <a:rPr lang="en-US" b="1" dirty="0"/>
              <a:t>loads </a:t>
            </a:r>
            <a:r>
              <a:rPr lang="en-US" dirty="0"/>
              <a:t>½ of the truck with </a:t>
            </a:r>
            <a:r>
              <a:rPr lang="en-US" dirty="0" err="1"/>
              <a:t>Schnaps</a:t>
            </a:r>
            <a:r>
              <a:rPr lang="en-US" dirty="0"/>
              <a:t> </a:t>
            </a:r>
            <a:r>
              <a:rPr lang="en-US" b="1" dirty="0">
                <a:solidFill>
                  <a:schemeClr val="accent6">
                    <a:lumMod val="75000"/>
                  </a:schemeClr>
                </a:solidFill>
              </a:rPr>
              <a:t>(+1 loading)</a:t>
            </a:r>
            <a:r>
              <a:rPr lang="en-US" dirty="0"/>
              <a:t>.</a:t>
            </a:r>
            <a:r>
              <a:rPr lang="en-US" b="1" dirty="0"/>
              <a:t> </a:t>
            </a:r>
            <a:r>
              <a:rPr lang="en-US" dirty="0"/>
              <a:t>The driver then drives to Bratislava (SK) where he </a:t>
            </a:r>
            <a:r>
              <a:rPr lang="en-US" b="1" dirty="0"/>
              <a:t>unloads</a:t>
            </a:r>
            <a:r>
              <a:rPr lang="en-US" dirty="0"/>
              <a:t> the </a:t>
            </a:r>
            <a:r>
              <a:rPr lang="en-US" dirty="0" err="1"/>
              <a:t>Schnaps</a:t>
            </a:r>
            <a:r>
              <a:rPr lang="en-US" dirty="0"/>
              <a:t> </a:t>
            </a:r>
            <a:r>
              <a:rPr lang="en-US" b="1" dirty="0">
                <a:solidFill>
                  <a:schemeClr val="accent6">
                    <a:lumMod val="75000"/>
                  </a:schemeClr>
                </a:solidFill>
              </a:rPr>
              <a:t>(+1 unloading)</a:t>
            </a:r>
            <a:r>
              <a:rPr lang="en-US" dirty="0"/>
              <a:t>.</a:t>
            </a:r>
            <a:r>
              <a:rPr lang="en-US" b="1" dirty="0"/>
              <a:t> </a:t>
            </a:r>
            <a:r>
              <a:rPr lang="en-US" dirty="0"/>
              <a:t>The driver drives to Kaunas where he unloads the  cheese (Bilateral operation)</a:t>
            </a:r>
          </a:p>
          <a:p>
            <a:endParaRPr lang="en-US" dirty="0"/>
          </a:p>
          <a:p>
            <a:r>
              <a:rPr lang="en-US" i="1" dirty="0"/>
              <a:t>            = Start and loading</a:t>
            </a:r>
          </a:p>
          <a:p>
            <a:r>
              <a:rPr lang="en-IE" i="1" dirty="0"/>
              <a:t>          = Bilateral transport</a:t>
            </a:r>
          </a:p>
          <a:p>
            <a:r>
              <a:rPr lang="en-IE" i="1" dirty="0"/>
              <a:t>          = Full unloading and end of transport</a:t>
            </a:r>
            <a:endParaRPr lang="en-US" i="1" dirty="0"/>
          </a:p>
          <a:p>
            <a:r>
              <a:rPr lang="en-IE" dirty="0"/>
              <a:t>         = Additional Activity</a:t>
            </a:r>
          </a:p>
          <a:p>
            <a:r>
              <a:rPr lang="en-IE" dirty="0"/>
              <a:t>         = Loading of additional activity</a:t>
            </a:r>
          </a:p>
          <a:p>
            <a:r>
              <a:rPr lang="en-IE" dirty="0"/>
              <a:t>         = Unloading and Loading of additional activity</a:t>
            </a:r>
          </a:p>
          <a:p>
            <a:r>
              <a:rPr lang="en-IE" dirty="0"/>
              <a:t>         = Unloading of additional activity</a:t>
            </a:r>
          </a:p>
          <a:p>
            <a:r>
              <a:rPr lang="en-IE" dirty="0"/>
              <a:t>         </a:t>
            </a:r>
          </a:p>
          <a:p>
            <a:endParaRPr lang="en-IE" dirty="0"/>
          </a:p>
          <a:p>
            <a:endParaRPr lang="en-IE" dirty="0"/>
          </a:p>
          <a:p>
            <a:endParaRPr lang="en-US" dirty="0"/>
          </a:p>
        </p:txBody>
      </p:sp>
      <p:cxnSp>
        <p:nvCxnSpPr>
          <p:cNvPr id="6" name="Straight Arrow Connector 5"/>
          <p:cNvCxnSpPr/>
          <p:nvPr/>
        </p:nvCxnSpPr>
        <p:spPr>
          <a:xfrm flipH="1">
            <a:off x="7321123" y="1673451"/>
            <a:ext cx="2772280" cy="239273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Explosion 1 6"/>
          <p:cNvSpPr/>
          <p:nvPr/>
        </p:nvSpPr>
        <p:spPr>
          <a:xfrm>
            <a:off x="10171585" y="1472523"/>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7091234" y="4118190"/>
            <a:ext cx="261257" cy="245974"/>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387767" y="4106636"/>
            <a:ext cx="291764" cy="245163"/>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309733" y="4510643"/>
            <a:ext cx="33091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Explosion 1 14"/>
          <p:cNvSpPr/>
          <p:nvPr/>
        </p:nvSpPr>
        <p:spPr>
          <a:xfrm>
            <a:off x="309733" y="475136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p:nvPr/>
        </p:nvCxnSpPr>
        <p:spPr>
          <a:xfrm>
            <a:off x="7321123" y="4189171"/>
            <a:ext cx="603686" cy="3052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4" name="Straight Arrow Connector 43"/>
          <p:cNvCxnSpPr/>
          <p:nvPr/>
        </p:nvCxnSpPr>
        <p:spPr>
          <a:xfrm flipV="1">
            <a:off x="9592140" y="1452726"/>
            <a:ext cx="423080" cy="182384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2" name="Explosion 1 51"/>
          <p:cNvSpPr/>
          <p:nvPr/>
        </p:nvSpPr>
        <p:spPr>
          <a:xfrm>
            <a:off x="9975216" y="1273824"/>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flipV="1">
            <a:off x="346671" y="5178839"/>
            <a:ext cx="216865" cy="561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4" name="Explosion 1 63"/>
          <p:cNvSpPr/>
          <p:nvPr/>
        </p:nvSpPr>
        <p:spPr>
          <a:xfrm>
            <a:off x="387767" y="5960104"/>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Explosion 1 64"/>
          <p:cNvSpPr/>
          <p:nvPr/>
        </p:nvSpPr>
        <p:spPr>
          <a:xfrm>
            <a:off x="307169" y="5303809"/>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xplosion 1 22"/>
          <p:cNvSpPr/>
          <p:nvPr/>
        </p:nvSpPr>
        <p:spPr>
          <a:xfrm>
            <a:off x="7939101" y="4097117"/>
            <a:ext cx="291764" cy="245163"/>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Explosion 1 26"/>
          <p:cNvSpPr/>
          <p:nvPr/>
        </p:nvSpPr>
        <p:spPr>
          <a:xfrm>
            <a:off x="9424948" y="3308079"/>
            <a:ext cx="291764" cy="24516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V="1">
            <a:off x="8257704" y="3723746"/>
            <a:ext cx="701879" cy="39123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0" name="Straight Arrow Connector 39"/>
          <p:cNvCxnSpPr/>
          <p:nvPr/>
        </p:nvCxnSpPr>
        <p:spPr>
          <a:xfrm flipV="1">
            <a:off x="8230865" y="3739476"/>
            <a:ext cx="844896" cy="48022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31" name="Explosion 1 30"/>
          <p:cNvSpPr/>
          <p:nvPr/>
        </p:nvSpPr>
        <p:spPr>
          <a:xfrm>
            <a:off x="8969539" y="3494312"/>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V="1">
            <a:off x="9271259" y="3494312"/>
            <a:ext cx="247956" cy="12258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47" name="Straight Arrow Connector 46"/>
          <p:cNvCxnSpPr/>
          <p:nvPr/>
        </p:nvCxnSpPr>
        <p:spPr>
          <a:xfrm flipV="1">
            <a:off x="9219148" y="3401196"/>
            <a:ext cx="247956" cy="12258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1" name="Explosion 1 50"/>
          <p:cNvSpPr/>
          <p:nvPr/>
        </p:nvSpPr>
        <p:spPr>
          <a:xfrm>
            <a:off x="329307" y="5640214"/>
            <a:ext cx="291764" cy="245163"/>
          </a:xfrm>
          <a:prstGeom prst="irregularSeal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Explosion 1 24"/>
          <p:cNvSpPr/>
          <p:nvPr/>
        </p:nvSpPr>
        <p:spPr>
          <a:xfrm>
            <a:off x="7015940" y="3870923"/>
            <a:ext cx="291764" cy="245163"/>
          </a:xfrm>
          <a:prstGeom prst="irregularSeal1">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07392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2626</TotalTime>
  <Words>2807</Words>
  <Application>Microsoft Office PowerPoint</Application>
  <PresentationFormat>Widescreen</PresentationFormat>
  <Paragraphs>167</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Presentation and discussion  on the concept of additional activities, cross-trade and cabotage</vt:lpstr>
      <vt:lpstr>Organisation of today’s presentation and discussion:  - Additional activities - Cross-trade operations - Cabotage  Scenarios presented today: - Only freight transport - Scenarios only within different EU Member States  - “LT driver“ should be understood as a driver whose company is based in LT  - Routes and products attributed to each Member States are for illustrative purposes</vt:lpstr>
      <vt:lpstr>Part I: Additional activities: - Scenarios outside of the scope of posting rules -  Scenarios within the scope of posting rules</vt:lpstr>
      <vt:lpstr>Relevant legal provisions in Directive 2020/1057 - Additional activities  Art 1 (3): From 2 February 2022, which is the date from which drivers are required, pursuant to Article 34(7) of  Regulation (EU) No 165/2014, to record border crossing data manually, Member States shall apply the exemption for  bilateral transport operations in respect of goods set out in the first and second subparagraphs of this paragraph also where, in addition to performing a bilateral transport operation, the driver performs one activity of loading and/or unloading in  the Member States or third countries that the driver crosses, provided that the driver does not load goods and unload them  in the same Member State.    Where a bilateral transport operation starting from the Member State of establishment during which no additional activity  was performed is followed by a bilateral transport operation to the Member State of establishment, the exemption for additional activities set out in the third subparagraph shall apply to a maximum of two additional activities of loading and/or unloading,  under the conditions set out in the third subparagraph.      </vt:lpstr>
      <vt:lpstr>Additional activities - Scenario 1 (exempt): 1+1</vt:lpstr>
      <vt:lpstr>New- Scenario </vt:lpstr>
      <vt:lpstr>Additional activities - Scenario 2 (exempt): 1+1</vt:lpstr>
      <vt:lpstr>Comment to scenario 2</vt:lpstr>
      <vt:lpstr>Additional activities - Scenario 3 (exempt): 0+2</vt:lpstr>
      <vt:lpstr>Additional activities - Scenario 4 (exempt): 0+2</vt:lpstr>
      <vt:lpstr>Additional activities - Scenario 5 (exempt + posting):</vt:lpstr>
      <vt:lpstr>Additional activities - Scenario 6 (exempt + posting):</vt:lpstr>
      <vt:lpstr>   Part II: Cross-trade </vt:lpstr>
      <vt:lpstr>Relevant legal provisions in Directive 2020/1057 on Cross-trade</vt:lpstr>
      <vt:lpstr>Cross-trade - Scenario 1 (posting):</vt:lpstr>
      <vt:lpstr>Cross-trade - Scenario 2 (posting):</vt:lpstr>
      <vt:lpstr>Cross-trade- Scenario 3 (posting):</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Bilateral scenario 1:</dc:title>
  <dc:creator>PEDERSEN Jeppe (MOVE)</dc:creator>
  <cp:lastModifiedBy>User</cp:lastModifiedBy>
  <cp:revision>165</cp:revision>
  <dcterms:created xsi:type="dcterms:W3CDTF">2021-05-26T09:45:25Z</dcterms:created>
  <dcterms:modified xsi:type="dcterms:W3CDTF">2021-09-16T06:37:11Z</dcterms:modified>
</cp:coreProperties>
</file>