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28" r:id="rId3"/>
    <p:sldId id="329" r:id="rId4"/>
    <p:sldId id="334" r:id="rId5"/>
    <p:sldId id="335" r:id="rId6"/>
    <p:sldId id="336" r:id="rId7"/>
    <p:sldId id="338" r:id="rId8"/>
    <p:sldId id="339" r:id="rId9"/>
    <p:sldId id="330"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66" r:id="rId26"/>
    <p:sldId id="367" r:id="rId27"/>
    <p:sldId id="361" r:id="rId28"/>
    <p:sldId id="331" r:id="rId29"/>
    <p:sldId id="368" r:id="rId30"/>
    <p:sldId id="369" r:id="rId31"/>
    <p:sldId id="375" r:id="rId32"/>
    <p:sldId id="370" r:id="rId33"/>
    <p:sldId id="371" r:id="rId34"/>
    <p:sldId id="376" r:id="rId35"/>
    <p:sldId id="377" r:id="rId36"/>
    <p:sldId id="378" r:id="rId37"/>
    <p:sldId id="379" r:id="rId38"/>
    <p:sldId id="380" r:id="rId39"/>
    <p:sldId id="333" r:id="rId40"/>
    <p:sldId id="277" r:id="rId41"/>
    <p:sldId id="278" r:id="rId42"/>
    <p:sldId id="276" r:id="rId43"/>
    <p:sldId id="32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46" d="100"/>
          <a:sy n="46" d="100"/>
        </p:scale>
        <p:origin x="-6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2CCF0-FC97-4BE9-AE93-0EEA57B12A5D}" type="datetimeFigureOut">
              <a:rPr lang="en-GB" smtClean="0"/>
              <a:pPr/>
              <a:t>23/04/2012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E0FE5-97AD-44E1-B9A3-37D528F01868}" type="slidenum">
              <a:rPr lang="en-GB" smtClean="0"/>
              <a:pPr/>
              <a:t>‹#›</a:t>
            </a:fld>
            <a:endParaRPr lang="en-GB"/>
          </a:p>
        </p:txBody>
      </p:sp>
    </p:spTree>
    <p:extLst>
      <p:ext uri="{BB962C8B-B14F-4D97-AF65-F5344CB8AC3E}">
        <p14:creationId xmlns:p14="http://schemas.microsoft.com/office/powerpoint/2010/main" xmlns="" val="112220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958465" y="686474"/>
            <a:ext cx="4941072" cy="3428114"/>
          </a:xfrm>
          <a:ln/>
        </p:spPr>
      </p:sp>
      <p:sp>
        <p:nvSpPr>
          <p:cNvPr id="191491" name="Rectangle 3"/>
          <p:cNvSpPr>
            <a:spLocks noGrp="1" noChangeArrowheads="1"/>
          </p:cNvSpPr>
          <p:nvPr>
            <p:ph type="body" idx="1"/>
          </p:nvPr>
        </p:nvSpPr>
        <p:spPr/>
        <p:txBody>
          <a:bodyPr/>
          <a:lstStyle/>
          <a:p>
            <a:pPr>
              <a:lnSpc>
                <a:spcPct val="150000"/>
              </a:lnSpc>
            </a:pPr>
            <a:r>
              <a:rPr lang="en-GB" smtClean="0">
                <a:latin typeface="Arial" pitchFamily="34" charset="0"/>
              </a:rPr>
              <a:t>PPPs have a long history, particularly in the UK. Many countries needing to upgrade their infrastructure could potentially benefit from the PPP approach. </a:t>
            </a:r>
          </a:p>
          <a:p>
            <a:pPr>
              <a:lnSpc>
                <a:spcPct val="150000"/>
              </a:lnSpc>
            </a:pPr>
            <a:r>
              <a:rPr lang="en-GB" smtClean="0">
                <a:latin typeface="Arial" pitchFamily="34" charset="0"/>
              </a:rPr>
              <a:t>In the road sector there are around 600 PPP concessions in nearly 60 countries worldwide. To a very large extent, the future of transport is intimately linked to the future development of PPPs, and this in turn is linked to the capacity of the private sector to fund viable projects. </a:t>
            </a:r>
          </a:p>
          <a:p>
            <a:pPr>
              <a:lnSpc>
                <a:spcPct val="150000"/>
              </a:lnSpc>
            </a:pPr>
            <a:r>
              <a:rPr lang="en-GB" smtClean="0">
                <a:latin typeface="Arial" pitchFamily="34" charset="0"/>
              </a:rPr>
              <a:t>It is still not clear whether the sub-prime credit crisis has made the funding of large infrastructure projects easier because funds are not going into more dubious investments, or more difficult because of the much-publicised “credit-crunch”. In either case the focus of both the public and private sectors must remain on creating the soundest, most viable PPP projects.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xfrm>
            <a:off x="1143000" y="685800"/>
            <a:ext cx="4572000" cy="3429000"/>
          </a:xfrm>
          <a:ln/>
        </p:spPr>
      </p:sp>
      <p:sp>
        <p:nvSpPr>
          <p:cNvPr id="285699" name="Rectangle 3"/>
          <p:cNvSpPr>
            <a:spLocks noGrp="1" noChangeArrowheads="1"/>
          </p:cNvSpPr>
          <p:nvPr>
            <p:ph type="body" idx="1"/>
          </p:nvPr>
        </p:nvSpPr>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BE5E2589-0BFC-46B4-A9DD-440EC308DA5C}" type="slidenum">
              <a:rPr lang="en-US"/>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287463" y="793750"/>
            <a:ext cx="4270375" cy="3201988"/>
          </a:xfrm>
          <a:ln/>
        </p:spPr>
      </p:sp>
      <p:sp>
        <p:nvSpPr>
          <p:cNvPr id="187395" name="Rectangle 3"/>
          <p:cNvSpPr>
            <a:spLocks noGrp="1" noChangeArrowheads="1"/>
          </p:cNvSpPr>
          <p:nvPr>
            <p:ph type="body" idx="1"/>
          </p:nvPr>
        </p:nvSpPr>
        <p:spPr>
          <a:xfrm>
            <a:off x="914936" y="4344867"/>
            <a:ext cx="5028132" cy="3849565"/>
          </a:xfrm>
          <a:noFill/>
          <a:ln/>
        </p:spPr>
        <p:txBody>
          <a:bodyPr lIns="93493" tIns="46745" rIns="93493" bIns="46745"/>
          <a:lstStyle/>
          <a:p>
            <a:endParaRPr lang="en-GB" smtClean="0">
              <a:latin typeface="Arial" pitchFamily="34" charset="0"/>
            </a:endParaRPr>
          </a:p>
          <a:p>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10 capitals of different states with total population of 100 million within 2000 km of Navoi.</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85817" indent="-263776">
              <a:defRPr>
                <a:solidFill>
                  <a:schemeClr val="tx1"/>
                </a:solidFill>
                <a:latin typeface="Calibri" pitchFamily="34" charset="0"/>
              </a:defRPr>
            </a:lvl2pPr>
            <a:lvl3pPr marL="1055103" indent="-211021">
              <a:defRPr>
                <a:solidFill>
                  <a:schemeClr val="tx1"/>
                </a:solidFill>
                <a:latin typeface="Calibri" pitchFamily="34" charset="0"/>
              </a:defRPr>
            </a:lvl3pPr>
            <a:lvl4pPr marL="1477145" indent="-211021">
              <a:defRPr>
                <a:solidFill>
                  <a:schemeClr val="tx1"/>
                </a:solidFill>
                <a:latin typeface="Calibri" pitchFamily="34" charset="0"/>
              </a:defRPr>
            </a:lvl4pPr>
            <a:lvl5pPr marL="1899186" indent="-211021">
              <a:defRPr>
                <a:solidFill>
                  <a:schemeClr val="tx1"/>
                </a:solidFill>
                <a:latin typeface="Calibri" pitchFamily="34" charset="0"/>
              </a:defRPr>
            </a:lvl5pPr>
            <a:lvl6pPr marL="2321227" indent="-211021" fontAlgn="base">
              <a:spcBef>
                <a:spcPct val="0"/>
              </a:spcBef>
              <a:spcAft>
                <a:spcPct val="0"/>
              </a:spcAft>
              <a:defRPr>
                <a:solidFill>
                  <a:schemeClr val="tx1"/>
                </a:solidFill>
                <a:latin typeface="Calibri" pitchFamily="34" charset="0"/>
              </a:defRPr>
            </a:lvl6pPr>
            <a:lvl7pPr marL="2743269" indent="-211021" fontAlgn="base">
              <a:spcBef>
                <a:spcPct val="0"/>
              </a:spcBef>
              <a:spcAft>
                <a:spcPct val="0"/>
              </a:spcAft>
              <a:defRPr>
                <a:solidFill>
                  <a:schemeClr val="tx1"/>
                </a:solidFill>
                <a:latin typeface="Calibri" pitchFamily="34" charset="0"/>
              </a:defRPr>
            </a:lvl7pPr>
            <a:lvl8pPr marL="3165310" indent="-211021" fontAlgn="base">
              <a:spcBef>
                <a:spcPct val="0"/>
              </a:spcBef>
              <a:spcAft>
                <a:spcPct val="0"/>
              </a:spcAft>
              <a:defRPr>
                <a:solidFill>
                  <a:schemeClr val="tx1"/>
                </a:solidFill>
                <a:latin typeface="Calibri" pitchFamily="34" charset="0"/>
              </a:defRPr>
            </a:lvl8pPr>
            <a:lvl9pPr marL="3587351" indent="-2110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BFA5E97-C382-453C-9A37-BF6D5C3CE8C8}" type="slidenum">
              <a:rPr lang="en-GB"/>
              <a:pPr fontAlgn="base">
                <a:spcBef>
                  <a:spcPct val="0"/>
                </a:spcBef>
                <a:spcAft>
                  <a:spcPct val="0"/>
                </a:spcAft>
              </a:pPr>
              <a:t>34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ts val="600"/>
              </a:spcBef>
              <a:spcAft>
                <a:spcPts val="600"/>
              </a:spcAft>
            </a:pPr>
            <a:r>
              <a:rPr lang="en-GB" smtClean="0"/>
              <a:t>Korean Air Lines is the world’s largest cargo carrier.</a:t>
            </a:r>
          </a:p>
          <a:p>
            <a:pPr>
              <a:spcBef>
                <a:spcPts val="600"/>
              </a:spcBef>
              <a:spcAft>
                <a:spcPts val="600"/>
              </a:spcAft>
            </a:pPr>
            <a:r>
              <a:rPr lang="en-GB" smtClean="0"/>
              <a:t>From SE Asia to Europe via Navoi is 1000 km shorter than via Dubai, saving 1.5 hours flying time and 15 tons of fuel per flight.</a:t>
            </a:r>
          </a:p>
          <a:p>
            <a:pPr>
              <a:spcBef>
                <a:spcPts val="600"/>
              </a:spcBef>
              <a:spcAft>
                <a:spcPts val="600"/>
              </a:spcAft>
            </a:pPr>
            <a:r>
              <a:rPr lang="en-GB" smtClean="0"/>
              <a:t>There have been Korean – Navoi - Milan flights since 2008, but since August 2010 the frequency has been increased to 3 times weekly round trip.</a:t>
            </a:r>
          </a:p>
          <a:p>
            <a:pPr>
              <a:spcBef>
                <a:spcPts val="600"/>
              </a:spcBef>
              <a:spcAft>
                <a:spcPts val="600"/>
              </a:spcAft>
            </a:pPr>
            <a:r>
              <a:rPr lang="en-GB" smtClean="0"/>
              <a:t>Other cities connected to Navoi include Delhi, Bangkok, Mumbai, Moscow, Brussels, Dubai and Almaty.</a:t>
            </a:r>
          </a:p>
          <a:p>
            <a:pPr>
              <a:spcBef>
                <a:spcPts val="600"/>
              </a:spcBef>
              <a:spcAft>
                <a:spcPts val="600"/>
              </a:spcAft>
            </a:pPr>
            <a:r>
              <a:rPr lang="en-GB" smtClean="0"/>
              <a:t>KAL has leased A300-600F freighters to Uzbekistan Airways to provide regional feeder services.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85817" indent="-263776">
              <a:defRPr>
                <a:solidFill>
                  <a:schemeClr val="tx1"/>
                </a:solidFill>
                <a:latin typeface="Calibri" pitchFamily="34" charset="0"/>
              </a:defRPr>
            </a:lvl2pPr>
            <a:lvl3pPr marL="1055103" indent="-211021">
              <a:defRPr>
                <a:solidFill>
                  <a:schemeClr val="tx1"/>
                </a:solidFill>
                <a:latin typeface="Calibri" pitchFamily="34" charset="0"/>
              </a:defRPr>
            </a:lvl3pPr>
            <a:lvl4pPr marL="1477145" indent="-211021">
              <a:defRPr>
                <a:solidFill>
                  <a:schemeClr val="tx1"/>
                </a:solidFill>
                <a:latin typeface="Calibri" pitchFamily="34" charset="0"/>
              </a:defRPr>
            </a:lvl4pPr>
            <a:lvl5pPr marL="1899186" indent="-211021">
              <a:defRPr>
                <a:solidFill>
                  <a:schemeClr val="tx1"/>
                </a:solidFill>
                <a:latin typeface="Calibri" pitchFamily="34" charset="0"/>
              </a:defRPr>
            </a:lvl5pPr>
            <a:lvl6pPr marL="2321227" indent="-211021" fontAlgn="base">
              <a:spcBef>
                <a:spcPct val="0"/>
              </a:spcBef>
              <a:spcAft>
                <a:spcPct val="0"/>
              </a:spcAft>
              <a:defRPr>
                <a:solidFill>
                  <a:schemeClr val="tx1"/>
                </a:solidFill>
                <a:latin typeface="Calibri" pitchFamily="34" charset="0"/>
              </a:defRPr>
            </a:lvl6pPr>
            <a:lvl7pPr marL="2743269" indent="-211021" fontAlgn="base">
              <a:spcBef>
                <a:spcPct val="0"/>
              </a:spcBef>
              <a:spcAft>
                <a:spcPct val="0"/>
              </a:spcAft>
              <a:defRPr>
                <a:solidFill>
                  <a:schemeClr val="tx1"/>
                </a:solidFill>
                <a:latin typeface="Calibri" pitchFamily="34" charset="0"/>
              </a:defRPr>
            </a:lvl7pPr>
            <a:lvl8pPr marL="3165310" indent="-211021" fontAlgn="base">
              <a:spcBef>
                <a:spcPct val="0"/>
              </a:spcBef>
              <a:spcAft>
                <a:spcPct val="0"/>
              </a:spcAft>
              <a:defRPr>
                <a:solidFill>
                  <a:schemeClr val="tx1"/>
                </a:solidFill>
                <a:latin typeface="Calibri" pitchFamily="34" charset="0"/>
              </a:defRPr>
            </a:lvl8pPr>
            <a:lvl9pPr marL="3587351" indent="-2110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ACD4D92-4D7E-4253-BD2C-FC7B863859F6}" type="slidenum">
              <a:rPr lang="en-GB"/>
              <a:pPr fontAlgn="base">
                <a:spcBef>
                  <a:spcPct val="0"/>
                </a:spcBef>
                <a:spcAft>
                  <a:spcPct val="0"/>
                </a:spcAft>
              </a:pPr>
              <a:t>35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Production to begin in 2011 and as a result the capacity of the existing cargo facility will be exceeded in 2012.</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85817" indent="-263776">
              <a:defRPr>
                <a:solidFill>
                  <a:schemeClr val="tx1"/>
                </a:solidFill>
                <a:latin typeface="Calibri" pitchFamily="34" charset="0"/>
              </a:defRPr>
            </a:lvl2pPr>
            <a:lvl3pPr marL="1055103" indent="-211021">
              <a:defRPr>
                <a:solidFill>
                  <a:schemeClr val="tx1"/>
                </a:solidFill>
                <a:latin typeface="Calibri" pitchFamily="34" charset="0"/>
              </a:defRPr>
            </a:lvl3pPr>
            <a:lvl4pPr marL="1477145" indent="-211021">
              <a:defRPr>
                <a:solidFill>
                  <a:schemeClr val="tx1"/>
                </a:solidFill>
                <a:latin typeface="Calibri" pitchFamily="34" charset="0"/>
              </a:defRPr>
            </a:lvl4pPr>
            <a:lvl5pPr marL="1899186" indent="-211021">
              <a:defRPr>
                <a:solidFill>
                  <a:schemeClr val="tx1"/>
                </a:solidFill>
                <a:latin typeface="Calibri" pitchFamily="34" charset="0"/>
              </a:defRPr>
            </a:lvl5pPr>
            <a:lvl6pPr marL="2321227" indent="-211021" fontAlgn="base">
              <a:spcBef>
                <a:spcPct val="0"/>
              </a:spcBef>
              <a:spcAft>
                <a:spcPct val="0"/>
              </a:spcAft>
              <a:defRPr>
                <a:solidFill>
                  <a:schemeClr val="tx1"/>
                </a:solidFill>
                <a:latin typeface="Calibri" pitchFamily="34" charset="0"/>
              </a:defRPr>
            </a:lvl6pPr>
            <a:lvl7pPr marL="2743269" indent="-211021" fontAlgn="base">
              <a:spcBef>
                <a:spcPct val="0"/>
              </a:spcBef>
              <a:spcAft>
                <a:spcPct val="0"/>
              </a:spcAft>
              <a:defRPr>
                <a:solidFill>
                  <a:schemeClr val="tx1"/>
                </a:solidFill>
                <a:latin typeface="Calibri" pitchFamily="34" charset="0"/>
              </a:defRPr>
            </a:lvl7pPr>
            <a:lvl8pPr marL="3165310" indent="-211021" fontAlgn="base">
              <a:spcBef>
                <a:spcPct val="0"/>
              </a:spcBef>
              <a:spcAft>
                <a:spcPct val="0"/>
              </a:spcAft>
              <a:defRPr>
                <a:solidFill>
                  <a:schemeClr val="tx1"/>
                </a:solidFill>
                <a:latin typeface="Calibri" pitchFamily="34" charset="0"/>
              </a:defRPr>
            </a:lvl8pPr>
            <a:lvl9pPr marL="3587351" indent="-2110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B9B2AB3-0267-4CA8-8B8E-7B489464ABF9}" type="slidenum">
              <a:rPr lang="en-GB"/>
              <a:pPr fontAlgn="base">
                <a:spcBef>
                  <a:spcPct val="0"/>
                </a:spcBef>
                <a:spcAft>
                  <a:spcPct val="0"/>
                </a:spcAft>
              </a:pPr>
              <a:t>36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FIEZ traffic will be around 40% of the total from 2015 onwards.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685817" indent="-263776">
              <a:defRPr>
                <a:solidFill>
                  <a:schemeClr val="tx1"/>
                </a:solidFill>
                <a:latin typeface="Calibri" pitchFamily="34" charset="0"/>
              </a:defRPr>
            </a:lvl2pPr>
            <a:lvl3pPr marL="1055103" indent="-211021">
              <a:defRPr>
                <a:solidFill>
                  <a:schemeClr val="tx1"/>
                </a:solidFill>
                <a:latin typeface="Calibri" pitchFamily="34" charset="0"/>
              </a:defRPr>
            </a:lvl3pPr>
            <a:lvl4pPr marL="1477145" indent="-211021">
              <a:defRPr>
                <a:solidFill>
                  <a:schemeClr val="tx1"/>
                </a:solidFill>
                <a:latin typeface="Calibri" pitchFamily="34" charset="0"/>
              </a:defRPr>
            </a:lvl4pPr>
            <a:lvl5pPr marL="1899186" indent="-211021">
              <a:defRPr>
                <a:solidFill>
                  <a:schemeClr val="tx1"/>
                </a:solidFill>
                <a:latin typeface="Calibri" pitchFamily="34" charset="0"/>
              </a:defRPr>
            </a:lvl5pPr>
            <a:lvl6pPr marL="2321227" indent="-211021" fontAlgn="base">
              <a:spcBef>
                <a:spcPct val="0"/>
              </a:spcBef>
              <a:spcAft>
                <a:spcPct val="0"/>
              </a:spcAft>
              <a:defRPr>
                <a:solidFill>
                  <a:schemeClr val="tx1"/>
                </a:solidFill>
                <a:latin typeface="Calibri" pitchFamily="34" charset="0"/>
              </a:defRPr>
            </a:lvl6pPr>
            <a:lvl7pPr marL="2743269" indent="-211021" fontAlgn="base">
              <a:spcBef>
                <a:spcPct val="0"/>
              </a:spcBef>
              <a:spcAft>
                <a:spcPct val="0"/>
              </a:spcAft>
              <a:defRPr>
                <a:solidFill>
                  <a:schemeClr val="tx1"/>
                </a:solidFill>
                <a:latin typeface="Calibri" pitchFamily="34" charset="0"/>
              </a:defRPr>
            </a:lvl7pPr>
            <a:lvl8pPr marL="3165310" indent="-211021" fontAlgn="base">
              <a:spcBef>
                <a:spcPct val="0"/>
              </a:spcBef>
              <a:spcAft>
                <a:spcPct val="0"/>
              </a:spcAft>
              <a:defRPr>
                <a:solidFill>
                  <a:schemeClr val="tx1"/>
                </a:solidFill>
                <a:latin typeface="Calibri" pitchFamily="34" charset="0"/>
              </a:defRPr>
            </a:lvl8pPr>
            <a:lvl9pPr marL="3587351" indent="-21102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6F3EBCC-EA76-41A9-BA2B-B1554E590EAA}" type="slidenum">
              <a:rPr lang="en-GB"/>
              <a:pPr fontAlgn="base">
                <a:spcBef>
                  <a:spcPct val="0"/>
                </a:spcBef>
                <a:spcAft>
                  <a:spcPct val="0"/>
                </a:spcAft>
              </a:pPr>
              <a:t>37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020DD80-0B0C-4169-9E5D-FFE79D5E59F5}" type="slidenum">
              <a:rPr lang="en-GB"/>
              <a:pPr/>
              <a:t>40</a:t>
            </a:fld>
            <a:endParaRPr lang="en-GB"/>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F67E420-377A-4EE7-A863-17F0C265A7F4}" type="slidenum">
              <a:rPr lang="en-GB"/>
              <a:pPr/>
              <a:t>41</a:t>
            </a:fld>
            <a:endParaRPr lang="en-GB"/>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2" name="Footer Placeholder 1"/>
          <p:cNvSpPr>
            <a:spLocks noGrp="1"/>
          </p:cNvSpPr>
          <p:nvPr>
            <p:ph type="ftr" sz="quarter" idx="11"/>
          </p:nvPr>
        </p:nvSpPr>
        <p:spPr/>
        <p:txBody>
          <a:bodyPr/>
          <a:lstStyle/>
          <a:p>
            <a:endParaRPr lang="en-GB"/>
          </a:p>
        </p:txBody>
      </p:sp>
      <p:sp>
        <p:nvSpPr>
          <p:cNvPr id="15" name="Slide Number Placeholder 14"/>
          <p:cNvSpPr>
            <a:spLocks noGrp="1"/>
          </p:cNvSpPr>
          <p:nvPr>
            <p:ph type="sldNum" sz="quarter" idx="12"/>
          </p:nvPr>
        </p:nvSpPr>
        <p:spPr>
          <a:xfrm>
            <a:off x="8229600" y="6473952"/>
            <a:ext cx="758952" cy="246888"/>
          </a:xfrm>
        </p:spPr>
        <p:txBody>
          <a:bodyPr/>
          <a:lstStyle/>
          <a:p>
            <a:fld id="{04BA92D1-4A8D-41F1-99E6-CA0B4640B4A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BA92D1-4A8D-41F1-99E6-CA0B4640B4A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BA92D1-4A8D-41F1-99E6-CA0B4640B4A2}"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239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906838"/>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fld id="{CDE606D9-8AB7-428F-997B-AC337372F73C}" type="datetimeFigureOut">
              <a:rPr lang="en-GB"/>
              <a:pPr>
                <a:defRPr/>
              </a:pPr>
              <a:t>23/04/2012</a:t>
            </a:fld>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162675" y="6245225"/>
            <a:ext cx="762000" cy="476250"/>
          </a:xfrm>
        </p:spPr>
        <p:txBody>
          <a:bodyPr/>
          <a:lstStyle>
            <a:lvl1pPr>
              <a:defRPr/>
            </a:lvl1pPr>
          </a:lstStyle>
          <a:p>
            <a:pPr>
              <a:defRPr/>
            </a:pPr>
            <a:fld id="{083D3BB4-A4FE-4ACA-87DD-15B3B637A2A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19" name="Footer Placeholder 18"/>
          <p:cNvSpPr>
            <a:spLocks noGrp="1"/>
          </p:cNvSpPr>
          <p:nvPr>
            <p:ph type="ftr" sz="quarter" idx="11"/>
          </p:nvPr>
        </p:nvSpPr>
        <p:spPr>
          <a:xfrm>
            <a:off x="3581400" y="76200"/>
            <a:ext cx="2895600" cy="288925"/>
          </a:xfrm>
        </p:spPr>
        <p:txBody>
          <a:bodyPr/>
          <a:lstStyle/>
          <a:p>
            <a:endParaRPr lang="en-GB"/>
          </a:p>
        </p:txBody>
      </p:sp>
      <p:sp>
        <p:nvSpPr>
          <p:cNvPr id="16" name="Slide Number Placeholder 15"/>
          <p:cNvSpPr>
            <a:spLocks noGrp="1"/>
          </p:cNvSpPr>
          <p:nvPr>
            <p:ph type="sldNum" sz="quarter" idx="12"/>
          </p:nvPr>
        </p:nvSpPr>
        <p:spPr>
          <a:xfrm>
            <a:off x="8229600" y="6473952"/>
            <a:ext cx="758952" cy="246888"/>
          </a:xfrm>
        </p:spPr>
        <p:txBody>
          <a:bodyPr/>
          <a:lstStyle/>
          <a:p>
            <a:fld id="{04BA92D1-4A8D-41F1-99E6-CA0B4640B4A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11" name="Footer Placeholder 10"/>
          <p:cNvSpPr>
            <a:spLocks noGrp="1"/>
          </p:cNvSpPr>
          <p:nvPr>
            <p:ph type="ftr" sz="quarter" idx="11"/>
          </p:nvPr>
        </p:nvSpPr>
        <p:spPr/>
        <p:txBody>
          <a:bodyPr/>
          <a:lstStyle/>
          <a:p>
            <a:endParaRPr lang="en-GB"/>
          </a:p>
        </p:txBody>
      </p:sp>
      <p:sp>
        <p:nvSpPr>
          <p:cNvPr id="16" name="Slide Number Placeholder 15"/>
          <p:cNvSpPr>
            <a:spLocks noGrp="1"/>
          </p:cNvSpPr>
          <p:nvPr>
            <p:ph type="sldNum" sz="quarter" idx="12"/>
          </p:nvPr>
        </p:nvSpPr>
        <p:spPr/>
        <p:txBody>
          <a:bodyPr/>
          <a:lstStyle/>
          <a:p>
            <a:fld id="{04BA92D1-4A8D-41F1-99E6-CA0B4640B4A2}" type="slidenum">
              <a:rPr lang="en-GB" smtClean="0"/>
              <a:pPr/>
              <a:t>‹#›</a:t>
            </a:fld>
            <a:endParaRPr lang="en-GB"/>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10" name="Footer Placeholder 9"/>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04BA92D1-4A8D-41F1-99E6-CA0B4640B4A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229600" y="6477000"/>
            <a:ext cx="762000" cy="246888"/>
          </a:xfrm>
        </p:spPr>
        <p:txBody>
          <a:bodyPr/>
          <a:lstStyle/>
          <a:p>
            <a:fld id="{04BA92D1-4A8D-41F1-99E6-CA0B4640B4A2}" type="slidenum">
              <a:rPr lang="en-GB" smtClean="0"/>
              <a:pPr/>
              <a:t>‹#›</a:t>
            </a:fld>
            <a:endParaRPr lang="en-GB"/>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21" name="Footer Placeholder 20"/>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BA92D1-4A8D-41F1-99E6-CA0B4640B4A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24" name="Footer Placeholder 23"/>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BA92D1-4A8D-41F1-99E6-CA0B4640B4A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29" name="Footer Placeholder 28"/>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BA92D1-4A8D-41F1-99E6-CA0B4640B4A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4186A06-315E-4E6F-8F82-F3A60F83BFEC}" type="datetimeFigureOut">
              <a:rPr lang="en-GB" smtClean="0"/>
              <a:pPr/>
              <a:t>23/04/2012</a:t>
            </a:fld>
            <a:endParaRPr lang="en-GB"/>
          </a:p>
        </p:txBody>
      </p:sp>
      <p:sp>
        <p:nvSpPr>
          <p:cNvPr id="5" name="Footer Placeholder 4"/>
          <p:cNvSpPr>
            <a:spLocks noGrp="1"/>
          </p:cNvSpPr>
          <p:nvPr>
            <p:ph type="ftr" sz="quarter" idx="11"/>
          </p:nvPr>
        </p:nvSpPr>
        <p:spPr/>
        <p:txBody>
          <a:bodyPr/>
          <a:lstStyle/>
          <a:p>
            <a:endParaRPr lang="en-GB"/>
          </a:p>
        </p:txBody>
      </p:sp>
      <p:sp>
        <p:nvSpPr>
          <p:cNvPr id="31" name="Slide Number Placeholder 30"/>
          <p:cNvSpPr>
            <a:spLocks noGrp="1"/>
          </p:cNvSpPr>
          <p:nvPr>
            <p:ph type="sldNum" sz="quarter" idx="12"/>
          </p:nvPr>
        </p:nvSpPr>
        <p:spPr/>
        <p:txBody>
          <a:bodyPr/>
          <a:lstStyle/>
          <a:p>
            <a:fld id="{04BA92D1-4A8D-41F1-99E6-CA0B4640B4A2}" type="slidenum">
              <a:rPr lang="en-GB" smtClean="0"/>
              <a:pPr/>
              <a:t>‹#›</a:t>
            </a:fld>
            <a:endParaRPr lang="en-GB"/>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4186A06-315E-4E6F-8F82-F3A60F83BFEC}" type="datetimeFigureOut">
              <a:rPr lang="en-GB" smtClean="0"/>
              <a:pPr/>
              <a:t>23/04/2012</a:t>
            </a:fld>
            <a:endParaRPr lang="en-GB"/>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GB"/>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4BA92D1-4A8D-41F1-99E6-CA0B4640B4A2}" type="slidenum">
              <a:rPr lang="en-GB" smtClean="0"/>
              <a:pPr/>
              <a:t>‹#›</a:t>
            </a:fld>
            <a:endParaRPr lang="en-GB"/>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3140968"/>
            <a:ext cx="8458200" cy="1222375"/>
          </a:xfrm>
        </p:spPr>
        <p:txBody>
          <a:bodyPr>
            <a:normAutofit fontScale="90000"/>
          </a:bodyPr>
          <a:lstStyle/>
          <a:p>
            <a:r>
              <a:rPr lang="en-US" dirty="0">
                <a:solidFill>
                  <a:srgbClr val="002060"/>
                </a:solidFill>
                <a:effectLst/>
              </a:rPr>
              <a:t>Public-private partnership in the development of transport projects in Central Asia and Caspian region </a:t>
            </a:r>
            <a:r>
              <a:rPr lang="en-GB" dirty="0" smtClean="0"/>
              <a:t/>
            </a:r>
            <a:br>
              <a:rPr lang="en-GB" dirty="0" smtClean="0"/>
            </a:br>
            <a:endParaRPr lang="en-GB" dirty="0"/>
          </a:p>
        </p:txBody>
      </p:sp>
      <p:sp>
        <p:nvSpPr>
          <p:cNvPr id="3" name="Subtitle 2"/>
          <p:cNvSpPr>
            <a:spLocks noGrp="1"/>
          </p:cNvSpPr>
          <p:nvPr>
            <p:ph type="subTitle" idx="1"/>
          </p:nvPr>
        </p:nvSpPr>
        <p:spPr>
          <a:xfrm>
            <a:off x="539552" y="5445224"/>
            <a:ext cx="8458200" cy="914400"/>
          </a:xfrm>
        </p:spPr>
        <p:txBody>
          <a:bodyPr>
            <a:noAutofit/>
          </a:bodyPr>
          <a:lstStyle/>
          <a:p>
            <a:r>
              <a:rPr lang="en-GB" sz="2800" b="1" dirty="0" smtClean="0"/>
              <a:t>Anthony Pearce</a:t>
            </a:r>
          </a:p>
          <a:p>
            <a:r>
              <a:rPr lang="en-GB" sz="1800" dirty="0" smtClean="0"/>
              <a:t>Honorary Director General, International Road Federation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Typical concession contract</a:t>
            </a:r>
            <a:endParaRPr lang="en-GB" dirty="0">
              <a:latin typeface="Trebuchet MS" pitchFamily="34" charset="0"/>
            </a:endParaRPr>
          </a:p>
        </p:txBody>
      </p:sp>
      <p:pic>
        <p:nvPicPr>
          <p:cNvPr id="4" name="Content Placeholder 3" descr="Toll road contract structure"/>
          <p:cNvPicPr>
            <a:picLocks noGrp="1" noChangeAspect="1" noChangeArrowheads="1"/>
          </p:cNvPicPr>
          <p:nvPr>
            <p:ph idx="1"/>
          </p:nvPr>
        </p:nvPicPr>
        <p:blipFill>
          <a:blip r:embed="rId2" cstate="print"/>
          <a:srcRect/>
          <a:stretch>
            <a:fillRect/>
          </a:stretch>
        </p:blipFill>
        <p:spPr>
          <a:xfrm>
            <a:off x="570807" y="1340768"/>
            <a:ext cx="8154785" cy="5112567"/>
          </a:xfrm>
          <a:noFill/>
        </p:spPr>
      </p:pic>
    </p:spTree>
    <p:extLst>
      <p:ext uri="{BB962C8B-B14F-4D97-AF65-F5344CB8AC3E}">
        <p14:creationId xmlns:p14="http://schemas.microsoft.com/office/powerpoint/2010/main" xmlns="" val="2837857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Types of ppp</a:t>
            </a:r>
            <a:endParaRPr lang="en-GB" dirty="0">
              <a:latin typeface="Trebuchet MS" pitchFamily="34" charset="0"/>
            </a:endParaRPr>
          </a:p>
        </p:txBody>
      </p:sp>
      <p:sp>
        <p:nvSpPr>
          <p:cNvPr id="3" name="Content Placeholder 2"/>
          <p:cNvSpPr>
            <a:spLocks noGrp="1"/>
          </p:cNvSpPr>
          <p:nvPr>
            <p:ph idx="1"/>
          </p:nvPr>
        </p:nvSpPr>
        <p:spPr>
          <a:xfrm>
            <a:off x="251520" y="1268760"/>
            <a:ext cx="8686800" cy="4525963"/>
          </a:xfrm>
        </p:spPr>
        <p:txBody>
          <a:bodyPr>
            <a:noAutofit/>
          </a:bodyPr>
          <a:lstStyle/>
          <a:p>
            <a:r>
              <a:rPr lang="en-GB" sz="2800" dirty="0" smtClean="0"/>
              <a:t>Lots of letters…</a:t>
            </a:r>
          </a:p>
          <a:p>
            <a:endParaRPr lang="en-GB" sz="2800" dirty="0" smtClean="0"/>
          </a:p>
          <a:p>
            <a:endParaRPr lang="en-GB" sz="2800" dirty="0" smtClean="0"/>
          </a:p>
          <a:p>
            <a:endParaRPr lang="en-GB" sz="2800" dirty="0"/>
          </a:p>
          <a:p>
            <a:endParaRPr lang="en-GB" sz="2800" dirty="0" smtClean="0"/>
          </a:p>
          <a:p>
            <a:endParaRPr lang="en-GB" sz="2800" dirty="0"/>
          </a:p>
          <a:p>
            <a:endParaRPr lang="en-GB" sz="2800" dirty="0" smtClean="0"/>
          </a:p>
          <a:p>
            <a:endParaRPr lang="en-GB" sz="2800" dirty="0"/>
          </a:p>
          <a:p>
            <a:endParaRPr lang="en-GB" sz="2800" dirty="0" smtClean="0"/>
          </a:p>
          <a:p>
            <a:r>
              <a:rPr lang="en-GB" sz="2800" dirty="0" smtClean="0"/>
              <a:t>Let’s look at a practical example</a:t>
            </a:r>
            <a:endParaRPr lang="en-GB" sz="2800" dirty="0"/>
          </a:p>
        </p:txBody>
      </p:sp>
      <p:graphicFrame>
        <p:nvGraphicFramePr>
          <p:cNvPr id="4" name="Content Placeholder 5"/>
          <p:cNvGraphicFramePr>
            <a:graphicFrameLocks/>
          </p:cNvGraphicFramePr>
          <p:nvPr>
            <p:extLst>
              <p:ext uri="{D42A27DB-BD31-4B8C-83A1-F6EECF244321}">
                <p14:modId xmlns:p14="http://schemas.microsoft.com/office/powerpoint/2010/main" xmlns="" val="3726803030"/>
              </p:ext>
            </p:extLst>
          </p:nvPr>
        </p:nvGraphicFramePr>
        <p:xfrm>
          <a:off x="382752" y="1916832"/>
          <a:ext cx="8509728" cy="3744416"/>
        </p:xfrm>
        <a:graphic>
          <a:graphicData uri="http://schemas.openxmlformats.org/drawingml/2006/table">
            <a:tbl>
              <a:tblPr firstRow="1" bandRow="1">
                <a:tableStyleId>{5C22544A-7EE6-4342-B048-85BDC9FD1C3A}</a:tableStyleId>
              </a:tblPr>
              <a:tblGrid>
                <a:gridCol w="2324945"/>
                <a:gridCol w="6184783"/>
              </a:tblGrid>
              <a:tr h="3744416">
                <a:tc>
                  <a:txBody>
                    <a:bodyPr/>
                    <a:lstStyle/>
                    <a:p>
                      <a:pPr>
                        <a:spcBef>
                          <a:spcPts val="600"/>
                        </a:spcBef>
                      </a:pPr>
                      <a:r>
                        <a:rPr kumimoji="0" lang="en-GB" sz="2800" b="0" kern="1200" dirty="0" smtClean="0">
                          <a:solidFill>
                            <a:schemeClr val="lt1"/>
                          </a:solidFill>
                          <a:effectLst/>
                          <a:latin typeface="+mn-lt"/>
                          <a:ea typeface="+mn-ea"/>
                          <a:cs typeface="+mn-cs"/>
                        </a:rPr>
                        <a:t>B – Build</a:t>
                      </a:r>
                    </a:p>
                    <a:p>
                      <a:pPr>
                        <a:spcBef>
                          <a:spcPts val="600"/>
                        </a:spcBef>
                      </a:pPr>
                      <a:r>
                        <a:rPr kumimoji="0" lang="en-GB" sz="2800" b="0" kern="1200" dirty="0" smtClean="0">
                          <a:solidFill>
                            <a:schemeClr val="lt1"/>
                          </a:solidFill>
                          <a:effectLst/>
                          <a:latin typeface="+mn-lt"/>
                          <a:ea typeface="+mn-ea"/>
                          <a:cs typeface="+mn-cs"/>
                        </a:rPr>
                        <a:t>D – Design</a:t>
                      </a:r>
                    </a:p>
                    <a:p>
                      <a:pPr>
                        <a:spcBef>
                          <a:spcPts val="600"/>
                        </a:spcBef>
                      </a:pPr>
                      <a:r>
                        <a:rPr kumimoji="0" lang="en-GB" sz="2800" b="0" kern="1200" dirty="0" smtClean="0">
                          <a:solidFill>
                            <a:schemeClr val="lt1"/>
                          </a:solidFill>
                          <a:effectLst/>
                          <a:latin typeface="+mn-lt"/>
                          <a:ea typeface="+mn-ea"/>
                          <a:cs typeface="+mn-cs"/>
                        </a:rPr>
                        <a:t>F – Finance</a:t>
                      </a:r>
                    </a:p>
                    <a:p>
                      <a:pPr>
                        <a:spcBef>
                          <a:spcPts val="600"/>
                        </a:spcBef>
                      </a:pPr>
                      <a:r>
                        <a:rPr kumimoji="0" lang="en-GB" sz="2800" b="0" kern="1200" dirty="0" smtClean="0">
                          <a:solidFill>
                            <a:schemeClr val="lt1"/>
                          </a:solidFill>
                          <a:effectLst/>
                          <a:latin typeface="+mn-lt"/>
                          <a:ea typeface="+mn-ea"/>
                          <a:cs typeface="+mn-cs"/>
                        </a:rPr>
                        <a:t>L – Lease</a:t>
                      </a:r>
                    </a:p>
                    <a:p>
                      <a:pPr>
                        <a:spcBef>
                          <a:spcPts val="600"/>
                        </a:spcBef>
                      </a:pPr>
                      <a:r>
                        <a:rPr kumimoji="0" lang="en-GB" sz="2800" b="0" kern="1200" dirty="0" smtClean="0">
                          <a:solidFill>
                            <a:schemeClr val="lt1"/>
                          </a:solidFill>
                          <a:effectLst/>
                          <a:latin typeface="+mn-lt"/>
                          <a:ea typeface="+mn-ea"/>
                          <a:cs typeface="+mn-cs"/>
                        </a:rPr>
                        <a:t>M – Maintain</a:t>
                      </a:r>
                    </a:p>
                    <a:p>
                      <a:pPr>
                        <a:spcBef>
                          <a:spcPts val="600"/>
                        </a:spcBef>
                      </a:pPr>
                      <a:r>
                        <a:rPr kumimoji="0" lang="en-GB" sz="2800" b="0" kern="1200" dirty="0" smtClean="0">
                          <a:solidFill>
                            <a:schemeClr val="lt1"/>
                          </a:solidFill>
                          <a:effectLst/>
                          <a:latin typeface="+mn-lt"/>
                          <a:ea typeface="+mn-ea"/>
                          <a:cs typeface="+mn-cs"/>
                        </a:rPr>
                        <a:t>O – Operate</a:t>
                      </a:r>
                    </a:p>
                    <a:p>
                      <a:pPr>
                        <a:spcBef>
                          <a:spcPts val="600"/>
                        </a:spcBef>
                      </a:pPr>
                      <a:r>
                        <a:rPr kumimoji="0" lang="en-GB" sz="2800" b="0" kern="1200" dirty="0" smtClean="0">
                          <a:solidFill>
                            <a:schemeClr val="lt1"/>
                          </a:solidFill>
                          <a:effectLst/>
                          <a:latin typeface="+mn-lt"/>
                          <a:ea typeface="+mn-ea"/>
                          <a:cs typeface="+mn-cs"/>
                        </a:rPr>
                        <a:t>T – Transfer</a:t>
                      </a:r>
                      <a:endParaRPr lang="en-GB" sz="2800" b="0" dirty="0"/>
                    </a:p>
                  </a:txBody>
                  <a:tcPr/>
                </a:tc>
                <a:tc>
                  <a:txBody>
                    <a:bodyPr/>
                    <a:lstStyle/>
                    <a:p>
                      <a:pPr>
                        <a:spcBef>
                          <a:spcPts val="1200"/>
                        </a:spcBef>
                        <a:spcAft>
                          <a:spcPts val="1200"/>
                        </a:spcAft>
                      </a:pPr>
                      <a:endParaRPr lang="en-GB" sz="2800" b="0" dirty="0"/>
                    </a:p>
                  </a:txBody>
                  <a:tcPr/>
                </a:tc>
              </a:tr>
            </a:tbl>
          </a:graphicData>
        </a:graphic>
      </p:graphicFrame>
      <p:sp>
        <p:nvSpPr>
          <p:cNvPr id="6" name="TextBox 5"/>
          <p:cNvSpPr txBox="1"/>
          <p:nvPr/>
        </p:nvSpPr>
        <p:spPr>
          <a:xfrm>
            <a:off x="2699792" y="1988840"/>
            <a:ext cx="6192688" cy="3847207"/>
          </a:xfrm>
          <a:prstGeom prst="rect">
            <a:avLst/>
          </a:prstGeom>
          <a:noFill/>
        </p:spPr>
        <p:txBody>
          <a:bodyPr wrap="square" rtlCol="0">
            <a:spAutoFit/>
          </a:bodyPr>
          <a:lstStyle/>
          <a:p>
            <a:pPr>
              <a:lnSpc>
                <a:spcPct val="80000"/>
              </a:lnSpc>
              <a:spcBef>
                <a:spcPct val="50000"/>
              </a:spcBef>
              <a:buFont typeface="Arial" charset="0"/>
              <a:buChar char="►"/>
              <a:defRPr/>
            </a:pPr>
            <a:r>
              <a:rPr lang="en-US" sz="2000" b="1" dirty="0">
                <a:solidFill>
                  <a:schemeClr val="bg1"/>
                </a:solidFill>
                <a:latin typeface="Tahoma" pitchFamily="34" charset="0"/>
                <a:ea typeface="Tahoma" pitchFamily="34" charset="0"/>
                <a:cs typeface="Tahoma" pitchFamily="34" charset="0"/>
              </a:rPr>
              <a:t>BOT</a:t>
            </a:r>
            <a:r>
              <a:rPr lang="en-US" sz="2000" dirty="0">
                <a:solidFill>
                  <a:schemeClr val="bg1"/>
                </a:solidFill>
                <a:latin typeface="Tahoma" pitchFamily="34" charset="0"/>
                <a:ea typeface="Tahoma" pitchFamily="34" charset="0"/>
                <a:cs typeface="Tahoma" pitchFamily="34" charset="0"/>
              </a:rPr>
              <a:t> – Build Operate Transfer</a:t>
            </a:r>
          </a:p>
          <a:p>
            <a:pPr>
              <a:lnSpc>
                <a:spcPct val="80000"/>
              </a:lnSpc>
              <a:spcBef>
                <a:spcPct val="50000"/>
              </a:spcBef>
              <a:buFont typeface="Arial" charset="0"/>
              <a:buChar char="►"/>
              <a:defRPr/>
            </a:pPr>
            <a:r>
              <a:rPr lang="en-US" sz="2000" b="1" dirty="0">
                <a:solidFill>
                  <a:schemeClr val="bg1"/>
                </a:solidFill>
                <a:latin typeface="Tahoma" pitchFamily="34" charset="0"/>
                <a:ea typeface="Tahoma" pitchFamily="34" charset="0"/>
                <a:cs typeface="Tahoma" pitchFamily="34" charset="0"/>
              </a:rPr>
              <a:t>BOO </a:t>
            </a:r>
            <a:r>
              <a:rPr lang="en-US" sz="2000" dirty="0">
                <a:solidFill>
                  <a:schemeClr val="bg1"/>
                </a:solidFill>
                <a:latin typeface="Tahoma" pitchFamily="34" charset="0"/>
                <a:ea typeface="Tahoma" pitchFamily="34" charset="0"/>
                <a:cs typeface="Tahoma" pitchFamily="34" charset="0"/>
              </a:rPr>
              <a:t>– Build Own Operate</a:t>
            </a:r>
          </a:p>
          <a:p>
            <a:pPr>
              <a:lnSpc>
                <a:spcPct val="80000"/>
              </a:lnSpc>
              <a:spcBef>
                <a:spcPct val="50000"/>
              </a:spcBef>
              <a:buFont typeface="Arial" charset="0"/>
              <a:buChar char="►"/>
              <a:defRPr/>
            </a:pPr>
            <a:r>
              <a:rPr lang="en-US" sz="2000" b="1" dirty="0">
                <a:solidFill>
                  <a:schemeClr val="bg1"/>
                </a:solidFill>
                <a:latin typeface="Tahoma" pitchFamily="34" charset="0"/>
                <a:ea typeface="Tahoma" pitchFamily="34" charset="0"/>
                <a:cs typeface="Tahoma" pitchFamily="34" charset="0"/>
              </a:rPr>
              <a:t>BOOT</a:t>
            </a:r>
            <a:r>
              <a:rPr lang="en-US" sz="2000" dirty="0">
                <a:solidFill>
                  <a:schemeClr val="bg1"/>
                </a:solidFill>
                <a:latin typeface="Tahoma" pitchFamily="34" charset="0"/>
                <a:ea typeface="Tahoma" pitchFamily="34" charset="0"/>
                <a:cs typeface="Tahoma" pitchFamily="34" charset="0"/>
              </a:rPr>
              <a:t> – Build Own Operate Transfer</a:t>
            </a:r>
          </a:p>
          <a:p>
            <a:pPr>
              <a:lnSpc>
                <a:spcPct val="80000"/>
              </a:lnSpc>
              <a:spcBef>
                <a:spcPct val="50000"/>
              </a:spcBef>
              <a:buFont typeface="Arial" charset="0"/>
              <a:buChar char="►"/>
              <a:defRPr/>
            </a:pPr>
            <a:r>
              <a:rPr lang="en-US" sz="2000" b="1" dirty="0">
                <a:solidFill>
                  <a:schemeClr val="bg1"/>
                </a:solidFill>
                <a:latin typeface="Tahoma" pitchFamily="34" charset="0"/>
                <a:ea typeface="Tahoma" pitchFamily="34" charset="0"/>
                <a:cs typeface="Tahoma" pitchFamily="34" charset="0"/>
              </a:rPr>
              <a:t>DBF </a:t>
            </a:r>
            <a:r>
              <a:rPr lang="en-US" sz="2000" dirty="0">
                <a:solidFill>
                  <a:schemeClr val="bg1"/>
                </a:solidFill>
                <a:latin typeface="Tahoma" pitchFamily="34" charset="0"/>
                <a:ea typeface="Tahoma" pitchFamily="34" charset="0"/>
                <a:cs typeface="Tahoma" pitchFamily="34" charset="0"/>
              </a:rPr>
              <a:t>– Design Build Finance</a:t>
            </a:r>
          </a:p>
          <a:p>
            <a:pPr>
              <a:lnSpc>
                <a:spcPct val="80000"/>
              </a:lnSpc>
              <a:spcBef>
                <a:spcPct val="50000"/>
              </a:spcBef>
              <a:buFont typeface="Arial" charset="0"/>
              <a:buChar char="►"/>
              <a:defRPr/>
            </a:pPr>
            <a:r>
              <a:rPr lang="en-US" sz="2000" b="1" dirty="0">
                <a:solidFill>
                  <a:schemeClr val="bg1"/>
                </a:solidFill>
                <a:latin typeface="Tahoma" pitchFamily="34" charset="0"/>
                <a:ea typeface="Tahoma" pitchFamily="34" charset="0"/>
                <a:cs typeface="Tahoma" pitchFamily="34" charset="0"/>
              </a:rPr>
              <a:t>DBFO </a:t>
            </a:r>
            <a:r>
              <a:rPr lang="en-US" sz="2000" dirty="0">
                <a:solidFill>
                  <a:schemeClr val="bg1"/>
                </a:solidFill>
                <a:latin typeface="Tahoma" pitchFamily="34" charset="0"/>
                <a:ea typeface="Tahoma" pitchFamily="34" charset="0"/>
                <a:cs typeface="Tahoma" pitchFamily="34" charset="0"/>
              </a:rPr>
              <a:t>– Design Build Finance Operate</a:t>
            </a:r>
          </a:p>
          <a:p>
            <a:pPr>
              <a:lnSpc>
                <a:spcPct val="80000"/>
              </a:lnSpc>
              <a:spcBef>
                <a:spcPct val="50000"/>
              </a:spcBef>
              <a:buFont typeface="Arial" charset="0"/>
              <a:buChar char="►"/>
              <a:defRPr/>
            </a:pPr>
            <a:r>
              <a:rPr lang="en-US" sz="2000" b="1" dirty="0">
                <a:solidFill>
                  <a:schemeClr val="bg1"/>
                </a:solidFill>
                <a:latin typeface="Tahoma" pitchFamily="34" charset="0"/>
                <a:ea typeface="Tahoma" pitchFamily="34" charset="0"/>
                <a:cs typeface="Tahoma" pitchFamily="34" charset="0"/>
              </a:rPr>
              <a:t>DBO</a:t>
            </a:r>
            <a:r>
              <a:rPr lang="en-US" sz="2000" dirty="0">
                <a:solidFill>
                  <a:schemeClr val="bg1"/>
                </a:solidFill>
                <a:latin typeface="Tahoma" pitchFamily="34" charset="0"/>
                <a:ea typeface="Tahoma" pitchFamily="34" charset="0"/>
                <a:cs typeface="Tahoma" pitchFamily="34" charset="0"/>
              </a:rPr>
              <a:t> – Design Build Operate</a:t>
            </a:r>
          </a:p>
          <a:p>
            <a:pPr>
              <a:lnSpc>
                <a:spcPct val="80000"/>
              </a:lnSpc>
              <a:spcBef>
                <a:spcPct val="50000"/>
              </a:spcBef>
              <a:buFont typeface="Arial" charset="0"/>
              <a:buChar char="►"/>
              <a:defRPr/>
            </a:pPr>
            <a:r>
              <a:rPr lang="en-US" sz="2000" b="1" dirty="0">
                <a:solidFill>
                  <a:schemeClr val="bg1"/>
                </a:solidFill>
                <a:latin typeface="Tahoma" pitchFamily="34" charset="0"/>
                <a:ea typeface="Tahoma" pitchFamily="34" charset="0"/>
                <a:cs typeface="Tahoma" pitchFamily="34" charset="0"/>
              </a:rPr>
              <a:t>BLT</a:t>
            </a:r>
            <a:r>
              <a:rPr lang="en-US" sz="2000" dirty="0">
                <a:solidFill>
                  <a:schemeClr val="bg1"/>
                </a:solidFill>
                <a:latin typeface="Tahoma" pitchFamily="34" charset="0"/>
                <a:ea typeface="Tahoma" pitchFamily="34" charset="0"/>
                <a:cs typeface="Tahoma" pitchFamily="34" charset="0"/>
              </a:rPr>
              <a:t> – Build Lease Transfer</a:t>
            </a:r>
          </a:p>
          <a:p>
            <a:pPr>
              <a:lnSpc>
                <a:spcPct val="80000"/>
              </a:lnSpc>
              <a:spcBef>
                <a:spcPct val="50000"/>
              </a:spcBef>
              <a:buFont typeface="Arial" charset="0"/>
              <a:buChar char="►"/>
              <a:defRPr/>
            </a:pPr>
            <a:r>
              <a:rPr lang="en-US" sz="2000" b="1" dirty="0">
                <a:solidFill>
                  <a:schemeClr val="bg1"/>
                </a:solidFill>
                <a:latin typeface="Tahoma" pitchFamily="34" charset="0"/>
                <a:ea typeface="Tahoma" pitchFamily="34" charset="0"/>
                <a:cs typeface="Tahoma" pitchFamily="34" charset="0"/>
              </a:rPr>
              <a:t>BTO</a:t>
            </a:r>
            <a:r>
              <a:rPr lang="en-US" sz="2000" dirty="0">
                <a:solidFill>
                  <a:schemeClr val="bg1"/>
                </a:solidFill>
                <a:latin typeface="Tahoma" pitchFamily="34" charset="0"/>
                <a:ea typeface="Tahoma" pitchFamily="34" charset="0"/>
                <a:cs typeface="Tahoma" pitchFamily="34" charset="0"/>
              </a:rPr>
              <a:t> -  Build Transfer </a:t>
            </a:r>
            <a:r>
              <a:rPr lang="en-US" sz="2000" dirty="0" smtClean="0">
                <a:solidFill>
                  <a:schemeClr val="bg1"/>
                </a:solidFill>
                <a:latin typeface="Tahoma" pitchFamily="34" charset="0"/>
                <a:ea typeface="Tahoma" pitchFamily="34" charset="0"/>
                <a:cs typeface="Tahoma" pitchFamily="34" charset="0"/>
              </a:rPr>
              <a:t>Operate</a:t>
            </a:r>
          </a:p>
          <a:p>
            <a:pPr>
              <a:lnSpc>
                <a:spcPct val="80000"/>
              </a:lnSpc>
              <a:spcBef>
                <a:spcPct val="50000"/>
              </a:spcBef>
              <a:buFont typeface="Arial" charset="0"/>
              <a:buChar char="►"/>
              <a:defRPr/>
            </a:pPr>
            <a:r>
              <a:rPr lang="en-US" sz="2000" b="1" dirty="0" smtClean="0">
                <a:solidFill>
                  <a:schemeClr val="bg1"/>
                </a:solidFill>
                <a:latin typeface="Tahoma" pitchFamily="34" charset="0"/>
                <a:ea typeface="Tahoma" pitchFamily="34" charset="0"/>
                <a:cs typeface="Tahoma" pitchFamily="34" charset="0"/>
              </a:rPr>
              <a:t>DBFOM </a:t>
            </a:r>
            <a:r>
              <a:rPr lang="en-US" sz="2000" dirty="0">
                <a:solidFill>
                  <a:schemeClr val="bg1"/>
                </a:solidFill>
                <a:latin typeface="Tahoma" pitchFamily="34" charset="0"/>
                <a:ea typeface="Tahoma" pitchFamily="34" charset="0"/>
                <a:cs typeface="Tahoma" pitchFamily="34" charset="0"/>
              </a:rPr>
              <a:t>– Design Build Finance Operate Manage</a:t>
            </a:r>
          </a:p>
          <a:p>
            <a:endParaRPr lang="en-GB"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7476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 presetClass="entr" presetSubtype="0" fill="hold" grpId="0" nodeType="withEffect">
                                  <p:stCondLst>
                                    <p:cond delay="0"/>
                                  </p:stCondLst>
                                  <p:childTnLst>
                                    <p:set>
                                      <p:cBhvr>
                                        <p:cTn id="9"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rebuchet MS" pitchFamily="34" charset="0"/>
              </a:rPr>
              <a:t>How can it be paid </a:t>
            </a:r>
            <a:r>
              <a:rPr lang="en-GB" dirty="0" smtClean="0">
                <a:latin typeface="Trebuchet MS" pitchFamily="34" charset="0"/>
              </a:rPr>
              <a:t>back?</a:t>
            </a:r>
            <a:endParaRPr lang="en-GB" dirty="0">
              <a:latin typeface="Trebuchet MS" pitchFamily="34" charset="0"/>
            </a:endParaRPr>
          </a:p>
        </p:txBody>
      </p:sp>
      <p:sp>
        <p:nvSpPr>
          <p:cNvPr id="3" name="Content Placeholder 2"/>
          <p:cNvSpPr>
            <a:spLocks noGrp="1"/>
          </p:cNvSpPr>
          <p:nvPr>
            <p:ph idx="1"/>
          </p:nvPr>
        </p:nvSpPr>
        <p:spPr/>
        <p:txBody>
          <a:bodyPr>
            <a:normAutofit lnSpcReduction="10000"/>
          </a:bodyPr>
          <a:lstStyle/>
          <a:p>
            <a:pPr marL="0" indent="0">
              <a:spcBef>
                <a:spcPts val="1200"/>
              </a:spcBef>
              <a:spcAft>
                <a:spcPts val="600"/>
              </a:spcAft>
              <a:buNone/>
            </a:pPr>
            <a:r>
              <a:rPr lang="en-GB" sz="2800" dirty="0" smtClean="0"/>
              <a:t>Options:</a:t>
            </a:r>
          </a:p>
          <a:p>
            <a:pPr>
              <a:spcBef>
                <a:spcPts val="1200"/>
              </a:spcBef>
              <a:spcAft>
                <a:spcPts val="600"/>
              </a:spcAft>
            </a:pPr>
            <a:r>
              <a:rPr lang="en-GB" sz="2800" dirty="0" smtClean="0"/>
              <a:t>Tolling</a:t>
            </a:r>
          </a:p>
          <a:p>
            <a:pPr>
              <a:spcBef>
                <a:spcPts val="1200"/>
              </a:spcBef>
              <a:spcAft>
                <a:spcPts val="600"/>
              </a:spcAft>
            </a:pPr>
            <a:r>
              <a:rPr lang="en-GB" sz="2800" dirty="0" smtClean="0"/>
              <a:t>Shadow tolling</a:t>
            </a:r>
          </a:p>
          <a:p>
            <a:pPr>
              <a:spcBef>
                <a:spcPts val="1200"/>
              </a:spcBef>
              <a:spcAft>
                <a:spcPts val="600"/>
              </a:spcAft>
            </a:pPr>
            <a:r>
              <a:rPr lang="en-GB" sz="2800" dirty="0" smtClean="0"/>
              <a:t>Minimum revenue guarantee</a:t>
            </a:r>
          </a:p>
          <a:p>
            <a:pPr>
              <a:spcBef>
                <a:spcPts val="1200"/>
              </a:spcBef>
              <a:spcAft>
                <a:spcPts val="600"/>
              </a:spcAft>
            </a:pPr>
            <a:r>
              <a:rPr lang="en-GB" sz="2800" dirty="0" smtClean="0"/>
              <a:t>Annuity </a:t>
            </a:r>
          </a:p>
          <a:p>
            <a:pPr>
              <a:spcBef>
                <a:spcPts val="1200"/>
              </a:spcBef>
              <a:spcAft>
                <a:spcPts val="600"/>
              </a:spcAft>
            </a:pPr>
            <a:r>
              <a:rPr lang="en-GB" sz="2800" dirty="0" smtClean="0"/>
              <a:t>Availability payments</a:t>
            </a:r>
          </a:p>
          <a:p>
            <a:pPr>
              <a:spcBef>
                <a:spcPts val="1200"/>
              </a:spcBef>
              <a:spcAft>
                <a:spcPts val="600"/>
              </a:spcAft>
            </a:pPr>
            <a:r>
              <a:rPr lang="en-GB" sz="2800" dirty="0" smtClean="0"/>
              <a:t>Other income</a:t>
            </a:r>
          </a:p>
          <a:p>
            <a:endParaRPr lang="en-GB" dirty="0" smtClean="0"/>
          </a:p>
          <a:p>
            <a:endParaRPr lang="en-GB" dirty="0"/>
          </a:p>
        </p:txBody>
      </p:sp>
    </p:spTree>
    <p:extLst>
      <p:ext uri="{BB962C8B-B14F-4D97-AF65-F5344CB8AC3E}">
        <p14:creationId xmlns:p14="http://schemas.microsoft.com/office/powerpoint/2010/main" xmlns="" val="4022087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Tolling only</a:t>
            </a:r>
            <a:endParaRPr lang="en-GB" dirty="0">
              <a:latin typeface="Trebuchet MS" pitchFamily="34" charset="0"/>
            </a:endParaRPr>
          </a:p>
        </p:txBody>
      </p:sp>
      <p:sp>
        <p:nvSpPr>
          <p:cNvPr id="3" name="Content Placeholder 2"/>
          <p:cNvSpPr>
            <a:spLocks noGrp="1"/>
          </p:cNvSpPr>
          <p:nvPr>
            <p:ph idx="1"/>
          </p:nvPr>
        </p:nvSpPr>
        <p:spPr/>
        <p:txBody>
          <a:bodyPr>
            <a:normAutofit/>
          </a:bodyPr>
          <a:lstStyle/>
          <a:p>
            <a:r>
              <a:rPr lang="en-GB" sz="2800" dirty="0"/>
              <a:t>R</a:t>
            </a:r>
            <a:r>
              <a:rPr lang="en-GB" sz="2800" dirty="0" smtClean="0"/>
              <a:t>ule </a:t>
            </a:r>
            <a:r>
              <a:rPr lang="en-GB" sz="2800" dirty="0"/>
              <a:t>of thumb is that, with a </a:t>
            </a:r>
            <a:r>
              <a:rPr lang="en-GB" sz="2800" dirty="0">
                <a:solidFill>
                  <a:srgbClr val="FF0000"/>
                </a:solidFill>
              </a:rPr>
              <a:t>20 year </a:t>
            </a:r>
            <a:r>
              <a:rPr lang="en-GB" sz="2800" dirty="0"/>
              <a:t>cost recovery period and a toll of </a:t>
            </a:r>
            <a:r>
              <a:rPr lang="en-GB" sz="2800" dirty="0">
                <a:solidFill>
                  <a:srgbClr val="FF0000"/>
                </a:solidFill>
              </a:rPr>
              <a:t>€</a:t>
            </a:r>
            <a:r>
              <a:rPr lang="en-GB" sz="2800" dirty="0" smtClean="0">
                <a:solidFill>
                  <a:srgbClr val="FF0000"/>
                </a:solidFill>
              </a:rPr>
              <a:t>0.03 </a:t>
            </a:r>
            <a:r>
              <a:rPr lang="en-GB" sz="2800" dirty="0">
                <a:solidFill>
                  <a:srgbClr val="FF0000"/>
                </a:solidFill>
              </a:rPr>
              <a:t>to </a:t>
            </a:r>
            <a:r>
              <a:rPr lang="en-GB" sz="2800" dirty="0" smtClean="0">
                <a:solidFill>
                  <a:srgbClr val="FF0000"/>
                </a:solidFill>
              </a:rPr>
              <a:t>€0.06 </a:t>
            </a:r>
            <a:r>
              <a:rPr lang="en-GB" sz="2800" dirty="0"/>
              <a:t>per vehicle km for light </a:t>
            </a:r>
            <a:r>
              <a:rPr lang="en-GB" sz="2800" dirty="0" smtClean="0"/>
              <a:t>vehicles:</a:t>
            </a:r>
          </a:p>
          <a:p>
            <a:endParaRPr lang="en-GB" dirty="0" smtClean="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979067251"/>
              </p:ext>
            </p:extLst>
          </p:nvPr>
        </p:nvGraphicFramePr>
        <p:xfrm>
          <a:off x="683568" y="3140968"/>
          <a:ext cx="7920880" cy="2840560"/>
        </p:xfrm>
        <a:graphic>
          <a:graphicData uri="http://schemas.openxmlformats.org/drawingml/2006/table">
            <a:tbl>
              <a:tblPr firstRow="1" bandRow="1">
                <a:tableStyleId>{5C22544A-7EE6-4342-B048-85BDC9FD1C3A}</a:tableStyleId>
              </a:tblPr>
              <a:tblGrid>
                <a:gridCol w="4752528"/>
                <a:gridCol w="3168352"/>
              </a:tblGrid>
              <a:tr h="468740">
                <a:tc>
                  <a:txBody>
                    <a:bodyPr/>
                    <a:lstStyle/>
                    <a:p>
                      <a:r>
                        <a:rPr lang="en-GB" sz="2400" dirty="0" smtClean="0"/>
                        <a:t>To cover:</a:t>
                      </a:r>
                      <a:endParaRPr lang="en-GB" sz="2400" dirty="0"/>
                    </a:p>
                  </a:txBody>
                  <a:tcPr/>
                </a:tc>
                <a:tc>
                  <a:txBody>
                    <a:bodyPr/>
                    <a:lstStyle/>
                    <a:p>
                      <a:r>
                        <a:rPr lang="en-GB" sz="2400" dirty="0" smtClean="0"/>
                        <a:t>Vehicles per day</a:t>
                      </a:r>
                      <a:endParaRPr lang="en-GB" sz="2400" dirty="0"/>
                    </a:p>
                  </a:txBody>
                  <a:tcPr/>
                </a:tc>
              </a:tr>
              <a:tr h="611380">
                <a:tc>
                  <a:txBody>
                    <a:bodyPr/>
                    <a:lstStyle/>
                    <a:p>
                      <a:r>
                        <a:rPr lang="en-GB" sz="2400" dirty="0" smtClean="0"/>
                        <a:t>Construction</a:t>
                      </a:r>
                      <a:r>
                        <a:rPr lang="en-GB" sz="2400" baseline="0" dirty="0" smtClean="0"/>
                        <a:t> and maintenance</a:t>
                      </a:r>
                      <a:endParaRPr lang="en-GB" sz="2400" dirty="0"/>
                    </a:p>
                  </a:txBody>
                  <a:tcPr/>
                </a:tc>
                <a:tc>
                  <a:txBody>
                    <a:bodyPr/>
                    <a:lstStyle/>
                    <a:p>
                      <a:r>
                        <a:rPr lang="en-GB" sz="2400" dirty="0" smtClean="0"/>
                        <a:t>&gt;15,000 </a:t>
                      </a:r>
                      <a:r>
                        <a:rPr lang="en-GB" sz="2400" dirty="0" err="1" smtClean="0"/>
                        <a:t>vpd</a:t>
                      </a:r>
                      <a:endParaRPr lang="en-GB" sz="2400" dirty="0"/>
                    </a:p>
                  </a:txBody>
                  <a:tcPr/>
                </a:tc>
              </a:tr>
              <a:tr h="809058">
                <a:tc>
                  <a:txBody>
                    <a:bodyPr/>
                    <a:lstStyle/>
                    <a:p>
                      <a:r>
                        <a:rPr lang="en-GB" sz="2400" dirty="0" smtClean="0"/>
                        <a:t>Rehabilitation, operation and maintenance </a:t>
                      </a:r>
                      <a:endParaRPr lang="en-GB" sz="2400" dirty="0"/>
                    </a:p>
                  </a:txBody>
                  <a:tcPr/>
                </a:tc>
                <a:tc>
                  <a:txBody>
                    <a:bodyPr/>
                    <a:lstStyle/>
                    <a:p>
                      <a:r>
                        <a:rPr lang="en-GB" sz="2400" dirty="0" smtClean="0"/>
                        <a:t>&gt; 6,000 </a:t>
                      </a:r>
                      <a:r>
                        <a:rPr lang="en-GB" sz="2400" dirty="0" err="1" smtClean="0"/>
                        <a:t>vpd</a:t>
                      </a:r>
                      <a:endParaRPr lang="en-GB" sz="2400" dirty="0"/>
                    </a:p>
                  </a:txBody>
                  <a:tcPr/>
                </a:tc>
              </a:tr>
              <a:tr h="468740">
                <a:tc>
                  <a:txBody>
                    <a:bodyPr/>
                    <a:lstStyle/>
                    <a:p>
                      <a:r>
                        <a:rPr lang="en-GB" sz="2400" dirty="0" smtClean="0"/>
                        <a:t>Maintenance costs</a:t>
                      </a:r>
                      <a:endParaRPr lang="en-GB" sz="2400" dirty="0"/>
                    </a:p>
                  </a:txBody>
                  <a:tcPr/>
                </a:tc>
                <a:tc>
                  <a:txBody>
                    <a:bodyPr/>
                    <a:lstStyle/>
                    <a:p>
                      <a:r>
                        <a:rPr lang="en-GB" sz="2400" dirty="0" smtClean="0"/>
                        <a:t>&gt; 3,500 </a:t>
                      </a:r>
                      <a:r>
                        <a:rPr lang="en-GB" sz="2400" dirty="0" err="1" smtClean="0"/>
                        <a:t>vpd</a:t>
                      </a:r>
                      <a:endParaRPr lang="en-GB" sz="2400" dirty="0"/>
                    </a:p>
                  </a:txBody>
                  <a:tcPr/>
                </a:tc>
              </a:tr>
              <a:tr h="468740">
                <a:tc>
                  <a:txBody>
                    <a:bodyPr/>
                    <a:lstStyle/>
                    <a:p>
                      <a:r>
                        <a:rPr lang="en-GB" sz="2400" dirty="0" smtClean="0"/>
                        <a:t>Toll collection only</a:t>
                      </a:r>
                      <a:endParaRPr lang="en-GB" sz="2400" dirty="0"/>
                    </a:p>
                  </a:txBody>
                  <a:tcPr/>
                </a:tc>
                <a:tc>
                  <a:txBody>
                    <a:bodyPr/>
                    <a:lstStyle/>
                    <a:p>
                      <a:r>
                        <a:rPr lang="en-GB" sz="2400" dirty="0" smtClean="0"/>
                        <a:t>&gt; 1,500 </a:t>
                      </a:r>
                      <a:r>
                        <a:rPr lang="en-GB" sz="2400" dirty="0" err="1" smtClean="0"/>
                        <a:t>vpd</a:t>
                      </a:r>
                      <a:endParaRPr lang="en-GB" sz="2400" dirty="0"/>
                    </a:p>
                  </a:txBody>
                  <a:tcPr/>
                </a:tc>
              </a:tr>
            </a:tbl>
          </a:graphicData>
        </a:graphic>
      </p:graphicFrame>
    </p:spTree>
    <p:extLst>
      <p:ext uri="{BB962C8B-B14F-4D97-AF65-F5344CB8AC3E}">
        <p14:creationId xmlns:p14="http://schemas.microsoft.com/office/powerpoint/2010/main" xmlns="" val="3411228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Collecting tolls</a:t>
            </a:r>
            <a:endParaRPr lang="en-GB" dirty="0">
              <a:latin typeface="Trebuchet MS" pitchFamily="34" charset="0"/>
            </a:endParaRPr>
          </a:p>
        </p:txBody>
      </p:sp>
      <p:pic>
        <p:nvPicPr>
          <p:cNvPr id="4" name="Picture 5" descr="DSCN186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1311237"/>
            <a:ext cx="3096344" cy="212911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19013" y="2197863"/>
            <a:ext cx="3672408" cy="24171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1063" y="4614975"/>
            <a:ext cx="3277522" cy="2011206"/>
          </a:xfrm>
          <a:prstGeom prst="rect">
            <a:avLst/>
          </a:prstGeom>
        </p:spPr>
      </p:pic>
      <p:sp>
        <p:nvSpPr>
          <p:cNvPr id="8" name="TextBox 7"/>
          <p:cNvSpPr txBox="1"/>
          <p:nvPr/>
        </p:nvSpPr>
        <p:spPr>
          <a:xfrm>
            <a:off x="3923928" y="1458629"/>
            <a:ext cx="2406428" cy="523220"/>
          </a:xfrm>
          <a:prstGeom prst="rect">
            <a:avLst/>
          </a:prstGeom>
          <a:noFill/>
        </p:spPr>
        <p:txBody>
          <a:bodyPr wrap="none" rtlCol="0">
            <a:spAutoFit/>
          </a:bodyPr>
          <a:lstStyle/>
          <a:p>
            <a:r>
              <a:rPr lang="en-GB" sz="2800" dirty="0" smtClean="0"/>
              <a:t>Manual tolling</a:t>
            </a:r>
            <a:endParaRPr lang="en-GB" dirty="0"/>
          </a:p>
        </p:txBody>
      </p:sp>
      <p:sp>
        <p:nvSpPr>
          <p:cNvPr id="9" name="TextBox 8"/>
          <p:cNvSpPr txBox="1"/>
          <p:nvPr/>
        </p:nvSpPr>
        <p:spPr>
          <a:xfrm>
            <a:off x="590747" y="3440349"/>
            <a:ext cx="3807453" cy="954107"/>
          </a:xfrm>
          <a:prstGeom prst="rect">
            <a:avLst/>
          </a:prstGeom>
          <a:noFill/>
        </p:spPr>
        <p:txBody>
          <a:bodyPr wrap="none" rtlCol="0">
            <a:spAutoFit/>
          </a:bodyPr>
          <a:lstStyle/>
          <a:p>
            <a:r>
              <a:rPr lang="en-GB" sz="2800" dirty="0" smtClean="0"/>
              <a:t>Combined manual and</a:t>
            </a:r>
          </a:p>
          <a:p>
            <a:r>
              <a:rPr lang="en-GB" sz="2800" dirty="0" smtClean="0"/>
              <a:t>Electronic tolling</a:t>
            </a:r>
            <a:endParaRPr lang="en-GB" sz="2800" dirty="0"/>
          </a:p>
        </p:txBody>
      </p:sp>
      <p:sp>
        <p:nvSpPr>
          <p:cNvPr id="10" name="TextBox 9"/>
          <p:cNvSpPr txBox="1"/>
          <p:nvPr/>
        </p:nvSpPr>
        <p:spPr>
          <a:xfrm>
            <a:off x="4211959" y="5358968"/>
            <a:ext cx="3264035" cy="523220"/>
          </a:xfrm>
          <a:prstGeom prst="rect">
            <a:avLst/>
          </a:prstGeom>
          <a:noFill/>
        </p:spPr>
        <p:txBody>
          <a:bodyPr wrap="none" rtlCol="0">
            <a:spAutoFit/>
          </a:bodyPr>
          <a:lstStyle/>
          <a:p>
            <a:r>
              <a:rPr lang="en-GB" sz="2800" dirty="0" smtClean="0"/>
              <a:t>All electronic tolling</a:t>
            </a:r>
            <a:endParaRPr lang="en-GB" sz="2800" dirty="0"/>
          </a:p>
        </p:txBody>
      </p:sp>
    </p:spTree>
    <p:extLst>
      <p:ext uri="{BB962C8B-B14F-4D97-AF65-F5344CB8AC3E}">
        <p14:creationId xmlns:p14="http://schemas.microsoft.com/office/powerpoint/2010/main" xmlns="" val="13208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Trebuchet MS" pitchFamily="34" charset="0"/>
              </a:rPr>
              <a:t>Shadow </a:t>
            </a:r>
            <a:r>
              <a:rPr lang="en-GB" dirty="0" smtClean="0">
                <a:latin typeface="Trebuchet MS" pitchFamily="34" charset="0"/>
              </a:rPr>
              <a:t>tolling</a:t>
            </a:r>
            <a:endParaRPr lang="en-GB" dirty="0">
              <a:latin typeface="Trebuchet MS" pitchFamily="34" charset="0"/>
            </a:endParaRPr>
          </a:p>
        </p:txBody>
      </p:sp>
      <p:sp>
        <p:nvSpPr>
          <p:cNvPr id="3" name="Content Placeholder 2"/>
          <p:cNvSpPr>
            <a:spLocks noGrp="1"/>
          </p:cNvSpPr>
          <p:nvPr>
            <p:ph idx="1"/>
          </p:nvPr>
        </p:nvSpPr>
        <p:spPr>
          <a:xfrm>
            <a:off x="304800" y="1554162"/>
            <a:ext cx="8443664" cy="4525963"/>
          </a:xfrm>
        </p:spPr>
        <p:txBody>
          <a:bodyPr>
            <a:normAutofit/>
          </a:bodyPr>
          <a:lstStyle/>
          <a:p>
            <a:pPr>
              <a:spcBef>
                <a:spcPts val="1200"/>
              </a:spcBef>
              <a:spcAft>
                <a:spcPts val="600"/>
              </a:spcAft>
            </a:pPr>
            <a:r>
              <a:rPr lang="en-GB" sz="2800" dirty="0" smtClean="0"/>
              <a:t>Toll </a:t>
            </a:r>
            <a:r>
              <a:rPr lang="en-GB" sz="2800" dirty="0"/>
              <a:t>charges are paid directly by the government / project sponsor to the concessionaire according to a predetermined toll structure. </a:t>
            </a:r>
          </a:p>
          <a:p>
            <a:pPr>
              <a:spcBef>
                <a:spcPts val="1200"/>
              </a:spcBef>
              <a:spcAft>
                <a:spcPts val="600"/>
              </a:spcAft>
            </a:pPr>
            <a:r>
              <a:rPr lang="en-GB" sz="2800" dirty="0"/>
              <a:t>Shadow toll can be paid in addition to the toll being collected from road-users (for example the difference between the toll-charge that provides a normal rate of return and the toll-charge users are willing to pay could constitute the Shadow Toll). </a:t>
            </a:r>
          </a:p>
          <a:p>
            <a:pPr marL="0" indent="0">
              <a:buNone/>
            </a:pPr>
            <a:endParaRPr lang="en-GB" dirty="0"/>
          </a:p>
        </p:txBody>
      </p:sp>
    </p:spTree>
    <p:extLst>
      <p:ext uri="{BB962C8B-B14F-4D97-AF65-F5344CB8AC3E}">
        <p14:creationId xmlns:p14="http://schemas.microsoft.com/office/powerpoint/2010/main" xmlns="" val="244665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Minimum revenue guarantee</a:t>
            </a:r>
            <a:endParaRPr lang="en-GB" dirty="0">
              <a:latin typeface="Trebuchet MS" pitchFamily="34" charset="0"/>
            </a:endParaRPr>
          </a:p>
        </p:txBody>
      </p:sp>
      <p:sp>
        <p:nvSpPr>
          <p:cNvPr id="3" name="Content Placeholder 2"/>
          <p:cNvSpPr>
            <a:spLocks noGrp="1"/>
          </p:cNvSpPr>
          <p:nvPr>
            <p:ph idx="1"/>
          </p:nvPr>
        </p:nvSpPr>
        <p:spPr/>
        <p:txBody>
          <a:bodyPr>
            <a:normAutofit/>
          </a:bodyPr>
          <a:lstStyle/>
          <a:p>
            <a:r>
              <a:rPr lang="en-GB" sz="2800" dirty="0"/>
              <a:t>A major challenge is the correct allocation of risks between the public and the private sectors - traffic risk is difficult to allocate because neither the concessionaire nor the government can reasonably control it. </a:t>
            </a:r>
          </a:p>
          <a:p>
            <a:r>
              <a:rPr lang="en-GB" sz="2800" dirty="0"/>
              <a:t>Also traffic forecasts have proved to be inaccurate. </a:t>
            </a:r>
          </a:p>
          <a:p>
            <a:r>
              <a:rPr lang="en-GB" sz="2800" dirty="0"/>
              <a:t>Consequently, many governments mitigate traffic risk by providing a minimum income guarantee. </a:t>
            </a:r>
          </a:p>
        </p:txBody>
      </p:sp>
    </p:spTree>
    <p:extLst>
      <p:ext uri="{BB962C8B-B14F-4D97-AF65-F5344CB8AC3E}">
        <p14:creationId xmlns:p14="http://schemas.microsoft.com/office/powerpoint/2010/main" xmlns="" val="82338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rebuchet MS" pitchFamily="34" charset="0"/>
              </a:rPr>
              <a:t>Annuity</a:t>
            </a:r>
          </a:p>
        </p:txBody>
      </p:sp>
      <p:sp>
        <p:nvSpPr>
          <p:cNvPr id="3" name="Content Placeholder 2"/>
          <p:cNvSpPr>
            <a:spLocks noGrp="1"/>
          </p:cNvSpPr>
          <p:nvPr>
            <p:ph idx="1"/>
          </p:nvPr>
        </p:nvSpPr>
        <p:spPr>
          <a:xfrm>
            <a:off x="304800" y="1554162"/>
            <a:ext cx="8686800" cy="5115198"/>
          </a:xfrm>
        </p:spPr>
        <p:txBody>
          <a:bodyPr>
            <a:noAutofit/>
          </a:bodyPr>
          <a:lstStyle/>
          <a:p>
            <a:r>
              <a:rPr lang="en-GB" sz="2800" dirty="0" smtClean="0"/>
              <a:t>Payment </a:t>
            </a:r>
            <a:r>
              <a:rPr lang="en-GB" sz="2800" dirty="0"/>
              <a:t>to the concessionaire is fixed </a:t>
            </a:r>
            <a:r>
              <a:rPr lang="en-GB" sz="2800" dirty="0" smtClean="0"/>
              <a:t>without </a:t>
            </a:r>
            <a:r>
              <a:rPr lang="en-GB" sz="2800" dirty="0"/>
              <a:t>reference to the traffic </a:t>
            </a:r>
            <a:r>
              <a:rPr lang="en-GB" sz="2800" dirty="0" smtClean="0"/>
              <a:t>volume. </a:t>
            </a:r>
            <a:endParaRPr lang="en-GB" sz="2800" dirty="0"/>
          </a:p>
          <a:p>
            <a:r>
              <a:rPr lang="en-GB" sz="2800" dirty="0" smtClean="0"/>
              <a:t>Government </a:t>
            </a:r>
            <a:r>
              <a:rPr lang="en-GB" sz="2800" dirty="0"/>
              <a:t>retains the right to charge a toll from users at any stage of the project. </a:t>
            </a:r>
          </a:p>
          <a:p>
            <a:r>
              <a:rPr lang="en-GB" sz="2800" dirty="0" smtClean="0"/>
              <a:t>Generally, </a:t>
            </a:r>
            <a:r>
              <a:rPr lang="en-GB" sz="2800" dirty="0"/>
              <a:t>it also retains </a:t>
            </a:r>
            <a:r>
              <a:rPr lang="en-GB" sz="2800" dirty="0" smtClean="0"/>
              <a:t>rights </a:t>
            </a:r>
            <a:r>
              <a:rPr lang="en-GB" sz="2800" dirty="0"/>
              <a:t>relating to property development, advertising along the project site, etc. </a:t>
            </a:r>
          </a:p>
          <a:p>
            <a:r>
              <a:rPr lang="en-GB" sz="2800" dirty="0"/>
              <a:t>The key difference between shadow toll and annuity is </a:t>
            </a:r>
            <a:r>
              <a:rPr lang="en-GB" sz="2800" dirty="0" smtClean="0"/>
              <a:t>traffic risk: </a:t>
            </a:r>
          </a:p>
          <a:p>
            <a:pPr lvl="1"/>
            <a:r>
              <a:rPr lang="en-GB" sz="2400" dirty="0" smtClean="0"/>
              <a:t>under </a:t>
            </a:r>
            <a:r>
              <a:rPr lang="en-GB" sz="2400" dirty="0"/>
              <a:t>shadow toll, traffic risk </a:t>
            </a:r>
            <a:r>
              <a:rPr lang="en-GB" sz="2400" dirty="0" smtClean="0"/>
              <a:t>borne </a:t>
            </a:r>
            <a:r>
              <a:rPr lang="en-GB" sz="2400" dirty="0"/>
              <a:t>by </a:t>
            </a:r>
            <a:r>
              <a:rPr lang="en-GB" sz="2400" dirty="0" smtClean="0"/>
              <a:t>concessionaire; </a:t>
            </a:r>
          </a:p>
          <a:p>
            <a:pPr lvl="1"/>
            <a:r>
              <a:rPr lang="en-GB" sz="2400" dirty="0" smtClean="0"/>
              <a:t>under annuity system, concessionaire </a:t>
            </a:r>
            <a:r>
              <a:rPr lang="en-GB" sz="2400" dirty="0"/>
              <a:t>does not bear the traffic risk.  </a:t>
            </a:r>
          </a:p>
        </p:txBody>
      </p:sp>
    </p:spTree>
    <p:extLst>
      <p:ext uri="{BB962C8B-B14F-4D97-AF65-F5344CB8AC3E}">
        <p14:creationId xmlns:p14="http://schemas.microsoft.com/office/powerpoint/2010/main" xmlns="" val="120579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Trebuchet MS" pitchFamily="34" charset="0"/>
              </a:rPr>
              <a:t>Availability </a:t>
            </a:r>
            <a:r>
              <a:rPr lang="en-GB" dirty="0" smtClean="0">
                <a:latin typeface="Trebuchet MS" pitchFamily="34" charset="0"/>
              </a:rPr>
              <a:t>payments</a:t>
            </a:r>
            <a:endParaRPr lang="en-GB" dirty="0">
              <a:latin typeface="Trebuchet MS" pitchFamily="34" charset="0"/>
            </a:endParaRPr>
          </a:p>
        </p:txBody>
      </p:sp>
      <p:sp>
        <p:nvSpPr>
          <p:cNvPr id="3" name="Content Placeholder 2"/>
          <p:cNvSpPr>
            <a:spLocks noGrp="1"/>
          </p:cNvSpPr>
          <p:nvPr>
            <p:ph idx="1"/>
          </p:nvPr>
        </p:nvSpPr>
        <p:spPr>
          <a:xfrm>
            <a:off x="304800" y="1412776"/>
            <a:ext cx="8686800" cy="5256584"/>
          </a:xfrm>
        </p:spPr>
        <p:txBody>
          <a:bodyPr>
            <a:normAutofit fontScale="85000" lnSpcReduction="20000"/>
          </a:bodyPr>
          <a:lstStyle/>
          <a:p>
            <a:r>
              <a:rPr lang="en-GB" sz="3300" dirty="0"/>
              <a:t>Made based on achievement of particular project milestones or performance standards. </a:t>
            </a:r>
          </a:p>
          <a:p>
            <a:r>
              <a:rPr lang="en-GB" sz="3300" dirty="0"/>
              <a:t>Project milestones can refer to the road being open by a certain deadline, while performance standards can be measured operationally, such as lane closures for maintenance purposes, incident management, or level-of-service performance.</a:t>
            </a:r>
          </a:p>
          <a:p>
            <a:r>
              <a:rPr lang="en-GB" sz="3300" dirty="0"/>
              <a:t>Often used for toll roads that are not expected to generate sufficient revenue to pay for their construction and operation. </a:t>
            </a:r>
          </a:p>
          <a:p>
            <a:r>
              <a:rPr lang="en-GB" sz="3300" dirty="0"/>
              <a:t>There is less overall risk to the operator than with a traditional concession - the concessionaire receives a predictable, fixed set of payments over the life of the agreement. </a:t>
            </a:r>
          </a:p>
          <a:p>
            <a:endParaRPr lang="en-GB" dirty="0"/>
          </a:p>
        </p:txBody>
      </p:sp>
    </p:spTree>
    <p:extLst>
      <p:ext uri="{BB962C8B-B14F-4D97-AF65-F5344CB8AC3E}">
        <p14:creationId xmlns:p14="http://schemas.microsoft.com/office/powerpoint/2010/main" xmlns="" val="49515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ffectLst/>
                <a:latin typeface="Trebuchet MS" pitchFamily="34" charset="0"/>
              </a:rPr>
              <a:t>Financial </a:t>
            </a:r>
            <a:r>
              <a:rPr lang="en-GB" dirty="0" smtClean="0">
                <a:effectLst/>
                <a:latin typeface="Trebuchet MS" pitchFamily="34" charset="0"/>
              </a:rPr>
              <a:t>incentives</a:t>
            </a:r>
            <a:endParaRPr lang="en-GB" dirty="0">
              <a:latin typeface="Trebuchet MS" pitchFamily="34" charset="0"/>
            </a:endParaRPr>
          </a:p>
        </p:txBody>
      </p:sp>
      <p:sp>
        <p:nvSpPr>
          <p:cNvPr id="3" name="Content Placeholder 2"/>
          <p:cNvSpPr>
            <a:spLocks noGrp="1"/>
          </p:cNvSpPr>
          <p:nvPr>
            <p:ph idx="1"/>
          </p:nvPr>
        </p:nvSpPr>
        <p:spPr/>
        <p:txBody>
          <a:bodyPr>
            <a:normAutofit/>
          </a:bodyPr>
          <a:lstStyle/>
          <a:p>
            <a:r>
              <a:rPr lang="en-GB" sz="2800" u="sng" dirty="0" smtClean="0"/>
              <a:t>Grants</a:t>
            </a:r>
            <a:r>
              <a:rPr lang="en-GB" sz="2800" dirty="0" smtClean="0"/>
              <a:t>: generally for construction </a:t>
            </a:r>
            <a:r>
              <a:rPr lang="en-GB" sz="2800" dirty="0"/>
              <a:t>for </a:t>
            </a:r>
            <a:r>
              <a:rPr lang="en-GB" sz="2800" dirty="0" smtClean="0"/>
              <a:t>cost </a:t>
            </a:r>
            <a:r>
              <a:rPr lang="en-GB" sz="2800" dirty="0"/>
              <a:t>and balance, if any, should be used for meeting the O&amp;M </a:t>
            </a:r>
            <a:r>
              <a:rPr lang="en-GB" sz="2800" dirty="0" smtClean="0"/>
              <a:t>cost.</a:t>
            </a:r>
          </a:p>
          <a:p>
            <a:r>
              <a:rPr lang="en-GB" sz="2800" u="sng" dirty="0" smtClean="0"/>
              <a:t>Low interest loans</a:t>
            </a:r>
            <a:r>
              <a:rPr lang="en-GB" sz="2800" dirty="0" smtClean="0"/>
              <a:t>: generally governments can borrow at lower cost than the private sector.</a:t>
            </a:r>
          </a:p>
          <a:p>
            <a:r>
              <a:rPr lang="en-GB" sz="2800" u="sng" dirty="0" smtClean="0"/>
              <a:t>Revenue shortfall loan</a:t>
            </a:r>
            <a:r>
              <a:rPr lang="en-GB" sz="2800" dirty="0" smtClean="0"/>
              <a:t>: if there is a revenue in any year low interest loan may be provided by the government.</a:t>
            </a:r>
            <a:endParaRPr lang="en-GB" sz="2800" dirty="0"/>
          </a:p>
          <a:p>
            <a:endParaRPr lang="en-GB" sz="2800" dirty="0"/>
          </a:p>
        </p:txBody>
      </p:sp>
    </p:spTree>
    <p:extLst>
      <p:ext uri="{BB962C8B-B14F-4D97-AF65-F5344CB8AC3E}">
        <p14:creationId xmlns:p14="http://schemas.microsoft.com/office/powerpoint/2010/main" xmlns="" val="33882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GB" dirty="0" smtClean="0"/>
              <a:t>Transport PPPs internationally</a:t>
            </a:r>
          </a:p>
          <a:p>
            <a:r>
              <a:rPr lang="en-GB" dirty="0" smtClean="0"/>
              <a:t>Road PPPs</a:t>
            </a:r>
          </a:p>
          <a:p>
            <a:r>
              <a:rPr lang="en-GB" dirty="0" smtClean="0"/>
              <a:t>Regional examples</a:t>
            </a:r>
          </a:p>
          <a:p>
            <a:r>
              <a:rPr lang="en-GB" dirty="0" smtClean="0"/>
              <a:t>Conclusions</a:t>
            </a:r>
            <a:endParaRPr lang="en-GB" dirty="0"/>
          </a:p>
        </p:txBody>
      </p:sp>
      <p:sp>
        <p:nvSpPr>
          <p:cNvPr id="4" name="Title 3"/>
          <p:cNvSpPr>
            <a:spLocks noGrp="1"/>
          </p:cNvSpPr>
          <p:nvPr>
            <p:ph type="title"/>
          </p:nvPr>
        </p:nvSpPr>
        <p:spPr/>
        <p:txBody>
          <a:bodyPr/>
          <a:lstStyle/>
          <a:p>
            <a:r>
              <a:rPr lang="en-GB" dirty="0" smtClean="0"/>
              <a:t>Agenda</a:t>
            </a:r>
            <a:endParaRPr lang="en-GB" dirty="0"/>
          </a:p>
        </p:txBody>
      </p:sp>
    </p:spTree>
    <p:extLst>
      <p:ext uri="{BB962C8B-B14F-4D97-AF65-F5344CB8AC3E}">
        <p14:creationId xmlns:p14="http://schemas.microsoft.com/office/powerpoint/2010/main" xmlns="" val="4003920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ffectLst/>
                <a:latin typeface="Trebuchet MS" pitchFamily="34" charset="0"/>
              </a:rPr>
              <a:t>Fiscal </a:t>
            </a:r>
            <a:r>
              <a:rPr lang="en-GB" dirty="0" smtClean="0">
                <a:effectLst/>
                <a:latin typeface="Trebuchet MS" pitchFamily="34" charset="0"/>
              </a:rPr>
              <a:t>incentives</a:t>
            </a:r>
            <a:endParaRPr lang="en-GB" dirty="0">
              <a:latin typeface="Trebuchet MS" pitchFamily="34" charset="0"/>
            </a:endParaRPr>
          </a:p>
        </p:txBody>
      </p:sp>
      <p:sp>
        <p:nvSpPr>
          <p:cNvPr id="3" name="Content Placeholder 2"/>
          <p:cNvSpPr>
            <a:spLocks noGrp="1"/>
          </p:cNvSpPr>
          <p:nvPr>
            <p:ph idx="1"/>
          </p:nvPr>
        </p:nvSpPr>
        <p:spPr/>
        <p:txBody>
          <a:bodyPr>
            <a:normAutofit fontScale="92500" lnSpcReduction="10000"/>
          </a:bodyPr>
          <a:lstStyle/>
          <a:p>
            <a:r>
              <a:rPr lang="en-GB" dirty="0"/>
              <a:t>Tax incentives are a very important component of any fiscal package. The various forms of tax incentives could be:</a:t>
            </a:r>
          </a:p>
          <a:p>
            <a:pPr lvl="1"/>
            <a:r>
              <a:rPr lang="en-GB" dirty="0" smtClean="0"/>
              <a:t>tax </a:t>
            </a:r>
            <a:r>
              <a:rPr lang="en-GB" dirty="0"/>
              <a:t>holiday on </a:t>
            </a:r>
            <a:r>
              <a:rPr lang="en-GB" dirty="0" smtClean="0"/>
              <a:t>income tax </a:t>
            </a:r>
            <a:r>
              <a:rPr lang="en-GB" dirty="0"/>
              <a:t>for the </a:t>
            </a:r>
            <a:r>
              <a:rPr lang="en-GB" dirty="0" smtClean="0"/>
              <a:t>concessionaire;</a:t>
            </a:r>
            <a:endParaRPr lang="en-GB" dirty="0"/>
          </a:p>
          <a:p>
            <a:pPr lvl="1"/>
            <a:r>
              <a:rPr lang="en-GB" dirty="0" smtClean="0"/>
              <a:t>exemption/rebate </a:t>
            </a:r>
            <a:r>
              <a:rPr lang="en-GB" dirty="0"/>
              <a:t>on customs duty for imported equipment used in construction or operation of </a:t>
            </a:r>
            <a:r>
              <a:rPr lang="en-GB" dirty="0" smtClean="0"/>
              <a:t>highway;</a:t>
            </a:r>
            <a:endParaRPr lang="en-GB" dirty="0"/>
          </a:p>
          <a:p>
            <a:pPr lvl="1"/>
            <a:r>
              <a:rPr lang="en-GB" dirty="0" smtClean="0"/>
              <a:t>exemption </a:t>
            </a:r>
            <a:r>
              <a:rPr lang="en-GB" dirty="0"/>
              <a:t>of stamp duty applicable to various contracts in the </a:t>
            </a:r>
            <a:r>
              <a:rPr lang="en-GB" dirty="0" smtClean="0"/>
              <a:t>project;</a:t>
            </a:r>
            <a:endParaRPr lang="en-GB" dirty="0"/>
          </a:p>
          <a:p>
            <a:pPr lvl="1"/>
            <a:r>
              <a:rPr lang="en-GB" dirty="0" smtClean="0"/>
              <a:t>exemption/rebate/deferment </a:t>
            </a:r>
            <a:r>
              <a:rPr lang="en-GB" dirty="0"/>
              <a:t>of other taxes </a:t>
            </a:r>
            <a:r>
              <a:rPr lang="en-GB" dirty="0" smtClean="0"/>
              <a:t>value added tax</a:t>
            </a:r>
            <a:r>
              <a:rPr lang="en-GB" dirty="0"/>
              <a:t>, </a:t>
            </a:r>
            <a:r>
              <a:rPr lang="en-GB" dirty="0" smtClean="0"/>
              <a:t>employee taxes, </a:t>
            </a:r>
            <a:r>
              <a:rPr lang="en-GB" dirty="0"/>
              <a:t>etc. </a:t>
            </a:r>
          </a:p>
          <a:p>
            <a:endParaRPr lang="en-GB" dirty="0"/>
          </a:p>
        </p:txBody>
      </p:sp>
    </p:spTree>
    <p:extLst>
      <p:ext uri="{BB962C8B-B14F-4D97-AF65-F5344CB8AC3E}">
        <p14:creationId xmlns:p14="http://schemas.microsoft.com/office/powerpoint/2010/main" xmlns="" val="349983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latin typeface="Trebuchet MS" pitchFamily="34" charset="0"/>
              </a:rPr>
              <a:t>Ancillary revenues</a:t>
            </a:r>
            <a:endParaRPr lang="en-GB" dirty="0">
              <a:latin typeface="Trebuchet MS" pitchFamily="34" charset="0"/>
            </a:endParaRPr>
          </a:p>
        </p:txBody>
      </p:sp>
      <p:sp>
        <p:nvSpPr>
          <p:cNvPr id="3" name="Content Placeholder 2"/>
          <p:cNvSpPr>
            <a:spLocks noGrp="1"/>
          </p:cNvSpPr>
          <p:nvPr>
            <p:ph idx="1"/>
          </p:nvPr>
        </p:nvSpPr>
        <p:spPr/>
        <p:txBody>
          <a:bodyPr>
            <a:normAutofit/>
          </a:bodyPr>
          <a:lstStyle/>
          <a:p>
            <a:r>
              <a:rPr lang="en-GB" sz="2800" dirty="0"/>
              <a:t>The concessionaire may be given permission for property development along the </a:t>
            </a:r>
            <a:r>
              <a:rPr lang="en-GB" sz="2800" dirty="0" smtClean="0"/>
              <a:t>highway</a:t>
            </a:r>
            <a:r>
              <a:rPr lang="en-GB" sz="2800" dirty="0"/>
              <a:t>. The various alternatives for ancillary revenues could </a:t>
            </a:r>
            <a:r>
              <a:rPr lang="en-GB" sz="2800" dirty="0" smtClean="0"/>
              <a:t>be:</a:t>
            </a:r>
            <a:endParaRPr lang="en-GB" sz="2800" dirty="0"/>
          </a:p>
          <a:p>
            <a:pPr lvl="1"/>
            <a:r>
              <a:rPr lang="en-GB" sz="2400" dirty="0" smtClean="0"/>
              <a:t>transport </a:t>
            </a:r>
            <a:r>
              <a:rPr lang="en-GB" sz="2400" dirty="0"/>
              <a:t>terminals </a:t>
            </a:r>
            <a:r>
              <a:rPr lang="en-GB" sz="2400" dirty="0" smtClean="0"/>
              <a:t>- garages</a:t>
            </a:r>
            <a:r>
              <a:rPr lang="en-GB" sz="2400" dirty="0"/>
              <a:t>, service stations, warehouses, rest houses and other relevant </a:t>
            </a:r>
            <a:r>
              <a:rPr lang="en-GB" sz="2400" dirty="0" smtClean="0"/>
              <a:t>infrastructure;</a:t>
            </a:r>
            <a:endParaRPr lang="en-GB" sz="2400" dirty="0"/>
          </a:p>
          <a:p>
            <a:pPr lvl="1"/>
            <a:r>
              <a:rPr lang="en-GB" sz="2400" dirty="0" smtClean="0"/>
              <a:t>restaurants</a:t>
            </a:r>
            <a:r>
              <a:rPr lang="en-GB" sz="2400" dirty="0"/>
              <a:t>, shops and </a:t>
            </a:r>
            <a:r>
              <a:rPr lang="en-GB" sz="2400" dirty="0" smtClean="0"/>
              <a:t>motels;</a:t>
            </a:r>
            <a:endParaRPr lang="en-GB" sz="2400" dirty="0"/>
          </a:p>
          <a:p>
            <a:pPr lvl="1"/>
            <a:r>
              <a:rPr lang="en-GB" sz="2400" dirty="0" smtClean="0"/>
              <a:t>publicity </a:t>
            </a:r>
            <a:r>
              <a:rPr lang="en-GB" sz="2400" dirty="0"/>
              <a:t>and advertising </a:t>
            </a:r>
            <a:r>
              <a:rPr lang="en-GB" sz="2400" dirty="0" smtClean="0"/>
              <a:t>space.</a:t>
            </a:r>
          </a:p>
          <a:p>
            <a:r>
              <a:rPr lang="en-GB" sz="2800" dirty="0" smtClean="0"/>
              <a:t>Estimated that Moscow-St Petersburg road will make 30% of revenue from ancillary revenues</a:t>
            </a:r>
            <a:r>
              <a:rPr lang="en-GB" dirty="0" smtClean="0"/>
              <a:t> </a:t>
            </a:r>
            <a:endParaRPr lang="en-GB" dirty="0"/>
          </a:p>
          <a:p>
            <a:endParaRPr lang="en-GB" dirty="0"/>
          </a:p>
        </p:txBody>
      </p:sp>
    </p:spTree>
    <p:extLst>
      <p:ext uri="{BB962C8B-B14F-4D97-AF65-F5344CB8AC3E}">
        <p14:creationId xmlns:p14="http://schemas.microsoft.com/office/powerpoint/2010/main" xmlns="" val="3607689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Which model to choose?</a:t>
            </a:r>
            <a:endParaRPr lang="en-GB" dirty="0">
              <a:latin typeface="Trebuchet MS" pitchFamily="34" charset="0"/>
            </a:endParaRPr>
          </a:p>
        </p:txBody>
      </p:sp>
      <p:sp>
        <p:nvSpPr>
          <p:cNvPr id="3" name="Content Placeholder 2"/>
          <p:cNvSpPr>
            <a:spLocks noGrp="1"/>
          </p:cNvSpPr>
          <p:nvPr>
            <p:ph idx="1"/>
          </p:nvPr>
        </p:nvSpPr>
        <p:spPr/>
        <p:txBody>
          <a:bodyPr>
            <a:normAutofit lnSpcReduction="10000"/>
          </a:bodyPr>
          <a:lstStyle/>
          <a:p>
            <a:r>
              <a:rPr lang="en-GB" sz="2800" dirty="0" smtClean="0"/>
              <a:t>Will users pay for road?</a:t>
            </a:r>
          </a:p>
          <a:p>
            <a:pPr lvl="1"/>
            <a:r>
              <a:rPr lang="en-GB" sz="2400" dirty="0" smtClean="0"/>
              <a:t>is the traffic volume predictable? </a:t>
            </a:r>
            <a:endParaRPr lang="en-GB" sz="2400" dirty="0"/>
          </a:p>
          <a:p>
            <a:pPr lvl="1"/>
            <a:r>
              <a:rPr lang="en-GB" sz="2400" dirty="0" smtClean="0"/>
              <a:t>is the traffic volume expected to be high?</a:t>
            </a:r>
          </a:p>
          <a:p>
            <a:pPr lvl="1"/>
            <a:r>
              <a:rPr lang="en-GB" sz="2400" dirty="0" smtClean="0"/>
              <a:t>is there a need to </a:t>
            </a:r>
            <a:r>
              <a:rPr lang="en-GB" sz="2400" dirty="0"/>
              <a:t>reduce </a:t>
            </a:r>
            <a:r>
              <a:rPr lang="en-GB" sz="2400" dirty="0" smtClean="0"/>
              <a:t>congestion?</a:t>
            </a:r>
            <a:endParaRPr lang="en-GB" sz="2400" dirty="0"/>
          </a:p>
          <a:p>
            <a:pPr lvl="1"/>
            <a:r>
              <a:rPr lang="en-GB" sz="2400" dirty="0" smtClean="0"/>
              <a:t>is there willingness to pay?</a:t>
            </a:r>
          </a:p>
          <a:p>
            <a:pPr lvl="1"/>
            <a:r>
              <a:rPr lang="en-GB" sz="2400" dirty="0" smtClean="0"/>
              <a:t>move towards payment for distance travelled?</a:t>
            </a:r>
          </a:p>
          <a:p>
            <a:r>
              <a:rPr lang="en-GB" sz="2800" dirty="0" smtClean="0"/>
              <a:t>If “no”, then:</a:t>
            </a:r>
          </a:p>
          <a:p>
            <a:pPr lvl="1"/>
            <a:r>
              <a:rPr lang="en-GB" sz="2400" dirty="0" smtClean="0"/>
              <a:t>shadow tolls or</a:t>
            </a:r>
          </a:p>
          <a:p>
            <a:pPr lvl="1"/>
            <a:r>
              <a:rPr lang="en-GB" sz="2400" dirty="0" smtClean="0"/>
              <a:t>Annuity or</a:t>
            </a:r>
          </a:p>
          <a:p>
            <a:pPr lvl="1"/>
            <a:r>
              <a:rPr lang="en-GB" sz="2400" dirty="0" smtClean="0"/>
              <a:t>availability payments.</a:t>
            </a:r>
            <a:endParaRPr lang="en-GB" sz="2400" dirty="0"/>
          </a:p>
        </p:txBody>
      </p:sp>
    </p:spTree>
    <p:extLst>
      <p:ext uri="{BB962C8B-B14F-4D97-AF65-F5344CB8AC3E}">
        <p14:creationId xmlns:p14="http://schemas.microsoft.com/office/powerpoint/2010/main" xmlns="" val="341301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Trebuchet MS" pitchFamily="34" charset="0"/>
              </a:rPr>
              <a:t>Traditional road maintenance</a:t>
            </a:r>
            <a:endParaRPr lang="en-GB" dirty="0">
              <a:latin typeface="Trebuchet MS" pitchFamily="34" charset="0"/>
            </a:endParaRPr>
          </a:p>
        </p:txBody>
      </p:sp>
      <p:sp>
        <p:nvSpPr>
          <p:cNvPr id="3" name="Content Placeholder 2"/>
          <p:cNvSpPr>
            <a:spLocks noGrp="1"/>
          </p:cNvSpPr>
          <p:nvPr>
            <p:ph idx="1"/>
          </p:nvPr>
        </p:nvSpPr>
        <p:spPr>
          <a:xfrm>
            <a:off x="251520" y="1412776"/>
            <a:ext cx="8640960" cy="4536503"/>
          </a:xfrm>
        </p:spPr>
        <p:txBody>
          <a:bodyPr>
            <a:noAutofit/>
          </a:bodyPr>
          <a:lstStyle/>
          <a:p>
            <a:pPr marL="0" indent="0">
              <a:buNone/>
            </a:pPr>
            <a:r>
              <a:rPr lang="en-GB" sz="2800" b="1" dirty="0" smtClean="0">
                <a:latin typeface="Tahoma" pitchFamily="34" charset="0"/>
                <a:ea typeface="Tahoma" pitchFamily="34" charset="0"/>
                <a:cs typeface="Tahoma" pitchFamily="34" charset="0"/>
              </a:rPr>
              <a:t>Road administrations have </a:t>
            </a:r>
            <a:r>
              <a:rPr lang="en-GB" sz="2800" b="1" dirty="0" smtClean="0">
                <a:solidFill>
                  <a:srgbClr val="FF0000"/>
                </a:solidFill>
                <a:latin typeface="Tahoma" pitchFamily="34" charset="0"/>
                <a:ea typeface="Tahoma" pitchFamily="34" charset="0"/>
                <a:cs typeface="Tahoma" pitchFamily="34" charset="0"/>
              </a:rPr>
              <a:t>increasing difficulties under traditional works contracts </a:t>
            </a:r>
            <a:r>
              <a:rPr lang="en-GB" sz="2800" b="1" dirty="0" smtClean="0">
                <a:latin typeface="Tahoma" pitchFamily="34" charset="0"/>
                <a:ea typeface="Tahoma" pitchFamily="34" charset="0"/>
                <a:cs typeface="Tahoma" pitchFamily="34" charset="0"/>
              </a:rPr>
              <a:t>to ensure:</a:t>
            </a:r>
            <a:endParaRPr lang="en-GB" sz="2800" dirty="0" smtClean="0">
              <a:latin typeface="Tahoma" pitchFamily="34" charset="0"/>
              <a:ea typeface="Tahoma" pitchFamily="34" charset="0"/>
              <a:cs typeface="Tahoma" pitchFamily="34" charset="0"/>
            </a:endParaRPr>
          </a:p>
          <a:p>
            <a:pPr lvl="0"/>
            <a:r>
              <a:rPr lang="en-GB" sz="2400" dirty="0" smtClean="0">
                <a:latin typeface="Tahoma" pitchFamily="34" charset="0"/>
                <a:ea typeface="Tahoma" pitchFamily="34" charset="0"/>
                <a:cs typeface="Tahoma" pitchFamily="34" charset="0"/>
              </a:rPr>
              <a:t>that design of works is adequate </a:t>
            </a:r>
          </a:p>
          <a:p>
            <a:pPr lvl="0"/>
            <a:r>
              <a:rPr lang="en-GB" sz="2400" dirty="0" smtClean="0">
                <a:latin typeface="Tahoma" pitchFamily="34" charset="0"/>
                <a:ea typeface="Tahoma" pitchFamily="34" charset="0"/>
                <a:cs typeface="Tahoma" pitchFamily="34" charset="0"/>
              </a:rPr>
              <a:t>that the quality of works is adequate</a:t>
            </a:r>
          </a:p>
          <a:p>
            <a:pPr lvl="0"/>
            <a:r>
              <a:rPr lang="en-GB" sz="2400" dirty="0" smtClean="0">
                <a:latin typeface="Tahoma" pitchFamily="34" charset="0"/>
                <a:ea typeface="Tahoma" pitchFamily="34" charset="0"/>
                <a:cs typeface="Tahoma" pitchFamily="34" charset="0"/>
              </a:rPr>
              <a:t>that works are completed at the price given by winning contractor</a:t>
            </a:r>
          </a:p>
          <a:p>
            <a:pPr lvl="0"/>
            <a:r>
              <a:rPr lang="en-GB" sz="2400" dirty="0" smtClean="0">
                <a:latin typeface="Tahoma" pitchFamily="34" charset="0"/>
                <a:ea typeface="Tahoma" pitchFamily="34" charset="0"/>
                <a:cs typeface="Tahoma" pitchFamily="34" charset="0"/>
              </a:rPr>
              <a:t>that roads are maintained after construction works are completed.</a:t>
            </a:r>
          </a:p>
          <a:p>
            <a:pPr marL="0" lvl="0" indent="0">
              <a:buNone/>
            </a:pPr>
            <a:r>
              <a:rPr lang="en-GB" sz="2800" dirty="0" smtClean="0">
                <a:latin typeface="Tahoma" pitchFamily="34" charset="0"/>
                <a:ea typeface="Tahoma" pitchFamily="34" charset="0"/>
                <a:cs typeface="Tahoma" pitchFamily="34" charset="0"/>
              </a:rPr>
              <a:t>Improved road sector performance can be achieved because PPPs adopt a life cost cycle approach.</a:t>
            </a:r>
          </a:p>
          <a:p>
            <a:endParaRPr lang="en-GB" sz="28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519607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Trebuchet MS" pitchFamily="34" charset="0"/>
              </a:rPr>
              <a:t>Deterioration of road quality</a:t>
            </a:r>
            <a:endParaRPr lang="en-GB" dirty="0">
              <a:latin typeface="Trebuchet MS" pitchFamily="34" charset="0"/>
            </a:endParaRPr>
          </a:p>
        </p:txBody>
      </p:sp>
      <p:pic>
        <p:nvPicPr>
          <p:cNvPr id="4" name="Picture 6" descr="rehabilitation curve"/>
          <p:cNvPicPr>
            <a:picLocks noGrp="1" noChangeAspect="1" noChangeArrowheads="1"/>
          </p:cNvPicPr>
          <p:nvPr>
            <p:ph idx="1"/>
          </p:nvPr>
        </p:nvPicPr>
        <p:blipFill>
          <a:blip r:embed="rId2" cstate="print"/>
          <a:srcRect/>
          <a:stretch>
            <a:fillRect/>
          </a:stretch>
        </p:blipFill>
        <p:spPr bwMode="auto">
          <a:xfrm>
            <a:off x="683568" y="1556792"/>
            <a:ext cx="7776864" cy="4451584"/>
          </a:xfrm>
          <a:prstGeom prst="rect">
            <a:avLst/>
          </a:prstGeom>
          <a:noFill/>
          <a:ln w="9525">
            <a:noFill/>
            <a:miter lim="800000"/>
            <a:headEnd/>
            <a:tailEnd/>
          </a:ln>
        </p:spPr>
      </p:pic>
    </p:spTree>
    <p:extLst>
      <p:ext uri="{BB962C8B-B14F-4D97-AF65-F5344CB8AC3E}">
        <p14:creationId xmlns:p14="http://schemas.microsoft.com/office/powerpoint/2010/main" xmlns="" val="161669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 Uzbekistan 0809 (6).JPG"/>
          <p:cNvPicPr/>
          <p:nvPr/>
        </p:nvPicPr>
        <p:blipFill>
          <a:blip r:embed="rId3" cstate="print"/>
          <a:stretch>
            <a:fillRect/>
          </a:stretch>
        </p:blipFill>
        <p:spPr>
          <a:xfrm>
            <a:off x="5634" y="0"/>
            <a:ext cx="9138366"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0"/>
            <a:ext cx="9192441" cy="6858000"/>
          </a:xfrm>
          <a:prstGeom prst="rect">
            <a:avLst/>
          </a:prstGeom>
        </p:spPr>
      </p:pic>
    </p:spTree>
    <p:extLst>
      <p:ext uri="{BB962C8B-B14F-4D97-AF65-F5344CB8AC3E}">
        <p14:creationId xmlns:p14="http://schemas.microsoft.com/office/powerpoint/2010/main" xmlns="" val="1936738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9442" name="Object 2"/>
          <p:cNvGraphicFramePr>
            <a:graphicFrameLocks noGrp="1" noChangeAspect="1"/>
          </p:cNvGraphicFramePr>
          <p:nvPr>
            <p:ph type="chart" idx="4294967295"/>
          </p:nvPr>
        </p:nvGraphicFramePr>
        <p:xfrm>
          <a:off x="1259632" y="1265978"/>
          <a:ext cx="6696744" cy="4643173"/>
        </p:xfrm>
        <a:graphic>
          <a:graphicData uri="http://schemas.openxmlformats.org/presentationml/2006/ole">
            <p:oleObj spid="_x0000_s63496" name="Chart" r:id="rId3" imgW="6896179" imgH="4410175" progId="MSGraph.Chart.8">
              <p:embed followColorScheme="full"/>
            </p:oleObj>
          </a:graphicData>
        </a:graphic>
      </p:graphicFrame>
      <p:sp>
        <p:nvSpPr>
          <p:cNvPr id="189445" name="Rectangle 5"/>
          <p:cNvSpPr>
            <a:spLocks noGrp="1" noChangeArrowheads="1"/>
          </p:cNvSpPr>
          <p:nvPr>
            <p:ph type="title" idx="4294967295"/>
          </p:nvPr>
        </p:nvSpPr>
        <p:spPr>
          <a:xfrm>
            <a:off x="1" y="0"/>
            <a:ext cx="9143999" cy="1196752"/>
          </a:xfrm>
          <a:noFill/>
          <a:ln/>
        </p:spPr>
        <p:txBody>
          <a:bodyPr lIns="90488" tIns="44450" rIns="90488" bIns="44450" anchor="ctr"/>
          <a:lstStyle/>
          <a:p>
            <a:r>
              <a:rPr lang="en-GB" sz="3600" dirty="0" smtClean="0">
                <a:latin typeface="Tahoma" pitchFamily="34" charset="0"/>
                <a:ea typeface="Tahoma" pitchFamily="34" charset="0"/>
                <a:cs typeface="Tahoma" pitchFamily="34" charset="0"/>
              </a:rPr>
              <a:t>Optimum level of service determination</a:t>
            </a:r>
          </a:p>
        </p:txBody>
      </p:sp>
      <p:sp>
        <p:nvSpPr>
          <p:cNvPr id="189443" name="Rectangle 3"/>
          <p:cNvSpPr>
            <a:spLocks noChangeArrowheads="1"/>
          </p:cNvSpPr>
          <p:nvPr/>
        </p:nvSpPr>
        <p:spPr bwMode="auto">
          <a:xfrm>
            <a:off x="2857500" y="247650"/>
            <a:ext cx="1017588" cy="4332288"/>
          </a:xfrm>
          <a:prstGeom prst="rect">
            <a:avLst/>
          </a:prstGeom>
          <a:noFill/>
          <a:ln w="12700">
            <a:noFill/>
            <a:miter lim="800000"/>
            <a:headEnd/>
            <a:tailEnd/>
          </a:ln>
          <a:effectLst/>
        </p:spPr>
        <p:txBody>
          <a:bodyPr wrap="none" lIns="90488" tIns="44450" rIns="90488" bIns="44450" anchor="ctr"/>
          <a:lstStyle/>
          <a:p>
            <a:endParaRPr lang="en-GB"/>
          </a:p>
        </p:txBody>
      </p:sp>
      <p:sp>
        <p:nvSpPr>
          <p:cNvPr id="189444" name="Rectangle 4"/>
          <p:cNvSpPr>
            <a:spLocks noChangeArrowheads="1"/>
          </p:cNvSpPr>
          <p:nvPr/>
        </p:nvSpPr>
        <p:spPr bwMode="auto">
          <a:xfrm>
            <a:off x="3059832" y="1412777"/>
            <a:ext cx="720080" cy="3528391"/>
          </a:xfrm>
          <a:prstGeom prst="rect">
            <a:avLst/>
          </a:prstGeom>
          <a:solidFill>
            <a:schemeClr val="bg1">
              <a:alpha val="50000"/>
            </a:schemeClr>
          </a:solidFill>
          <a:ln w="12700">
            <a:noFill/>
            <a:miter lim="800000"/>
            <a:headEnd/>
            <a:tailEnd/>
          </a:ln>
          <a:effectLst/>
        </p:spPr>
        <p:txBody>
          <a:bodyPr wrap="none" lIns="90488" tIns="44450" rIns="90488" bIns="44450" anchor="ctr"/>
          <a:lstStyle/>
          <a:p>
            <a:pPr algn="ctr">
              <a:lnSpc>
                <a:spcPct val="90000"/>
              </a:lnSpc>
            </a:pPr>
            <a:r>
              <a:rPr lang="en-GB" sz="1400" b="1" dirty="0">
                <a:solidFill>
                  <a:srgbClr val="FF0000"/>
                </a:solidFill>
              </a:rPr>
              <a:t>Target </a:t>
            </a:r>
          </a:p>
          <a:p>
            <a:pPr algn="ctr">
              <a:lnSpc>
                <a:spcPct val="90000"/>
              </a:lnSpc>
            </a:pPr>
            <a:r>
              <a:rPr lang="en-GB" sz="1400" b="1" dirty="0">
                <a:solidFill>
                  <a:srgbClr val="FF0000"/>
                </a:solidFill>
              </a:rPr>
              <a:t>Level </a:t>
            </a:r>
          </a:p>
          <a:p>
            <a:pPr algn="ctr">
              <a:lnSpc>
                <a:spcPct val="90000"/>
              </a:lnSpc>
            </a:pPr>
            <a:r>
              <a:rPr lang="en-GB" sz="1400" b="1" dirty="0">
                <a:solidFill>
                  <a:srgbClr val="FF0000"/>
                </a:solidFill>
              </a:rPr>
              <a:t>of </a:t>
            </a:r>
          </a:p>
          <a:p>
            <a:pPr algn="ctr">
              <a:lnSpc>
                <a:spcPct val="90000"/>
              </a:lnSpc>
            </a:pPr>
            <a:r>
              <a:rPr lang="en-GB" sz="1400" b="1" dirty="0">
                <a:solidFill>
                  <a:srgbClr val="FF0000"/>
                </a:solidFill>
              </a:rPr>
              <a:t>Service</a:t>
            </a:r>
          </a:p>
        </p:txBody>
      </p:sp>
    </p:spTree>
    <p:extLst>
      <p:ext uri="{BB962C8B-B14F-4D97-AF65-F5344CB8AC3E}">
        <p14:creationId xmlns:p14="http://schemas.microsoft.com/office/powerpoint/2010/main" xmlns="" val="330791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442">
                                            <p:oleChartEl type="series" lvl="1"/>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9442">
                                            <p:oleChartEl type="series" lvl="2"/>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9442">
                                            <p:oleChartEl type="series" lvl="3"/>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9442">
                                            <p:oleChartEl type="series" lvl="4"/>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89444"/>
                                        </p:tgtEl>
                                        <p:attrNameLst>
                                          <p:attrName>style.visibility</p:attrName>
                                        </p:attrNameLst>
                                      </p:cBhvr>
                                      <p:to>
                                        <p:strVal val="visible"/>
                                      </p:to>
                                    </p:set>
                                    <p:animEffect transition="in" filter="dissolve">
                                      <p:cBhvr>
                                        <p:cTn id="23" dur="500"/>
                                        <p:tgtEl>
                                          <p:spTgt spid="189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9442" grpId="0" bld="series"/>
      <p:bldP spid="18944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noAutofit/>
          </a:bodyPr>
          <a:lstStyle/>
          <a:p>
            <a:r>
              <a:rPr lang="en-GB" sz="3200" dirty="0" smtClean="0">
                <a:latin typeface="Arial Narrow" pitchFamily="34" charset="0"/>
              </a:rPr>
              <a:t>Output and Performance-based Road Contracts (</a:t>
            </a:r>
            <a:r>
              <a:rPr lang="en-GB" sz="3200" dirty="0" smtClean="0">
                <a:solidFill>
                  <a:schemeClr val="tx1"/>
                </a:solidFill>
                <a:latin typeface="Arial Narrow" pitchFamily="34" charset="0"/>
              </a:rPr>
              <a:t>OPRC</a:t>
            </a:r>
            <a:r>
              <a:rPr lang="en-GB" sz="3200" dirty="0" smtClean="0">
                <a:latin typeface="Arial Narrow" pitchFamily="34" charset="0"/>
              </a:rPr>
              <a:t>)</a:t>
            </a:r>
            <a:endParaRPr lang="en-GB" sz="3200" dirty="0">
              <a:latin typeface="Arial Narrow" pitchFamily="34" charset="0"/>
            </a:endParaRPr>
          </a:p>
        </p:txBody>
      </p:sp>
      <p:sp>
        <p:nvSpPr>
          <p:cNvPr id="3" name="Content Placeholder 2"/>
          <p:cNvSpPr>
            <a:spLocks noGrp="1"/>
          </p:cNvSpPr>
          <p:nvPr>
            <p:ph idx="1"/>
          </p:nvPr>
        </p:nvSpPr>
        <p:spPr>
          <a:xfrm>
            <a:off x="323529" y="1484784"/>
            <a:ext cx="8406008" cy="5112568"/>
          </a:xfrm>
        </p:spPr>
        <p:txBody>
          <a:bodyPr>
            <a:normAutofit fontScale="77500" lnSpcReduction="20000"/>
          </a:bodyPr>
          <a:lstStyle/>
          <a:p>
            <a:pPr marL="0" indent="0">
              <a:buNone/>
            </a:pPr>
            <a:r>
              <a:rPr lang="en-GB" sz="3600" dirty="0" smtClean="0"/>
              <a:t>Payments under OPRC are linked to </a:t>
            </a:r>
            <a:r>
              <a:rPr lang="en-GB" sz="3600" dirty="0" smtClean="0">
                <a:solidFill>
                  <a:srgbClr val="FF0000"/>
                </a:solidFill>
              </a:rPr>
              <a:t>outputs / outcomes.</a:t>
            </a:r>
            <a:endParaRPr lang="en-GB" sz="3600" dirty="0" smtClean="0"/>
          </a:p>
          <a:p>
            <a:pPr marL="0" indent="0"/>
            <a:endParaRPr lang="en-GB" sz="3600" b="1" i="1" dirty="0" smtClean="0"/>
          </a:p>
          <a:p>
            <a:pPr marL="0" indent="0">
              <a:buNone/>
            </a:pPr>
            <a:r>
              <a:rPr lang="en-GB" sz="3600" b="1" i="1" dirty="0" smtClean="0">
                <a:solidFill>
                  <a:srgbClr val="FF0000"/>
                </a:solidFill>
              </a:rPr>
              <a:t>OPRC </a:t>
            </a:r>
            <a:r>
              <a:rPr lang="en-GB" sz="3600" b="1" i="1" dirty="0" smtClean="0"/>
              <a:t>can be used to…</a:t>
            </a:r>
            <a:r>
              <a:rPr lang="en-GB" sz="3600" dirty="0" smtClean="0"/>
              <a:t> </a:t>
            </a:r>
          </a:p>
          <a:p>
            <a:pPr lvl="0"/>
            <a:r>
              <a:rPr lang="en-GB" sz="3600" dirty="0" smtClean="0"/>
              <a:t>Manage and maintain existing good roads over multi-year periods.</a:t>
            </a:r>
          </a:p>
          <a:p>
            <a:pPr lvl="0"/>
            <a:r>
              <a:rPr lang="en-GB" sz="3600" dirty="0" smtClean="0"/>
              <a:t>Bring roads to a maintainable condition and then manage and maintain them for several years.</a:t>
            </a:r>
          </a:p>
          <a:p>
            <a:pPr lvl="0"/>
            <a:r>
              <a:rPr lang="en-GB" sz="3600" dirty="0" smtClean="0"/>
              <a:t>Rehabilitate and improve roads, and then manage and maintain them for several years.</a:t>
            </a:r>
          </a:p>
          <a:p>
            <a:pPr lvl="0"/>
            <a:r>
              <a:rPr lang="en-GB" sz="3600" dirty="0" smtClean="0"/>
              <a:t>Construction of new roads, followed by a long period of management and maintenance.</a:t>
            </a:r>
            <a:endParaRPr lang="en-GB" dirty="0" smtClean="0"/>
          </a:p>
        </p:txBody>
      </p:sp>
    </p:spTree>
    <p:extLst>
      <p:ext uri="{BB962C8B-B14F-4D97-AF65-F5344CB8AC3E}">
        <p14:creationId xmlns:p14="http://schemas.microsoft.com/office/powerpoint/2010/main" xmlns="" val="36950027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GB" dirty="0" smtClean="0"/>
              <a:t>Transport PPPs internationally</a:t>
            </a:r>
          </a:p>
          <a:p>
            <a:r>
              <a:rPr lang="en-GB" dirty="0" smtClean="0"/>
              <a:t>Road PPPs</a:t>
            </a:r>
          </a:p>
          <a:p>
            <a:r>
              <a:rPr lang="en-GB" b="1" dirty="0">
                <a:solidFill>
                  <a:srgbClr val="FFFF00"/>
                </a:solidFill>
              </a:rPr>
              <a:t>Regional examples </a:t>
            </a:r>
            <a:endParaRPr lang="en-GB" b="1" dirty="0" smtClean="0">
              <a:solidFill>
                <a:srgbClr val="FFFF00"/>
              </a:solidFill>
            </a:endParaRPr>
          </a:p>
          <a:p>
            <a:r>
              <a:rPr lang="en-GB" dirty="0" smtClean="0"/>
              <a:t>Conclusions</a:t>
            </a:r>
            <a:endParaRPr lang="en-GB" dirty="0"/>
          </a:p>
        </p:txBody>
      </p:sp>
      <p:sp>
        <p:nvSpPr>
          <p:cNvPr id="4" name="Title 3"/>
          <p:cNvSpPr>
            <a:spLocks noGrp="1"/>
          </p:cNvSpPr>
          <p:nvPr>
            <p:ph type="title"/>
          </p:nvPr>
        </p:nvSpPr>
        <p:spPr/>
        <p:txBody>
          <a:bodyPr/>
          <a:lstStyle/>
          <a:p>
            <a:r>
              <a:rPr lang="en-GB" dirty="0" smtClean="0"/>
              <a:t>Agenda</a:t>
            </a:r>
            <a:endParaRPr lang="en-GB" dirty="0"/>
          </a:p>
        </p:txBody>
      </p:sp>
      <p:sp>
        <p:nvSpPr>
          <p:cNvPr id="2" name="TextBox 1"/>
          <p:cNvSpPr txBox="1"/>
          <p:nvPr/>
        </p:nvSpPr>
        <p:spPr>
          <a:xfrm>
            <a:off x="4446196" y="4221088"/>
            <a:ext cx="4414991" cy="1015663"/>
          </a:xfrm>
          <a:prstGeom prst="rect">
            <a:avLst/>
          </a:prstGeom>
          <a:noFill/>
        </p:spPr>
        <p:txBody>
          <a:bodyPr wrap="none" rtlCol="0">
            <a:spAutoFit/>
          </a:bodyPr>
          <a:lstStyle/>
          <a:p>
            <a:pPr algn="r"/>
            <a:r>
              <a:rPr lang="en-GB" sz="2000" b="1" dirty="0" err="1" smtClean="0">
                <a:solidFill>
                  <a:srgbClr val="FFFF00"/>
                </a:solidFill>
              </a:rPr>
              <a:t>Kakakhstan</a:t>
            </a:r>
            <a:r>
              <a:rPr lang="en-GB" sz="2000" b="1" dirty="0" smtClean="0">
                <a:solidFill>
                  <a:srgbClr val="FFFF00"/>
                </a:solidFill>
              </a:rPr>
              <a:t> PPP projects</a:t>
            </a:r>
          </a:p>
          <a:p>
            <a:pPr algn="r"/>
            <a:r>
              <a:rPr lang="en-GB" sz="2000" b="1" dirty="0" smtClean="0">
                <a:solidFill>
                  <a:srgbClr val="FFFF00"/>
                </a:solidFill>
              </a:rPr>
              <a:t>Proposed road Almaty-</a:t>
            </a:r>
            <a:r>
              <a:rPr lang="en-GB" sz="2000" b="1" dirty="0" err="1" smtClean="0">
                <a:solidFill>
                  <a:srgbClr val="FFFF00"/>
                </a:solidFill>
              </a:rPr>
              <a:t>Issyk</a:t>
            </a:r>
            <a:r>
              <a:rPr lang="en-GB" sz="2000" b="1" dirty="0" smtClean="0">
                <a:solidFill>
                  <a:srgbClr val="FFFF00"/>
                </a:solidFill>
              </a:rPr>
              <a:t> </a:t>
            </a:r>
            <a:r>
              <a:rPr lang="en-GB" sz="2000" b="1" dirty="0" err="1" smtClean="0">
                <a:solidFill>
                  <a:srgbClr val="FFFF00"/>
                </a:solidFill>
              </a:rPr>
              <a:t>Kul</a:t>
            </a:r>
            <a:endParaRPr lang="en-GB" sz="2000" b="1" dirty="0" smtClean="0">
              <a:solidFill>
                <a:srgbClr val="FFFF00"/>
              </a:solidFill>
            </a:endParaRPr>
          </a:p>
          <a:p>
            <a:pPr algn="r"/>
            <a:r>
              <a:rPr lang="en-GB" sz="2000" b="1" dirty="0" smtClean="0">
                <a:solidFill>
                  <a:srgbClr val="FFFF00"/>
                </a:solidFill>
              </a:rPr>
              <a:t>Logistics hub at Navoi, Uzbekistan</a:t>
            </a:r>
            <a:endParaRPr lang="en-GB" sz="2000" b="1" dirty="0">
              <a:solidFill>
                <a:srgbClr val="FFFF00"/>
              </a:solidFill>
            </a:endParaRPr>
          </a:p>
        </p:txBody>
      </p:sp>
    </p:spTree>
    <p:extLst>
      <p:ext uri="{BB962C8B-B14F-4D97-AF65-F5344CB8AC3E}">
        <p14:creationId xmlns:p14="http://schemas.microsoft.com/office/powerpoint/2010/main" xmlns="" val="1588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Trebuchet MS" pitchFamily="34" charset="0"/>
              </a:rPr>
              <a:t>Kazakhstan PPP projects</a:t>
            </a:r>
            <a:endParaRPr lang="en-GB" dirty="0">
              <a:latin typeface="Trebuchet MS"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0" y="1714530"/>
            <a:ext cx="8686800" cy="4205228"/>
          </a:xfrm>
        </p:spPr>
      </p:pic>
      <p:sp>
        <p:nvSpPr>
          <p:cNvPr id="8" name="Up Arrow 7"/>
          <p:cNvSpPr/>
          <p:nvPr/>
        </p:nvSpPr>
        <p:spPr>
          <a:xfrm>
            <a:off x="6948264" y="4365104"/>
            <a:ext cx="936104" cy="100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59678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GB" b="1" dirty="0" smtClean="0">
                <a:solidFill>
                  <a:srgbClr val="FFFF00"/>
                </a:solidFill>
              </a:rPr>
              <a:t>Transport PPPs internationally</a:t>
            </a:r>
          </a:p>
          <a:p>
            <a:r>
              <a:rPr lang="en-GB" dirty="0" smtClean="0"/>
              <a:t>Road PPPs</a:t>
            </a:r>
          </a:p>
          <a:p>
            <a:r>
              <a:rPr lang="en-GB" dirty="0"/>
              <a:t>Regional examples </a:t>
            </a:r>
            <a:endParaRPr lang="en-GB" dirty="0" smtClean="0"/>
          </a:p>
          <a:p>
            <a:r>
              <a:rPr lang="en-GB" dirty="0" smtClean="0"/>
              <a:t>Conclusions</a:t>
            </a:r>
            <a:endParaRPr lang="en-GB" dirty="0"/>
          </a:p>
        </p:txBody>
      </p:sp>
      <p:sp>
        <p:nvSpPr>
          <p:cNvPr id="4" name="Title 3"/>
          <p:cNvSpPr>
            <a:spLocks noGrp="1"/>
          </p:cNvSpPr>
          <p:nvPr>
            <p:ph type="title"/>
          </p:nvPr>
        </p:nvSpPr>
        <p:spPr/>
        <p:txBody>
          <a:bodyPr/>
          <a:lstStyle/>
          <a:p>
            <a:r>
              <a:rPr lang="en-GB" dirty="0" smtClean="0"/>
              <a:t>Agenda</a:t>
            </a:r>
            <a:endParaRPr lang="en-GB" dirty="0"/>
          </a:p>
        </p:txBody>
      </p:sp>
    </p:spTree>
    <p:extLst>
      <p:ext uri="{BB962C8B-B14F-4D97-AF65-F5344CB8AC3E}">
        <p14:creationId xmlns:p14="http://schemas.microsoft.com/office/powerpoint/2010/main" xmlns="" val="1920169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Proposed </a:t>
            </a:r>
            <a:r>
              <a:rPr lang="en-GB" dirty="0">
                <a:latin typeface="Trebuchet MS" pitchFamily="34" charset="0"/>
              </a:rPr>
              <a:t>road </a:t>
            </a:r>
            <a:r>
              <a:rPr lang="en-GB" dirty="0" smtClean="0">
                <a:latin typeface="Trebuchet MS" pitchFamily="34" charset="0"/>
              </a:rPr>
              <a:t>Almaty-</a:t>
            </a:r>
            <a:r>
              <a:rPr lang="en-GB" dirty="0" err="1" smtClean="0">
                <a:latin typeface="Trebuchet MS" pitchFamily="34" charset="0"/>
              </a:rPr>
              <a:t>Issyk</a:t>
            </a:r>
            <a:r>
              <a:rPr lang="en-GB" dirty="0" smtClean="0">
                <a:latin typeface="Trebuchet MS" pitchFamily="34" charset="0"/>
              </a:rPr>
              <a:t> </a:t>
            </a:r>
            <a:r>
              <a:rPr lang="en-GB" dirty="0" err="1" smtClean="0">
                <a:latin typeface="Trebuchet MS" pitchFamily="34" charset="0"/>
              </a:rPr>
              <a:t>kul</a:t>
            </a:r>
            <a:endParaRPr lang="en-GB" dirty="0">
              <a:latin typeface="Trebuchet MS" pitchFamily="34" charset="0"/>
            </a:endParaRPr>
          </a:p>
        </p:txBody>
      </p:sp>
      <p:sp>
        <p:nvSpPr>
          <p:cNvPr id="3" name="Content Placeholder 2"/>
          <p:cNvSpPr>
            <a:spLocks noGrp="1"/>
          </p:cNvSpPr>
          <p:nvPr>
            <p:ph idx="1"/>
          </p:nvPr>
        </p:nvSpPr>
        <p:spPr>
          <a:xfrm>
            <a:off x="304800" y="1554162"/>
            <a:ext cx="8443664" cy="5043190"/>
          </a:xfrm>
        </p:spPr>
        <p:txBody>
          <a:bodyPr>
            <a:normAutofit/>
          </a:bodyPr>
          <a:lstStyle/>
          <a:p>
            <a:r>
              <a:rPr lang="en-US" sz="2800" dirty="0" smtClean="0"/>
              <a:t>New highway between Almaty city and Issyk-Kul. </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7200800" cy="418412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7" y="2311508"/>
            <a:ext cx="7200801" cy="4149486"/>
          </a:xfrm>
          <a:prstGeom prst="rect">
            <a:avLst/>
          </a:prstGeom>
        </p:spPr>
      </p:pic>
    </p:spTree>
    <p:extLst>
      <p:ext uri="{BB962C8B-B14F-4D97-AF65-F5344CB8AC3E}">
        <p14:creationId xmlns:p14="http://schemas.microsoft.com/office/powerpoint/2010/main" xmlns="" val="372843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rebuchet MS" pitchFamily="34" charset="0"/>
              </a:rPr>
              <a:t>Proposed </a:t>
            </a:r>
            <a:r>
              <a:rPr lang="en-GB" dirty="0">
                <a:latin typeface="Trebuchet MS" pitchFamily="34" charset="0"/>
              </a:rPr>
              <a:t>road </a:t>
            </a:r>
            <a:r>
              <a:rPr lang="en-GB" dirty="0" smtClean="0">
                <a:latin typeface="Trebuchet MS" pitchFamily="34" charset="0"/>
              </a:rPr>
              <a:t>Almaty-</a:t>
            </a:r>
            <a:r>
              <a:rPr lang="en-GB" dirty="0" err="1" smtClean="0">
                <a:latin typeface="Trebuchet MS" pitchFamily="34" charset="0"/>
              </a:rPr>
              <a:t>Issyk</a:t>
            </a:r>
            <a:r>
              <a:rPr lang="en-GB" dirty="0" smtClean="0">
                <a:latin typeface="Trebuchet MS" pitchFamily="34" charset="0"/>
              </a:rPr>
              <a:t> </a:t>
            </a:r>
            <a:r>
              <a:rPr lang="en-GB" dirty="0" err="1" smtClean="0">
                <a:latin typeface="Trebuchet MS" pitchFamily="34" charset="0"/>
              </a:rPr>
              <a:t>kul</a:t>
            </a:r>
            <a:endParaRPr lang="en-GB" dirty="0">
              <a:latin typeface="Trebuchet MS" pitchFamily="34" charset="0"/>
            </a:endParaRPr>
          </a:p>
        </p:txBody>
      </p:sp>
      <p:sp>
        <p:nvSpPr>
          <p:cNvPr id="3" name="Content Placeholder 2"/>
          <p:cNvSpPr>
            <a:spLocks noGrp="1"/>
          </p:cNvSpPr>
          <p:nvPr>
            <p:ph idx="1"/>
          </p:nvPr>
        </p:nvSpPr>
        <p:spPr>
          <a:xfrm>
            <a:off x="304800" y="1554162"/>
            <a:ext cx="8515672" cy="5043190"/>
          </a:xfrm>
        </p:spPr>
        <p:txBody>
          <a:bodyPr>
            <a:normAutofit/>
          </a:bodyPr>
          <a:lstStyle/>
          <a:p>
            <a:r>
              <a:rPr lang="en-US" sz="2800" dirty="0" smtClean="0"/>
              <a:t>New highway between Almaty city and Issyk-Kul. </a:t>
            </a:r>
          </a:p>
          <a:p>
            <a:r>
              <a:rPr lang="en-GB" sz="2800" dirty="0" smtClean="0"/>
              <a:t>Estimated traffic: </a:t>
            </a:r>
          </a:p>
          <a:p>
            <a:pPr lvl="2"/>
            <a:r>
              <a:rPr lang="en-GB" sz="2800" dirty="0" smtClean="0"/>
              <a:t>Peak 10 000 </a:t>
            </a:r>
            <a:r>
              <a:rPr lang="en-GB" sz="2800" dirty="0" err="1" smtClean="0"/>
              <a:t>veh</a:t>
            </a:r>
            <a:r>
              <a:rPr lang="en-GB" sz="2800" dirty="0" smtClean="0"/>
              <a:t>./day</a:t>
            </a:r>
          </a:p>
          <a:p>
            <a:pPr lvl="2"/>
            <a:r>
              <a:rPr lang="en-GB" sz="2800" dirty="0" smtClean="0"/>
              <a:t>Average 3 000 </a:t>
            </a:r>
            <a:r>
              <a:rPr lang="en-GB" sz="2800" dirty="0" err="1" smtClean="0"/>
              <a:t>veh</a:t>
            </a:r>
            <a:r>
              <a:rPr lang="en-GB" sz="2800" dirty="0" smtClean="0"/>
              <a:t>./day </a:t>
            </a:r>
          </a:p>
          <a:p>
            <a:r>
              <a:rPr lang="en-GB" sz="2800" dirty="0" smtClean="0"/>
              <a:t>Construction period: 2 years</a:t>
            </a:r>
          </a:p>
          <a:p>
            <a:r>
              <a:rPr lang="en-GB" sz="2800" dirty="0" smtClean="0"/>
              <a:t>Cost: $ 50 million?</a:t>
            </a:r>
          </a:p>
          <a:p>
            <a:r>
              <a:rPr lang="en-GB" sz="2800" dirty="0" smtClean="0"/>
              <a:t>Distance ~ 130 km - cut journey by 200 km.</a:t>
            </a:r>
          </a:p>
          <a:p>
            <a:endParaRPr lang="en-GB" sz="1600" dirty="0" smtClean="0"/>
          </a:p>
          <a:p>
            <a:pPr>
              <a:buNone/>
            </a:pPr>
            <a:r>
              <a:rPr lang="en-GB" sz="1600" dirty="0" smtClean="0"/>
              <a:t>Source: National Agency </a:t>
            </a:r>
            <a:r>
              <a:rPr lang="en-GB" sz="1600" dirty="0" err="1" smtClean="0"/>
              <a:t>Kazinform</a:t>
            </a:r>
            <a:r>
              <a:rPr lang="en-GB" sz="1600" dirty="0" smtClean="0"/>
              <a:t> </a:t>
            </a:r>
            <a:r>
              <a:rPr lang="en-US" dirty="0" smtClean="0"/>
              <a:t> </a:t>
            </a:r>
            <a:endParaRPr lang="en-GB" dirty="0"/>
          </a:p>
        </p:txBody>
      </p:sp>
      <p:pic>
        <p:nvPicPr>
          <p:cNvPr id="4" name="Picture 3" descr="Issyk kul road.jpg"/>
          <p:cNvPicPr>
            <a:picLocks noChangeAspect="1"/>
          </p:cNvPicPr>
          <p:nvPr/>
        </p:nvPicPr>
        <p:blipFill>
          <a:blip r:embed="rId2" cstate="print"/>
          <a:stretch>
            <a:fillRect/>
          </a:stretch>
        </p:blipFill>
        <p:spPr>
          <a:xfrm>
            <a:off x="5508104" y="2060848"/>
            <a:ext cx="3480048" cy="2310752"/>
          </a:xfrm>
          <a:prstGeom prst="rect">
            <a:avLst/>
          </a:prstGeom>
        </p:spPr>
      </p:pic>
    </p:spTree>
    <p:extLst>
      <p:ext uri="{BB962C8B-B14F-4D97-AF65-F5344CB8AC3E}">
        <p14:creationId xmlns:p14="http://schemas.microsoft.com/office/powerpoint/2010/main" xmlns="" val="3064873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rebuchet MS" pitchFamily="34" charset="0"/>
              </a:rPr>
              <a:t>Proposed road Almaty-</a:t>
            </a:r>
            <a:r>
              <a:rPr lang="en-GB" dirty="0" err="1">
                <a:latin typeface="Trebuchet MS" pitchFamily="34" charset="0"/>
              </a:rPr>
              <a:t>Issyk</a:t>
            </a:r>
            <a:r>
              <a:rPr lang="en-GB" dirty="0">
                <a:latin typeface="Trebuchet MS" pitchFamily="34" charset="0"/>
              </a:rPr>
              <a:t> </a:t>
            </a:r>
            <a:r>
              <a:rPr lang="en-GB" dirty="0" err="1">
                <a:latin typeface="Trebuchet MS" pitchFamily="34" charset="0"/>
              </a:rPr>
              <a:t>kul</a:t>
            </a:r>
            <a:endParaRPr lang="en-GB" dirty="0"/>
          </a:p>
        </p:txBody>
      </p:sp>
      <p:sp>
        <p:nvSpPr>
          <p:cNvPr id="3" name="Content Placeholder 2"/>
          <p:cNvSpPr>
            <a:spLocks noGrp="1"/>
          </p:cNvSpPr>
          <p:nvPr>
            <p:ph idx="1"/>
          </p:nvPr>
        </p:nvSpPr>
        <p:spPr>
          <a:xfrm>
            <a:off x="323528" y="1268760"/>
            <a:ext cx="8686800" cy="4525963"/>
          </a:xfrm>
        </p:spPr>
        <p:txBody>
          <a:bodyPr>
            <a:normAutofit/>
          </a:bodyPr>
          <a:lstStyle/>
          <a:p>
            <a:r>
              <a:rPr lang="en-GB" sz="2800" dirty="0" smtClean="0"/>
              <a:t>Toll: $7 = 8</a:t>
            </a:r>
            <a:r>
              <a:rPr lang="en-GB" sz="2800" dirty="0" smtClean="0">
                <a:ea typeface="Tahoma"/>
                <a:cs typeface="Tahoma"/>
              </a:rPr>
              <a:t>¢ /km </a:t>
            </a:r>
            <a:r>
              <a:rPr lang="en-GB" sz="2800" dirty="0" smtClean="0"/>
              <a:t>(saving on 200 km fuel ≥ $10) </a:t>
            </a:r>
          </a:p>
          <a:p>
            <a:r>
              <a:rPr lang="en-GB" sz="2800" dirty="0" smtClean="0"/>
              <a:t>Maintenance: 		annual 2.5% of asset value</a:t>
            </a:r>
          </a:p>
          <a:p>
            <a:pPr>
              <a:buNone/>
            </a:pPr>
            <a:r>
              <a:rPr lang="en-GB" sz="2800" dirty="0" smtClean="0"/>
              <a:t>  					periodic 20% after 8 years</a:t>
            </a:r>
          </a:p>
          <a:p>
            <a:r>
              <a:rPr lang="en-GB" sz="2800" dirty="0" smtClean="0"/>
              <a:t>3,000 vehicles:		85% cars, 15% trucks</a:t>
            </a:r>
          </a:p>
          <a:p>
            <a:r>
              <a:rPr lang="en-GB" sz="2800" dirty="0" smtClean="0"/>
              <a:t>Annual income:	$9 million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890108"/>
            <a:ext cx="9144000" cy="2967892"/>
          </a:xfrm>
          <a:prstGeom prst="rect">
            <a:avLst/>
          </a:prstGeom>
        </p:spPr>
      </p:pic>
    </p:spTree>
    <p:extLst>
      <p:ext uri="{BB962C8B-B14F-4D97-AF65-F5344CB8AC3E}">
        <p14:creationId xmlns:p14="http://schemas.microsoft.com/office/powerpoint/2010/main" xmlns="" val="316312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rebuchet MS" pitchFamily="34" charset="0"/>
              </a:rPr>
              <a:t>Proposed road Almaty-</a:t>
            </a:r>
            <a:r>
              <a:rPr lang="en-GB" dirty="0" err="1">
                <a:latin typeface="Trebuchet MS" pitchFamily="34" charset="0"/>
              </a:rPr>
              <a:t>Issyk</a:t>
            </a:r>
            <a:r>
              <a:rPr lang="en-GB" dirty="0">
                <a:latin typeface="Trebuchet MS" pitchFamily="34" charset="0"/>
              </a:rPr>
              <a:t> </a:t>
            </a:r>
            <a:r>
              <a:rPr lang="en-GB" dirty="0" err="1">
                <a:latin typeface="Trebuchet MS" pitchFamily="34" charset="0"/>
              </a:rPr>
              <a:t>kul</a:t>
            </a:r>
            <a:endParaRPr lang="en-GB" dirty="0"/>
          </a:p>
        </p:txBody>
      </p:sp>
      <p:sp>
        <p:nvSpPr>
          <p:cNvPr id="3" name="Content Placeholder 2"/>
          <p:cNvSpPr>
            <a:spLocks noGrp="1"/>
          </p:cNvSpPr>
          <p:nvPr>
            <p:ph idx="1"/>
          </p:nvPr>
        </p:nvSpPr>
        <p:spPr/>
        <p:txBody>
          <a:bodyPr/>
          <a:lstStyle/>
          <a:p>
            <a:r>
              <a:rPr lang="en-GB" sz="2800" dirty="0" smtClean="0"/>
              <a:t>Income possibly sufficient to cover costs at 3,000 </a:t>
            </a:r>
            <a:r>
              <a:rPr lang="en-GB" sz="2800" dirty="0" err="1" smtClean="0"/>
              <a:t>vpd</a:t>
            </a:r>
            <a:r>
              <a:rPr lang="en-GB" sz="2800" dirty="0" smtClean="0"/>
              <a:t> as a pure toll project. </a:t>
            </a:r>
          </a:p>
          <a:p>
            <a:r>
              <a:rPr lang="en-GB" sz="2800" dirty="0" smtClean="0"/>
              <a:t>Some public sector grant to support regional development?</a:t>
            </a:r>
          </a:p>
          <a:p>
            <a:r>
              <a:rPr lang="en-GB" sz="2800" dirty="0" smtClean="0"/>
              <a:t>Therefore options are:</a:t>
            </a:r>
          </a:p>
          <a:p>
            <a:pPr lvl="1"/>
            <a:r>
              <a:rPr lang="en-GB" sz="2400" dirty="0" smtClean="0"/>
              <a:t>Government(</a:t>
            </a:r>
            <a:r>
              <a:rPr lang="en-GB" sz="2400" dirty="0" err="1" smtClean="0"/>
              <a:t>s</a:t>
            </a:r>
            <a:r>
              <a:rPr lang="en-GB" sz="2400" dirty="0" smtClean="0"/>
              <a:t>) grant 35%; or</a:t>
            </a:r>
          </a:p>
          <a:p>
            <a:pPr lvl="1"/>
            <a:r>
              <a:rPr lang="en-GB" sz="2400" dirty="0" smtClean="0"/>
              <a:t>PPP is structured as (say) 35% availability payment and 65% based on tolls; or</a:t>
            </a:r>
          </a:p>
          <a:p>
            <a:pPr lvl="1"/>
            <a:r>
              <a:rPr lang="en-GB" sz="2400" dirty="0" smtClean="0"/>
              <a:t>Governments guarantees a certain minimum traffic flow.</a:t>
            </a:r>
          </a:p>
          <a:p>
            <a:endParaRPr lang="en-GB" dirty="0"/>
          </a:p>
        </p:txBody>
      </p:sp>
    </p:spTree>
    <p:extLst>
      <p:ext uri="{BB962C8B-B14F-4D97-AF65-F5344CB8AC3E}">
        <p14:creationId xmlns:p14="http://schemas.microsoft.com/office/powerpoint/2010/main" xmlns="" val="4256880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9262" y="476672"/>
            <a:ext cx="8229600" cy="796925"/>
          </a:xfrm>
        </p:spPr>
        <p:txBody>
          <a:bodyPr/>
          <a:lstStyle/>
          <a:p>
            <a:r>
              <a:rPr lang="en-GB" dirty="0" smtClean="0"/>
              <a:t>Logistics hub Navoi, Uzbekistan</a:t>
            </a:r>
          </a:p>
        </p:txBody>
      </p:sp>
      <p:sp>
        <p:nvSpPr>
          <p:cNvPr id="20483" name="Content Placeholder 5"/>
          <p:cNvSpPr>
            <a:spLocks noGrp="1"/>
          </p:cNvSpPr>
          <p:nvPr>
            <p:ph idx="1"/>
          </p:nvPr>
        </p:nvSpPr>
        <p:spPr>
          <a:xfrm>
            <a:off x="457200" y="1484313"/>
            <a:ext cx="8229600" cy="2808287"/>
          </a:xfrm>
        </p:spPr>
        <p:txBody>
          <a:bodyPr>
            <a:normAutofit/>
          </a:bodyPr>
          <a:lstStyle/>
          <a:p>
            <a:r>
              <a:rPr lang="en-US" sz="2800" dirty="0" smtClean="0"/>
              <a:t>At the crossroads of international "North-South" and "East-West" land and air corridors.</a:t>
            </a:r>
            <a:endParaRPr lang="en-GB" sz="2800" dirty="0" smtClean="0"/>
          </a:p>
          <a:p>
            <a:endParaRPr lang="en-GB" sz="2800" dirty="0" smtClean="0"/>
          </a:p>
        </p:txBody>
      </p:sp>
      <p:pic>
        <p:nvPicPr>
          <p:cNvPr id="20484" name="Picture 4" descr="map.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5188" y="2420888"/>
            <a:ext cx="5743575" cy="397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4145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95222" y="476672"/>
            <a:ext cx="8229600" cy="796925"/>
          </a:xfrm>
        </p:spPr>
        <p:txBody>
          <a:bodyPr/>
          <a:lstStyle/>
          <a:p>
            <a:r>
              <a:rPr lang="en-GB" dirty="0"/>
              <a:t>Logistics hub Navoi, Uzbekistan</a:t>
            </a:r>
            <a:endParaRPr lang="en-GB" dirty="0" smtClean="0"/>
          </a:p>
        </p:txBody>
      </p:sp>
      <p:sp>
        <p:nvSpPr>
          <p:cNvPr id="21507" name="Content Placeholder 5"/>
          <p:cNvSpPr>
            <a:spLocks noGrp="1"/>
          </p:cNvSpPr>
          <p:nvPr>
            <p:ph sz="half" idx="1"/>
          </p:nvPr>
        </p:nvSpPr>
        <p:spPr/>
        <p:txBody>
          <a:bodyPr/>
          <a:lstStyle/>
          <a:p>
            <a:r>
              <a:rPr lang="en-GB" dirty="0" smtClean="0"/>
              <a:t>Korean Air cargo has 150,000 </a:t>
            </a:r>
            <a:r>
              <a:rPr lang="en-GB" dirty="0" err="1" smtClean="0"/>
              <a:t>sq</a:t>
            </a:r>
            <a:r>
              <a:rPr lang="en-GB" dirty="0" smtClean="0"/>
              <a:t> m cargo terminal to handle 100,000 tons a year air freight rising to 500,000 tons.</a:t>
            </a:r>
          </a:p>
          <a:p>
            <a:r>
              <a:rPr lang="en-GB" dirty="0" smtClean="0"/>
              <a:t>747-400F Incheon-Navoi-Milan flights started in August 2010. </a:t>
            </a:r>
          </a:p>
          <a:p>
            <a:endParaRPr lang="en-GB" dirty="0" smtClean="0"/>
          </a:p>
        </p:txBody>
      </p:sp>
      <p:sp>
        <p:nvSpPr>
          <p:cNvPr id="7" name="Content Placeholder 6"/>
          <p:cNvSpPr>
            <a:spLocks noGrp="1"/>
          </p:cNvSpPr>
          <p:nvPr>
            <p:ph sz="half" idx="2"/>
          </p:nvPr>
        </p:nvSpPr>
        <p:spPr/>
        <p:txBody>
          <a:bodyPr rtlCol="0">
            <a:normAutofit/>
          </a:bodyPr>
          <a:lstStyle/>
          <a:p>
            <a:pPr marL="0" fontAlgn="auto">
              <a:spcAft>
                <a:spcPts val="0"/>
              </a:spcAft>
              <a:buFont typeface="Arial" pitchFamily="34" charset="0"/>
              <a:buNone/>
              <a:defRPr/>
            </a:pPr>
            <a:r>
              <a:rPr lang="en-GB" i="1" dirty="0" smtClean="0"/>
              <a:t>"Korean Air will spare no effort in supporting the growth of Navoi into Central Asia's best logistics hub."</a:t>
            </a:r>
          </a:p>
          <a:p>
            <a:pPr fontAlgn="auto">
              <a:spcAft>
                <a:spcPts val="0"/>
              </a:spcAft>
              <a:buFont typeface="Arial" pitchFamily="34" charset="0"/>
              <a:buChar char="•"/>
              <a:defRPr/>
            </a:pPr>
            <a:endParaRPr lang="en-GB" dirty="0"/>
          </a:p>
        </p:txBody>
      </p:sp>
      <p:pic>
        <p:nvPicPr>
          <p:cNvPr id="21509" name="Picture 4" descr="KAL Freighter.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463" y="3933825"/>
            <a:ext cx="4116387" cy="244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1955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7544" y="476672"/>
            <a:ext cx="8229600" cy="868363"/>
          </a:xfrm>
        </p:spPr>
        <p:txBody>
          <a:bodyPr/>
          <a:lstStyle/>
          <a:p>
            <a:r>
              <a:rPr lang="en-GB" dirty="0"/>
              <a:t>Logistics hub Navoi, Uzbekistan</a:t>
            </a:r>
            <a:endParaRPr lang="en-GB" dirty="0" smtClean="0"/>
          </a:p>
        </p:txBody>
      </p:sp>
      <p:sp>
        <p:nvSpPr>
          <p:cNvPr id="22531" name="Content Placeholder 4"/>
          <p:cNvSpPr>
            <a:spLocks noGrp="1"/>
          </p:cNvSpPr>
          <p:nvPr>
            <p:ph sz="half" idx="1"/>
          </p:nvPr>
        </p:nvSpPr>
        <p:spPr>
          <a:xfrm>
            <a:off x="539750" y="1773238"/>
            <a:ext cx="4319588" cy="4352925"/>
          </a:xfrm>
        </p:spPr>
        <p:txBody>
          <a:bodyPr/>
          <a:lstStyle/>
          <a:p>
            <a:pPr>
              <a:spcBef>
                <a:spcPts val="300"/>
              </a:spcBef>
            </a:pPr>
            <a:r>
              <a:rPr lang="en-GB" dirty="0" smtClean="0"/>
              <a:t>Free Economic Zone with manufacturing of:</a:t>
            </a:r>
          </a:p>
          <a:p>
            <a:pPr lvl="1">
              <a:spcBef>
                <a:spcPts val="300"/>
              </a:spcBef>
            </a:pPr>
            <a:r>
              <a:rPr lang="en-GB" dirty="0" smtClean="0"/>
              <a:t>Electro-technical and telecommunications equipment;</a:t>
            </a:r>
          </a:p>
          <a:p>
            <a:pPr lvl="1">
              <a:spcBef>
                <a:spcPts val="300"/>
              </a:spcBef>
            </a:pPr>
            <a:r>
              <a:rPr lang="en-GB" dirty="0" smtClean="0"/>
              <a:t>Machinery and computers;</a:t>
            </a:r>
          </a:p>
          <a:p>
            <a:pPr lvl="1">
              <a:spcBef>
                <a:spcPts val="300"/>
              </a:spcBef>
            </a:pPr>
            <a:r>
              <a:rPr lang="en-GB" dirty="0" smtClean="0"/>
              <a:t>Pharmaceuticals and medical ;</a:t>
            </a:r>
          </a:p>
          <a:p>
            <a:pPr lvl="1">
              <a:spcBef>
                <a:spcPts val="300"/>
              </a:spcBef>
            </a:pPr>
            <a:r>
              <a:rPr lang="en-GB" dirty="0" smtClean="0"/>
              <a:t>Plastics and polymers.</a:t>
            </a:r>
          </a:p>
          <a:p>
            <a:endParaRPr lang="en-GB" dirty="0" smtClean="0"/>
          </a:p>
        </p:txBody>
      </p:sp>
      <p:pic>
        <p:nvPicPr>
          <p:cNvPr id="22532" name="Content Placeholder 8" descr="FEZ map.jpg"/>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4932363" y="1989138"/>
            <a:ext cx="3789362" cy="3024187"/>
          </a:xfrm>
        </p:spPr>
      </p:pic>
    </p:spTree>
    <p:extLst>
      <p:ext uri="{BB962C8B-B14F-4D97-AF65-F5344CB8AC3E}">
        <p14:creationId xmlns:p14="http://schemas.microsoft.com/office/powerpoint/2010/main" xmlns="" val="3742339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04664"/>
            <a:ext cx="8229600" cy="868363"/>
          </a:xfrm>
        </p:spPr>
        <p:txBody>
          <a:bodyPr/>
          <a:lstStyle/>
          <a:p>
            <a:r>
              <a:rPr lang="en-GB" dirty="0"/>
              <a:t>Logistics hub Navoi, Uzbekistan</a:t>
            </a:r>
            <a:endParaRPr lang="en-GB" dirty="0" smtClean="0"/>
          </a:p>
        </p:txBody>
      </p:sp>
      <p:sp>
        <p:nvSpPr>
          <p:cNvPr id="23555" name="Content Placeholder 4"/>
          <p:cNvSpPr>
            <a:spLocks noGrp="1"/>
          </p:cNvSpPr>
          <p:nvPr>
            <p:ph sz="half" idx="1"/>
          </p:nvPr>
        </p:nvSpPr>
        <p:spPr>
          <a:xfrm>
            <a:off x="395288" y="1557338"/>
            <a:ext cx="4321175" cy="4784725"/>
          </a:xfrm>
        </p:spPr>
        <p:txBody>
          <a:bodyPr/>
          <a:lstStyle/>
          <a:p>
            <a:r>
              <a:rPr lang="en-GB" smtClean="0"/>
              <a:t>Forecast traffic:</a:t>
            </a:r>
          </a:p>
          <a:p>
            <a:pPr lvl="1"/>
            <a:r>
              <a:rPr lang="en-GB" smtClean="0"/>
              <a:t>2011 – 486,000 tons</a:t>
            </a:r>
          </a:p>
          <a:p>
            <a:pPr lvl="1"/>
            <a:r>
              <a:rPr lang="en-GB" smtClean="0"/>
              <a:t>2020 – 1.04 m tons</a:t>
            </a:r>
          </a:p>
          <a:p>
            <a:pPr lvl="1"/>
            <a:r>
              <a:rPr lang="en-GB" smtClean="0"/>
              <a:t>2030 – 1.20 m tons </a:t>
            </a:r>
          </a:p>
        </p:txBody>
      </p:sp>
      <p:pic>
        <p:nvPicPr>
          <p:cNvPr id="23556" name="Picture 7" descr="Navoi (2a).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597400"/>
            <a:ext cx="9144000" cy="226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Content Placeholder 5"/>
          <p:cNvSpPr>
            <a:spLocks noGrp="1"/>
          </p:cNvSpPr>
          <p:nvPr>
            <p:ph sz="half" idx="2"/>
          </p:nvPr>
        </p:nvSpPr>
        <p:spPr>
          <a:xfrm>
            <a:off x="4648200" y="1557338"/>
            <a:ext cx="4038600" cy="4568825"/>
          </a:xfrm>
        </p:spPr>
        <p:txBody>
          <a:bodyPr/>
          <a:lstStyle/>
          <a:p>
            <a:r>
              <a:rPr lang="en-GB" smtClean="0"/>
              <a:t>Extensive road (E40), rail and air connections</a:t>
            </a:r>
          </a:p>
        </p:txBody>
      </p:sp>
    </p:spTree>
    <p:extLst>
      <p:ext uri="{BB962C8B-B14F-4D97-AF65-F5344CB8AC3E}">
        <p14:creationId xmlns:p14="http://schemas.microsoft.com/office/powerpoint/2010/main" xmlns="" val="2632161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7544" y="476672"/>
            <a:ext cx="8229600" cy="796925"/>
          </a:xfrm>
        </p:spPr>
        <p:txBody>
          <a:bodyPr/>
          <a:lstStyle/>
          <a:p>
            <a:r>
              <a:rPr lang="en-GB" dirty="0"/>
              <a:t>Logistics hub Navoi, Uzbekistan</a:t>
            </a:r>
            <a:endParaRPr lang="en-GB" dirty="0" smtClean="0"/>
          </a:p>
        </p:txBody>
      </p:sp>
      <p:pic>
        <p:nvPicPr>
          <p:cNvPr id="24579" name="Content Placeholder 5" descr="Navoi (6).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116013" y="1484313"/>
            <a:ext cx="6840537" cy="5130800"/>
          </a:xfrm>
        </p:spPr>
      </p:pic>
    </p:spTree>
    <p:extLst>
      <p:ext uri="{BB962C8B-B14F-4D97-AF65-F5344CB8AC3E}">
        <p14:creationId xmlns:p14="http://schemas.microsoft.com/office/powerpoint/2010/main" xmlns="" val="560782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GB" dirty="0" smtClean="0"/>
              <a:t>Transport PPPs internationally</a:t>
            </a:r>
          </a:p>
          <a:p>
            <a:r>
              <a:rPr lang="en-GB" dirty="0" smtClean="0"/>
              <a:t>Road PPPs</a:t>
            </a:r>
          </a:p>
          <a:p>
            <a:r>
              <a:rPr lang="en-GB" dirty="0"/>
              <a:t>Regional examples</a:t>
            </a:r>
            <a:endParaRPr lang="en-GB" dirty="0" smtClean="0"/>
          </a:p>
          <a:p>
            <a:r>
              <a:rPr lang="en-GB" b="1" dirty="0" smtClean="0">
                <a:solidFill>
                  <a:srgbClr val="FFFF00"/>
                </a:solidFill>
              </a:rPr>
              <a:t>Conclusions</a:t>
            </a:r>
            <a:endParaRPr lang="en-GB" b="1" dirty="0">
              <a:solidFill>
                <a:srgbClr val="FFFF00"/>
              </a:solidFill>
            </a:endParaRPr>
          </a:p>
        </p:txBody>
      </p:sp>
      <p:sp>
        <p:nvSpPr>
          <p:cNvPr id="4" name="Title 3"/>
          <p:cNvSpPr>
            <a:spLocks noGrp="1"/>
          </p:cNvSpPr>
          <p:nvPr>
            <p:ph type="title"/>
          </p:nvPr>
        </p:nvSpPr>
        <p:spPr/>
        <p:txBody>
          <a:bodyPr/>
          <a:lstStyle/>
          <a:p>
            <a:r>
              <a:rPr lang="en-GB" dirty="0" smtClean="0"/>
              <a:t>Agenda</a:t>
            </a:r>
            <a:endParaRPr lang="en-GB" dirty="0"/>
          </a:p>
        </p:txBody>
      </p:sp>
    </p:spTree>
    <p:extLst>
      <p:ext uri="{BB962C8B-B14F-4D97-AF65-F5344CB8AC3E}">
        <p14:creationId xmlns:p14="http://schemas.microsoft.com/office/powerpoint/2010/main" xmlns="" val="158864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8313" y="260350"/>
            <a:ext cx="8229600" cy="1143000"/>
          </a:xfrm>
        </p:spPr>
        <p:txBody>
          <a:bodyPr/>
          <a:lstStyle/>
          <a:p>
            <a:r>
              <a:rPr lang="en-GB" dirty="0" smtClean="0">
                <a:solidFill>
                  <a:schemeClr val="tx1"/>
                </a:solidFill>
                <a:latin typeface="Trebuchet MS" pitchFamily="34" charset="0"/>
              </a:rPr>
              <a:t>PPP</a:t>
            </a:r>
            <a:r>
              <a:rPr lang="en-GB" cap="none" dirty="0" smtClean="0">
                <a:solidFill>
                  <a:schemeClr val="tx1"/>
                </a:solidFill>
                <a:latin typeface="Trebuchet MS" pitchFamily="34" charset="0"/>
              </a:rPr>
              <a:t>s</a:t>
            </a:r>
          </a:p>
        </p:txBody>
      </p:sp>
      <p:sp>
        <p:nvSpPr>
          <p:cNvPr id="113667" name="Rectangle 3"/>
          <p:cNvSpPr>
            <a:spLocks noGrp="1" noChangeArrowheads="1"/>
          </p:cNvSpPr>
          <p:nvPr>
            <p:ph type="body" idx="1"/>
          </p:nvPr>
        </p:nvSpPr>
        <p:spPr>
          <a:xfrm>
            <a:off x="468313" y="1341438"/>
            <a:ext cx="8229600" cy="4525962"/>
          </a:xfrm>
        </p:spPr>
        <p:txBody>
          <a:bodyPr/>
          <a:lstStyle/>
          <a:p>
            <a:r>
              <a:rPr lang="en-GB" sz="2800" dirty="0" smtClean="0">
                <a:latin typeface="Trebuchet MS" pitchFamily="34" charset="0"/>
              </a:rPr>
              <a:t>4 main roles for the private sector in PPPs:</a:t>
            </a:r>
          </a:p>
          <a:p>
            <a:pPr lvl="1"/>
            <a:r>
              <a:rPr lang="en-GB" sz="2400" dirty="0" smtClean="0">
                <a:latin typeface="Trebuchet MS" pitchFamily="34" charset="0"/>
              </a:rPr>
              <a:t>additional capital;</a:t>
            </a:r>
          </a:p>
          <a:p>
            <a:pPr lvl="1"/>
            <a:r>
              <a:rPr lang="en-GB" sz="2400" dirty="0" smtClean="0">
                <a:latin typeface="Trebuchet MS" pitchFamily="34" charset="0"/>
              </a:rPr>
              <a:t>better management and implementation skills;</a:t>
            </a:r>
          </a:p>
          <a:p>
            <a:pPr lvl="1"/>
            <a:r>
              <a:rPr lang="en-GB" sz="2400" dirty="0" smtClean="0">
                <a:latin typeface="Trebuchet MS" pitchFamily="34" charset="0"/>
              </a:rPr>
              <a:t>value added to the consumer and the public at large;</a:t>
            </a:r>
          </a:p>
          <a:p>
            <a:pPr lvl="1"/>
            <a:r>
              <a:rPr lang="en-GB" sz="2400" dirty="0" smtClean="0">
                <a:latin typeface="Trebuchet MS" pitchFamily="34" charset="0"/>
              </a:rPr>
              <a:t>better identification of needs and optimal use of resources.</a:t>
            </a:r>
            <a:endParaRPr lang="en-GB" altLang="zh-CN" sz="2400" dirty="0" smtClean="0">
              <a:latin typeface="Trebuchet MS" pitchFamily="34" charset="0"/>
              <a:ea typeface="SimSun" pitchFamily="2" charset="-122"/>
            </a:endParaRPr>
          </a:p>
          <a:p>
            <a:r>
              <a:rPr lang="en-GB" altLang="zh-CN" sz="2800" dirty="0" smtClean="0">
                <a:latin typeface="Trebuchet MS" pitchFamily="34" charset="0"/>
                <a:ea typeface="SimSun" pitchFamily="2" charset="-122"/>
              </a:rPr>
              <a:t>Around 1000 PPP road schemes in nearly 60 countries worldwide. </a:t>
            </a:r>
          </a:p>
        </p:txBody>
      </p:sp>
    </p:spTree>
    <p:extLst>
      <p:ext uri="{BB962C8B-B14F-4D97-AF65-F5344CB8AC3E}">
        <p14:creationId xmlns:p14="http://schemas.microsoft.com/office/powerpoint/2010/main" xmlns="" val="3826008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6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36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7" name="Rectangle 9"/>
          <p:cNvSpPr>
            <a:spLocks noGrp="1" noRot="1" noChangeArrowheads="1"/>
          </p:cNvSpPr>
          <p:nvPr>
            <p:ph type="title"/>
          </p:nvPr>
        </p:nvSpPr>
        <p:spPr>
          <a:xfrm>
            <a:off x="395536" y="476672"/>
            <a:ext cx="6732240" cy="764704"/>
          </a:xfrm>
          <a:noFill/>
        </p:spPr>
        <p:txBody>
          <a:bodyPr/>
          <a:lstStyle/>
          <a:p>
            <a:pPr eaLnBrk="1" hangingPunct="1"/>
            <a:r>
              <a:rPr lang="en-US" altLang="ja-JP" sz="4000" dirty="0" smtClean="0">
                <a:latin typeface="Trebuchet MS" pitchFamily="34" charset="0"/>
                <a:ea typeface="MS PGothic" pitchFamily="34" charset="-128"/>
              </a:rPr>
              <a:t>What Have We Learned?</a:t>
            </a:r>
          </a:p>
        </p:txBody>
      </p:sp>
      <p:sp>
        <p:nvSpPr>
          <p:cNvPr id="210946" name="Rectangle 2"/>
          <p:cNvSpPr>
            <a:spLocks noGrp="1" noChangeArrowheads="1"/>
          </p:cNvSpPr>
          <p:nvPr>
            <p:ph idx="1"/>
          </p:nvPr>
        </p:nvSpPr>
        <p:spPr>
          <a:xfrm>
            <a:off x="395536" y="1556792"/>
            <a:ext cx="8215312" cy="5072063"/>
          </a:xfrm>
        </p:spPr>
        <p:txBody>
          <a:bodyPr/>
          <a:lstStyle/>
          <a:p>
            <a:pPr marL="533400" indent="-533400" eaLnBrk="1" hangingPunct="1">
              <a:lnSpc>
                <a:spcPct val="90000"/>
              </a:lnSpc>
              <a:spcAft>
                <a:spcPct val="30000"/>
              </a:spcAft>
            </a:pPr>
            <a:r>
              <a:rPr lang="en-US" sz="2800" dirty="0" smtClean="0">
                <a:latin typeface="Tahoma" pitchFamily="34" charset="0"/>
              </a:rPr>
              <a:t>Successfully concluding a transport PPP is a challenge:</a:t>
            </a:r>
          </a:p>
          <a:p>
            <a:pPr marL="914400" lvl="1" indent="-457200" eaLnBrk="1" hangingPunct="1">
              <a:lnSpc>
                <a:spcPct val="90000"/>
              </a:lnSpc>
              <a:spcAft>
                <a:spcPct val="30000"/>
              </a:spcAft>
            </a:pPr>
            <a:r>
              <a:rPr lang="en-US" dirty="0" smtClean="0">
                <a:latin typeface="Tahoma" pitchFamily="34" charset="0"/>
              </a:rPr>
              <a:t>As a result of unrealistic and aggressive bids, a large number of projects face re-negotiation</a:t>
            </a:r>
          </a:p>
          <a:p>
            <a:pPr marL="914400" lvl="1" indent="-457200" eaLnBrk="1" hangingPunct="1">
              <a:lnSpc>
                <a:spcPct val="90000"/>
              </a:lnSpc>
              <a:spcAft>
                <a:spcPct val="30000"/>
              </a:spcAft>
            </a:pPr>
            <a:r>
              <a:rPr lang="en-US" dirty="0" smtClean="0">
                <a:latin typeface="Tahoma" pitchFamily="34" charset="0"/>
              </a:rPr>
              <a:t>Government commitment can disappear in periods of financial stress</a:t>
            </a:r>
          </a:p>
          <a:p>
            <a:pPr marL="533400" indent="-533400" eaLnBrk="1" hangingPunct="1">
              <a:lnSpc>
                <a:spcPct val="90000"/>
              </a:lnSpc>
              <a:spcAft>
                <a:spcPct val="30000"/>
              </a:spcAft>
            </a:pPr>
            <a:r>
              <a:rPr lang="en-US" sz="2800" dirty="0" smtClean="0">
                <a:latin typeface="Tahoma" pitchFamily="34" charset="0"/>
              </a:rPr>
              <a:t>Historically only 55% of proposed projects have reached financial close.</a:t>
            </a:r>
          </a:p>
        </p:txBody>
      </p:sp>
      <p:sp>
        <p:nvSpPr>
          <p:cNvPr id="53251" name="AutoShape 3"/>
          <p:cNvSpPr>
            <a:spLocks noChangeArrowheads="1"/>
          </p:cNvSpPr>
          <p:nvPr/>
        </p:nvSpPr>
        <p:spPr bwMode="auto">
          <a:xfrm>
            <a:off x="1066800" y="3810000"/>
            <a:ext cx="1752600" cy="762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endParaRPr lang="en-US"/>
          </a:p>
        </p:txBody>
      </p:sp>
      <p:sp>
        <p:nvSpPr>
          <p:cNvPr id="53252" name="AutoShape 4"/>
          <p:cNvSpPr>
            <a:spLocks noChangeArrowheads="1"/>
          </p:cNvSpPr>
          <p:nvPr/>
        </p:nvSpPr>
        <p:spPr bwMode="auto">
          <a:xfrm>
            <a:off x="2362200" y="3886200"/>
            <a:ext cx="485775" cy="976313"/>
          </a:xfrm>
          <a:prstGeom prst="downArrow">
            <a:avLst>
              <a:gd name="adj1" fmla="val 50000"/>
              <a:gd name="adj2" fmla="val 50245"/>
            </a:avLst>
          </a:prstGeom>
          <a:noFill/>
          <a:ln w="12700" algn="ctr">
            <a:noFill/>
            <a:miter lim="800000"/>
            <a:headEnd/>
            <a:tailEnd/>
          </a:ln>
        </p:spPr>
        <p:txBody>
          <a:bodyPr wrap="none" lIns="90488" tIns="44450" rIns="90488" bIns="44450" anchor="ctr"/>
          <a:lstStyle/>
          <a:p>
            <a:endParaRPr lang="en-US"/>
          </a:p>
        </p:txBody>
      </p:sp>
      <p:sp>
        <p:nvSpPr>
          <p:cNvPr id="53253" name="AutoShape 5"/>
          <p:cNvSpPr>
            <a:spLocks noChangeArrowheads="1"/>
          </p:cNvSpPr>
          <p:nvPr/>
        </p:nvSpPr>
        <p:spPr bwMode="auto">
          <a:xfrm>
            <a:off x="914400" y="3276600"/>
            <a:ext cx="1066800" cy="6096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endParaRPr lang="en-US"/>
          </a:p>
        </p:txBody>
      </p:sp>
      <p:sp>
        <p:nvSpPr>
          <p:cNvPr id="53254" name="AutoShape 6"/>
          <p:cNvSpPr>
            <a:spLocks noChangeArrowheads="1"/>
          </p:cNvSpPr>
          <p:nvPr/>
        </p:nvSpPr>
        <p:spPr bwMode="auto">
          <a:xfrm>
            <a:off x="4572000" y="3432175"/>
            <a:ext cx="1447800" cy="6096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endParaRPr lang="en-US"/>
          </a:p>
        </p:txBody>
      </p:sp>
      <p:sp>
        <p:nvSpPr>
          <p:cNvPr id="53255" name="AutoShape 7"/>
          <p:cNvSpPr>
            <a:spLocks noChangeArrowheads="1"/>
          </p:cNvSpPr>
          <p:nvPr/>
        </p:nvSpPr>
        <p:spPr bwMode="auto">
          <a:xfrm>
            <a:off x="3429000" y="3733800"/>
            <a:ext cx="990600" cy="6858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pPr marL="342900" indent="-342900" algn="ctr">
              <a:spcBef>
                <a:spcPct val="20000"/>
              </a:spcBef>
              <a:spcAft>
                <a:spcPct val="20000"/>
              </a:spcAft>
              <a:buClr>
                <a:schemeClr val="hlink"/>
              </a:buClr>
              <a:buSzPct val="70000"/>
              <a:buFont typeface="Wingdings" pitchFamily="2" charset="2"/>
              <a:buNone/>
            </a:pPr>
            <a:endParaRPr lang="ja-JP" altLang="en-US">
              <a:solidFill>
                <a:schemeClr val="hlink"/>
              </a:solidFill>
              <a:latin typeface="Comic Sans MS" pitchFamily="66" charset="0"/>
              <a:ea typeface="MS PGothic" pitchFamily="34" charset="-128"/>
              <a:cs typeface="Arial" charset="0"/>
            </a:endParaRPr>
          </a:p>
        </p:txBody>
      </p:sp>
      <p:sp>
        <p:nvSpPr>
          <p:cNvPr id="53256" name="AutoShape 8"/>
          <p:cNvSpPr>
            <a:spLocks noChangeArrowheads="1"/>
          </p:cNvSpPr>
          <p:nvPr/>
        </p:nvSpPr>
        <p:spPr bwMode="auto">
          <a:xfrm>
            <a:off x="3657600" y="3733800"/>
            <a:ext cx="609600" cy="6096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09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09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09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81" name="Rectangle 9"/>
          <p:cNvSpPr>
            <a:spLocks noGrp="1" noRot="1" noChangeArrowheads="1"/>
          </p:cNvSpPr>
          <p:nvPr>
            <p:ph type="title"/>
          </p:nvPr>
        </p:nvSpPr>
        <p:spPr>
          <a:xfrm>
            <a:off x="467544" y="404664"/>
            <a:ext cx="6660232" cy="908720"/>
          </a:xfrm>
          <a:noFill/>
        </p:spPr>
        <p:txBody>
          <a:bodyPr/>
          <a:lstStyle/>
          <a:p>
            <a:pPr eaLnBrk="1" hangingPunct="1"/>
            <a:r>
              <a:rPr lang="en-US" altLang="ja-JP" sz="4000" dirty="0" smtClean="0">
                <a:latin typeface="Trebuchet MS" pitchFamily="34" charset="0"/>
                <a:ea typeface="MS PGothic" pitchFamily="34" charset="-128"/>
              </a:rPr>
              <a:t>What Have We Learned?</a:t>
            </a:r>
          </a:p>
        </p:txBody>
      </p:sp>
      <p:sp>
        <p:nvSpPr>
          <p:cNvPr id="212994" name="Rectangle 2"/>
          <p:cNvSpPr>
            <a:spLocks noGrp="1" noChangeArrowheads="1"/>
          </p:cNvSpPr>
          <p:nvPr>
            <p:ph idx="1"/>
          </p:nvPr>
        </p:nvSpPr>
        <p:spPr>
          <a:xfrm>
            <a:off x="539552" y="1484784"/>
            <a:ext cx="8138219" cy="5105400"/>
          </a:xfrm>
        </p:spPr>
        <p:txBody>
          <a:bodyPr/>
          <a:lstStyle/>
          <a:p>
            <a:pPr marL="533400" indent="-533400" eaLnBrk="1" hangingPunct="1">
              <a:lnSpc>
                <a:spcPct val="90000"/>
              </a:lnSpc>
              <a:spcAft>
                <a:spcPct val="30000"/>
              </a:spcAft>
              <a:buClr>
                <a:schemeClr val="accent6"/>
              </a:buClr>
            </a:pPr>
            <a:r>
              <a:rPr lang="en-US" sz="2800" dirty="0" smtClean="0">
                <a:latin typeface="Tahoma" pitchFamily="34" charset="0"/>
              </a:rPr>
              <a:t>Cost recovery is a major challenge:</a:t>
            </a:r>
          </a:p>
          <a:p>
            <a:pPr marL="914400" lvl="1" indent="-457200" eaLnBrk="1" hangingPunct="1">
              <a:lnSpc>
                <a:spcPct val="90000"/>
              </a:lnSpc>
              <a:spcAft>
                <a:spcPct val="30000"/>
              </a:spcAft>
              <a:buClr>
                <a:schemeClr val="accent6"/>
              </a:buClr>
            </a:pPr>
            <a:r>
              <a:rPr lang="en-US" sz="2300" dirty="0" smtClean="0">
                <a:latin typeface="Tahoma" pitchFamily="34" charset="0"/>
              </a:rPr>
              <a:t>Full cost recovery is only achievable in some transport sub-sectors</a:t>
            </a:r>
          </a:p>
          <a:p>
            <a:pPr marL="914400" lvl="1" indent="-457200" eaLnBrk="1" hangingPunct="1">
              <a:lnSpc>
                <a:spcPct val="90000"/>
              </a:lnSpc>
              <a:spcAft>
                <a:spcPct val="30000"/>
              </a:spcAft>
              <a:buClr>
                <a:schemeClr val="accent6"/>
              </a:buClr>
            </a:pPr>
            <a:r>
              <a:rPr lang="en-US" sz="2300" dirty="0" smtClean="0">
                <a:latin typeface="Tahoma" pitchFamily="34" charset="0"/>
              </a:rPr>
              <a:t>Revenue projections often suffer from a bias towards optimism</a:t>
            </a:r>
          </a:p>
          <a:p>
            <a:pPr marL="533400" indent="-533400" eaLnBrk="1" hangingPunct="1">
              <a:lnSpc>
                <a:spcPct val="90000"/>
              </a:lnSpc>
              <a:spcAft>
                <a:spcPct val="30000"/>
              </a:spcAft>
              <a:buClr>
                <a:schemeClr val="accent6"/>
              </a:buClr>
            </a:pPr>
            <a:r>
              <a:rPr lang="en-US" sz="2800" dirty="0" smtClean="0">
                <a:latin typeface="Tahoma" pitchFamily="34" charset="0"/>
              </a:rPr>
              <a:t>Access to local currency funding is a critical success factor for infrastructure projects with local currency revenues</a:t>
            </a:r>
          </a:p>
          <a:p>
            <a:pPr marL="533400" indent="-533400" eaLnBrk="1" hangingPunct="1">
              <a:lnSpc>
                <a:spcPct val="90000"/>
              </a:lnSpc>
              <a:spcAft>
                <a:spcPct val="30000"/>
              </a:spcAft>
              <a:buClr>
                <a:schemeClr val="accent6"/>
              </a:buClr>
            </a:pPr>
            <a:r>
              <a:rPr lang="en-US" sz="2800" dirty="0" smtClean="0">
                <a:latin typeface="Tahoma" pitchFamily="34" charset="0"/>
              </a:rPr>
              <a:t>The vulnerability of PPP projects to changing political, financial and economic circumstances is often underestimated</a:t>
            </a:r>
          </a:p>
        </p:txBody>
      </p:sp>
      <p:sp>
        <p:nvSpPr>
          <p:cNvPr id="54275" name="AutoShape 3"/>
          <p:cNvSpPr>
            <a:spLocks noChangeArrowheads="1"/>
          </p:cNvSpPr>
          <p:nvPr/>
        </p:nvSpPr>
        <p:spPr bwMode="auto">
          <a:xfrm>
            <a:off x="1066800" y="3810000"/>
            <a:ext cx="1752600" cy="762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endParaRPr lang="en-US"/>
          </a:p>
        </p:txBody>
      </p:sp>
      <p:sp>
        <p:nvSpPr>
          <p:cNvPr id="54276" name="AutoShape 4"/>
          <p:cNvSpPr>
            <a:spLocks noChangeArrowheads="1"/>
          </p:cNvSpPr>
          <p:nvPr/>
        </p:nvSpPr>
        <p:spPr bwMode="auto">
          <a:xfrm>
            <a:off x="2362200" y="3886200"/>
            <a:ext cx="485775" cy="976313"/>
          </a:xfrm>
          <a:prstGeom prst="downArrow">
            <a:avLst>
              <a:gd name="adj1" fmla="val 50000"/>
              <a:gd name="adj2" fmla="val 50245"/>
            </a:avLst>
          </a:prstGeom>
          <a:noFill/>
          <a:ln w="12700" algn="ctr">
            <a:noFill/>
            <a:miter lim="800000"/>
            <a:headEnd/>
            <a:tailEnd/>
          </a:ln>
        </p:spPr>
        <p:txBody>
          <a:bodyPr wrap="none" lIns="90488" tIns="44450" rIns="90488" bIns="44450" anchor="ctr"/>
          <a:lstStyle/>
          <a:p>
            <a:endParaRPr lang="en-US"/>
          </a:p>
        </p:txBody>
      </p:sp>
      <p:sp>
        <p:nvSpPr>
          <p:cNvPr id="54277" name="AutoShape 5"/>
          <p:cNvSpPr>
            <a:spLocks noChangeArrowheads="1"/>
          </p:cNvSpPr>
          <p:nvPr/>
        </p:nvSpPr>
        <p:spPr bwMode="auto">
          <a:xfrm>
            <a:off x="914400" y="3276600"/>
            <a:ext cx="1066800" cy="6096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endParaRPr lang="en-US"/>
          </a:p>
        </p:txBody>
      </p:sp>
      <p:sp>
        <p:nvSpPr>
          <p:cNvPr id="54278" name="AutoShape 6"/>
          <p:cNvSpPr>
            <a:spLocks noChangeArrowheads="1"/>
          </p:cNvSpPr>
          <p:nvPr/>
        </p:nvSpPr>
        <p:spPr bwMode="auto">
          <a:xfrm>
            <a:off x="4572000" y="3432175"/>
            <a:ext cx="1447800" cy="6096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endParaRPr lang="en-US"/>
          </a:p>
        </p:txBody>
      </p:sp>
      <p:sp>
        <p:nvSpPr>
          <p:cNvPr id="54279" name="AutoShape 7"/>
          <p:cNvSpPr>
            <a:spLocks noChangeArrowheads="1"/>
          </p:cNvSpPr>
          <p:nvPr/>
        </p:nvSpPr>
        <p:spPr bwMode="auto">
          <a:xfrm>
            <a:off x="3429000" y="3733800"/>
            <a:ext cx="990600" cy="6858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pPr marL="342900" indent="-342900" algn="ctr">
              <a:spcBef>
                <a:spcPct val="20000"/>
              </a:spcBef>
              <a:spcAft>
                <a:spcPct val="20000"/>
              </a:spcAft>
              <a:buClr>
                <a:schemeClr val="hlink"/>
              </a:buClr>
              <a:buSzPct val="70000"/>
              <a:buFont typeface="Wingdings" pitchFamily="2" charset="2"/>
              <a:buNone/>
            </a:pPr>
            <a:endParaRPr lang="ja-JP" altLang="en-US">
              <a:solidFill>
                <a:schemeClr val="hlink"/>
              </a:solidFill>
              <a:latin typeface="Comic Sans MS" pitchFamily="66" charset="0"/>
              <a:ea typeface="MS PGothic" pitchFamily="34" charset="-128"/>
              <a:cs typeface="Arial" charset="0"/>
            </a:endParaRPr>
          </a:p>
        </p:txBody>
      </p:sp>
      <p:sp>
        <p:nvSpPr>
          <p:cNvPr id="54280" name="AutoShape 8"/>
          <p:cNvSpPr>
            <a:spLocks noChangeArrowheads="1"/>
          </p:cNvSpPr>
          <p:nvPr/>
        </p:nvSpPr>
        <p:spPr bwMode="auto">
          <a:xfrm>
            <a:off x="3657600" y="3733800"/>
            <a:ext cx="609600" cy="609600"/>
          </a:xfrm>
          <a:prstGeom prst="downArrow">
            <a:avLst>
              <a:gd name="adj1" fmla="val 50000"/>
              <a:gd name="adj2" fmla="val 25000"/>
            </a:avLst>
          </a:prstGeom>
          <a:noFill/>
          <a:ln w="12700" algn="ctr">
            <a:noFill/>
            <a:miter lim="800000"/>
            <a:headEnd/>
            <a:tailEnd/>
          </a:ln>
        </p:spPr>
        <p:txBody>
          <a:bodyPr wrap="none" lIns="90488" tIns="44450" rIns="90488" bIns="44450"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9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299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29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9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29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GB" dirty="0" smtClean="0">
                <a:solidFill>
                  <a:schemeClr val="tx1"/>
                </a:solidFill>
                <a:latin typeface="Trebuchet MS" pitchFamily="34" charset="0"/>
              </a:rPr>
              <a:t>Conclusions</a:t>
            </a:r>
          </a:p>
        </p:txBody>
      </p:sp>
      <p:sp>
        <p:nvSpPr>
          <p:cNvPr id="263171" name="Rectangle 3"/>
          <p:cNvSpPr>
            <a:spLocks noGrp="1" noChangeArrowheads="1"/>
          </p:cNvSpPr>
          <p:nvPr>
            <p:ph type="body" idx="1"/>
          </p:nvPr>
        </p:nvSpPr>
        <p:spPr>
          <a:xfrm>
            <a:off x="395536" y="1447800"/>
            <a:ext cx="8538914" cy="5410200"/>
          </a:xfrm>
        </p:spPr>
        <p:txBody>
          <a:bodyPr>
            <a:normAutofit/>
          </a:bodyPr>
          <a:lstStyle/>
          <a:p>
            <a:pPr marL="504000" indent="-504000">
              <a:buSzPct val="100000"/>
              <a:buFont typeface="+mj-lt"/>
              <a:buAutoNum type="arabicPeriod"/>
            </a:pPr>
            <a:r>
              <a:rPr lang="en-GB" sz="2800" dirty="0" smtClean="0"/>
              <a:t>PPPs enable the public sector to realise infrastructure projects by making use of the skills and experience of the private sector. </a:t>
            </a:r>
          </a:p>
          <a:p>
            <a:pPr marL="504000" indent="-504000">
              <a:buSzPct val="100000"/>
              <a:buFont typeface="+mj-lt"/>
              <a:buAutoNum type="arabicPeriod"/>
            </a:pPr>
            <a:r>
              <a:rPr lang="en-GB" sz="2800" dirty="0" smtClean="0"/>
              <a:t>In many cases they may also involve private finance. </a:t>
            </a:r>
          </a:p>
          <a:p>
            <a:pPr marL="504000" indent="-504000">
              <a:buSzPct val="100000"/>
              <a:buFont typeface="+mj-lt"/>
              <a:buAutoNum type="arabicPeriod"/>
            </a:pPr>
            <a:r>
              <a:rPr lang="en-GB" sz="2800" dirty="0" smtClean="0"/>
              <a:t>PPPs are </a:t>
            </a:r>
            <a:r>
              <a:rPr lang="en-GB" sz="2800" dirty="0" smtClean="0">
                <a:solidFill>
                  <a:srgbClr val="FF0000"/>
                </a:solidFill>
              </a:rPr>
              <a:t>NOT</a:t>
            </a:r>
            <a:r>
              <a:rPr lang="en-GB" sz="2800" dirty="0" smtClean="0"/>
              <a:t> just about money, but about quality and value.</a:t>
            </a:r>
          </a:p>
          <a:p>
            <a:pPr marL="504000" indent="-504000">
              <a:buSzPct val="100000"/>
              <a:buFont typeface="+mj-lt"/>
              <a:buAutoNum type="arabicPeriod"/>
            </a:pPr>
            <a:r>
              <a:rPr lang="en-GB" sz="2800" dirty="0" smtClean="0"/>
              <a:t>But they are complex to design, implement and manage.</a:t>
            </a:r>
          </a:p>
          <a:p>
            <a:pPr marL="504000" indent="-504000">
              <a:buSzPct val="100000"/>
              <a:buFont typeface="+mj-lt"/>
              <a:buAutoNum type="arabicPeriod"/>
            </a:pPr>
            <a:r>
              <a:rPr lang="en-GB" sz="2800" dirty="0" smtClean="0"/>
              <a:t>A systematic approach with the highest political support essential.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3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3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653136"/>
            <a:ext cx="8295456" cy="862912"/>
          </a:xfrm>
        </p:spPr>
        <p:txBody>
          <a:bodyPr>
            <a:noAutofit/>
          </a:bodyPr>
          <a:lstStyle/>
          <a:p>
            <a:r>
              <a:rPr lang="en-GB" sz="3200" dirty="0" smtClean="0"/>
              <a:t>Thank you for you attention</a:t>
            </a:r>
            <a:endParaRPr lang="en-GB" sz="3200" dirty="0"/>
          </a:p>
        </p:txBody>
      </p:sp>
      <p:sp>
        <p:nvSpPr>
          <p:cNvPr id="6" name="Text Placeholder 5"/>
          <p:cNvSpPr>
            <a:spLocks noGrp="1"/>
          </p:cNvSpPr>
          <p:nvPr>
            <p:ph type="body" sz="half" idx="2"/>
          </p:nvPr>
        </p:nvSpPr>
        <p:spPr>
          <a:xfrm>
            <a:off x="381000" y="5533218"/>
            <a:ext cx="6279232" cy="920118"/>
          </a:xfrm>
        </p:spPr>
        <p:txBody>
          <a:bodyPr>
            <a:noAutofit/>
          </a:bodyPr>
          <a:lstStyle/>
          <a:p>
            <a:r>
              <a:rPr lang="en-GB" sz="2400" b="1" dirty="0" smtClean="0">
                <a:solidFill>
                  <a:srgbClr val="0070C0"/>
                </a:solidFill>
              </a:rPr>
              <a:t>Anthony Pearce</a:t>
            </a:r>
          </a:p>
          <a:p>
            <a:r>
              <a:rPr lang="en-GB" sz="2400" dirty="0" err="1" smtClean="0">
                <a:solidFill>
                  <a:srgbClr val="0070C0"/>
                </a:solidFill>
              </a:rPr>
              <a:t>apearce@irfnet.net</a:t>
            </a:r>
            <a:endParaRPr lang="en-GB" sz="2400" dirty="0">
              <a:solidFill>
                <a:srgbClr val="0070C0"/>
              </a:solidFill>
            </a:endParaRPr>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9534" b="9534"/>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latin typeface="Trebuchet MS" pitchFamily="34" charset="0"/>
              </a:rPr>
              <a:t>Main Characteristics of PPP</a:t>
            </a:r>
            <a:r>
              <a:rPr lang="en-GB" cap="none" dirty="0">
                <a:effectLst/>
                <a:latin typeface="Trebuchet MS" pitchFamily="34" charset="0"/>
              </a:rPr>
              <a:t>s</a:t>
            </a:r>
            <a:endParaRPr lang="en-GB" cap="none" dirty="0">
              <a:latin typeface="Trebuchet MS" pitchFamily="34" charset="0"/>
            </a:endParaRPr>
          </a:p>
        </p:txBody>
      </p:sp>
      <p:sp>
        <p:nvSpPr>
          <p:cNvPr id="3" name="Content Placeholder 2"/>
          <p:cNvSpPr>
            <a:spLocks noGrp="1"/>
          </p:cNvSpPr>
          <p:nvPr>
            <p:ph idx="1"/>
          </p:nvPr>
        </p:nvSpPr>
        <p:spPr/>
        <p:txBody>
          <a:bodyPr>
            <a:normAutofit lnSpcReduction="10000"/>
          </a:bodyPr>
          <a:lstStyle/>
          <a:p>
            <a:pPr lvl="0"/>
            <a:r>
              <a:rPr lang="en-GB" sz="2800" dirty="0"/>
              <a:t>Risk-sharing between public and private sectors</a:t>
            </a:r>
          </a:p>
          <a:p>
            <a:pPr lvl="0"/>
            <a:r>
              <a:rPr lang="en-GB" sz="2800" dirty="0" smtClean="0"/>
              <a:t>Long-term </a:t>
            </a:r>
            <a:r>
              <a:rPr lang="en-GB" sz="2800" dirty="0"/>
              <a:t>relationship between parties</a:t>
            </a:r>
          </a:p>
          <a:p>
            <a:pPr lvl="0"/>
            <a:r>
              <a:rPr lang="en-GB" sz="2800" dirty="0" smtClean="0"/>
              <a:t>Public </a:t>
            </a:r>
            <a:r>
              <a:rPr lang="en-GB" sz="2800" dirty="0"/>
              <a:t>service and ultimate regulatory responsibility remain in  public </a:t>
            </a:r>
            <a:r>
              <a:rPr lang="en-GB" sz="2800" dirty="0" smtClean="0"/>
              <a:t>sector</a:t>
            </a:r>
          </a:p>
          <a:p>
            <a:pPr marL="0" indent="0">
              <a:buNone/>
            </a:pPr>
            <a:r>
              <a:rPr lang="en-GB" sz="2800" dirty="0"/>
              <a:t>Using private sector skills for public sector services</a:t>
            </a:r>
          </a:p>
          <a:p>
            <a:pPr lvl="0"/>
            <a:r>
              <a:rPr lang="en-GB" sz="2800" dirty="0" smtClean="0"/>
              <a:t>Contracts </a:t>
            </a:r>
            <a:r>
              <a:rPr lang="en-GB" sz="2800" dirty="0"/>
              <a:t>for services, not procurement of assets</a:t>
            </a:r>
          </a:p>
          <a:p>
            <a:pPr lvl="0"/>
            <a:r>
              <a:rPr lang="en-GB" sz="2800" dirty="0" smtClean="0"/>
              <a:t>Output</a:t>
            </a:r>
            <a:r>
              <a:rPr lang="en-GB" sz="2800" dirty="0"/>
              <a:t>, not input, specifications</a:t>
            </a:r>
          </a:p>
          <a:p>
            <a:pPr lvl="0"/>
            <a:r>
              <a:rPr lang="en-GB" sz="2800" dirty="0" smtClean="0"/>
              <a:t>Payments </a:t>
            </a:r>
            <a:r>
              <a:rPr lang="en-GB" sz="2800" dirty="0"/>
              <a:t>related to service delivery</a:t>
            </a:r>
          </a:p>
          <a:p>
            <a:pPr lvl="0"/>
            <a:r>
              <a:rPr lang="en-GB" sz="2800" dirty="0" smtClean="0"/>
              <a:t>Whole </a:t>
            </a:r>
            <a:r>
              <a:rPr lang="en-GB" sz="2800" dirty="0"/>
              <a:t>life approach to design, build and operation</a:t>
            </a:r>
          </a:p>
          <a:p>
            <a:pPr marL="0" lvl="0" indent="0">
              <a:buNone/>
            </a:pPr>
            <a:endParaRPr lang="en-GB" sz="2800" dirty="0"/>
          </a:p>
          <a:p>
            <a:endParaRPr lang="en-GB" dirty="0"/>
          </a:p>
        </p:txBody>
      </p:sp>
    </p:spTree>
    <p:extLst>
      <p:ext uri="{BB962C8B-B14F-4D97-AF65-F5344CB8AC3E}">
        <p14:creationId xmlns:p14="http://schemas.microsoft.com/office/powerpoint/2010/main" xmlns="" val="29518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ffectLst/>
                <a:latin typeface="Trebuchet MS" pitchFamily="34" charset="0"/>
              </a:rPr>
              <a:t>General </a:t>
            </a:r>
            <a:r>
              <a:rPr lang="en-GB" dirty="0" smtClean="0">
                <a:effectLst/>
                <a:latin typeface="Trebuchet MS" pitchFamily="34" charset="0"/>
              </a:rPr>
              <a:t>issues</a:t>
            </a:r>
            <a:endParaRPr lang="en-GB" dirty="0">
              <a:latin typeface="Trebuchet MS" pitchFamily="34" charset="0"/>
            </a:endParaRPr>
          </a:p>
        </p:txBody>
      </p:sp>
      <p:sp>
        <p:nvSpPr>
          <p:cNvPr id="3" name="Content Placeholder 2"/>
          <p:cNvSpPr>
            <a:spLocks noGrp="1"/>
          </p:cNvSpPr>
          <p:nvPr>
            <p:ph idx="1"/>
          </p:nvPr>
        </p:nvSpPr>
        <p:spPr>
          <a:xfrm>
            <a:off x="457200" y="1340768"/>
            <a:ext cx="8291264" cy="5184576"/>
          </a:xfrm>
        </p:spPr>
        <p:txBody>
          <a:bodyPr>
            <a:normAutofit fontScale="77500" lnSpcReduction="20000"/>
          </a:bodyPr>
          <a:lstStyle/>
          <a:p>
            <a:pPr lvl="0"/>
            <a:r>
              <a:rPr lang="en-US" sz="3600" dirty="0"/>
              <a:t>PPP arrangements are growing in use and acceptance as an alternative and effective method to mobilize additional financial resources and benefits from private sector efficiencies</a:t>
            </a:r>
            <a:endParaRPr lang="en-GB" sz="3600" dirty="0"/>
          </a:p>
          <a:p>
            <a:pPr lvl="0"/>
            <a:r>
              <a:rPr lang="en-US" sz="3600" dirty="0"/>
              <a:t>PPPs are not the only way to deliver project financing and project </a:t>
            </a:r>
            <a:r>
              <a:rPr lang="en-US" sz="3600" dirty="0" err="1"/>
              <a:t>realisation</a:t>
            </a:r>
            <a:r>
              <a:rPr lang="en-US" sz="3600" dirty="0"/>
              <a:t>.  </a:t>
            </a:r>
            <a:r>
              <a:rPr lang="en-US" sz="3600" dirty="0" smtClean="0"/>
              <a:t>They do </a:t>
            </a:r>
            <a:r>
              <a:rPr lang="en-US" sz="3600" dirty="0"/>
              <a:t>not provide a ‘miracle’ solution nor a quick fix and should only be used where appropriate and where it is able to deliver clear advantages and benefits  </a:t>
            </a:r>
            <a:endParaRPr lang="en-GB" sz="3600" dirty="0"/>
          </a:p>
          <a:p>
            <a:pPr lvl="0"/>
            <a:r>
              <a:rPr lang="en-US" sz="3600" dirty="0"/>
              <a:t>There is a multitude of PPP structures and the appropriate must be selected according to project type, needs and sector.  There is no single perfect model.</a:t>
            </a:r>
            <a:endParaRPr lang="en-GB" sz="3600" dirty="0"/>
          </a:p>
          <a:p>
            <a:endParaRPr lang="en-GB" dirty="0"/>
          </a:p>
        </p:txBody>
      </p:sp>
    </p:spTree>
    <p:extLst>
      <p:ext uri="{BB962C8B-B14F-4D97-AF65-F5344CB8AC3E}">
        <p14:creationId xmlns:p14="http://schemas.microsoft.com/office/powerpoint/2010/main" xmlns="" val="18008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latin typeface="Trebuchet MS" pitchFamily="34" charset="0"/>
              </a:rPr>
              <a:t>KEY Structural Questions</a:t>
            </a:r>
            <a:endParaRPr lang="en-GB" dirty="0">
              <a:latin typeface="Trebuchet MS" pitchFamily="34" charset="0"/>
            </a:endParaRPr>
          </a:p>
        </p:txBody>
      </p:sp>
      <p:sp>
        <p:nvSpPr>
          <p:cNvPr id="3" name="Content Placeholder 2"/>
          <p:cNvSpPr>
            <a:spLocks noGrp="1"/>
          </p:cNvSpPr>
          <p:nvPr>
            <p:ph idx="1"/>
          </p:nvPr>
        </p:nvSpPr>
        <p:spPr/>
        <p:txBody>
          <a:bodyPr>
            <a:normAutofit lnSpcReduction="10000"/>
          </a:bodyPr>
          <a:lstStyle/>
          <a:p>
            <a:pPr lvl="0">
              <a:spcAft>
                <a:spcPts val="600"/>
              </a:spcAft>
            </a:pPr>
            <a:r>
              <a:rPr lang="en-GB" sz="2800" dirty="0"/>
              <a:t>What is the partnership project?</a:t>
            </a:r>
          </a:p>
          <a:p>
            <a:pPr lvl="0">
              <a:spcAft>
                <a:spcPts val="600"/>
              </a:spcAft>
            </a:pPr>
            <a:r>
              <a:rPr lang="en-GB" sz="2800" dirty="0"/>
              <a:t>Under what legal authority does the public entity undertake the project?</a:t>
            </a:r>
          </a:p>
          <a:p>
            <a:pPr lvl="0">
              <a:spcAft>
                <a:spcPts val="600"/>
              </a:spcAft>
            </a:pPr>
            <a:r>
              <a:rPr lang="en-GB" sz="2800" dirty="0"/>
              <a:t>What type of entity is the private sector?</a:t>
            </a:r>
          </a:p>
          <a:p>
            <a:pPr lvl="0">
              <a:spcAft>
                <a:spcPts val="600"/>
              </a:spcAft>
            </a:pPr>
            <a:r>
              <a:rPr lang="en-GB" sz="2800" dirty="0"/>
              <a:t>Are there pre-existing assets being contributed / new assets being constructed?</a:t>
            </a:r>
          </a:p>
          <a:p>
            <a:pPr lvl="0">
              <a:spcAft>
                <a:spcPts val="600"/>
              </a:spcAft>
            </a:pPr>
            <a:r>
              <a:rPr lang="en-GB" sz="2800" dirty="0"/>
              <a:t>Who will own the assets?</a:t>
            </a:r>
          </a:p>
          <a:p>
            <a:pPr lvl="0">
              <a:spcAft>
                <a:spcPts val="600"/>
              </a:spcAft>
            </a:pPr>
            <a:r>
              <a:rPr lang="en-GB" sz="2800" dirty="0"/>
              <a:t>What capital resources are available to the partners / who will provide any needed capital and how</a:t>
            </a:r>
            <a:r>
              <a:rPr lang="en-GB" sz="2800" dirty="0" smtClean="0"/>
              <a:t>?</a:t>
            </a:r>
            <a:endParaRPr lang="en-GB" sz="2800" dirty="0"/>
          </a:p>
        </p:txBody>
      </p:sp>
    </p:spTree>
    <p:extLst>
      <p:ext uri="{BB962C8B-B14F-4D97-AF65-F5344CB8AC3E}">
        <p14:creationId xmlns:p14="http://schemas.microsoft.com/office/powerpoint/2010/main" xmlns="" val="7863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eaLnBrk="1" hangingPunct="1"/>
            <a:r>
              <a:rPr lang="en-GB" dirty="0" smtClean="0">
                <a:latin typeface="Trebuchet MS" pitchFamily="34" charset="0"/>
              </a:rPr>
              <a:t>PPP projects</a:t>
            </a:r>
            <a:endParaRPr lang="en-US" dirty="0" smtClean="0">
              <a:latin typeface="Trebuchet MS" pitchFamily="34" charset="0"/>
            </a:endParaRPr>
          </a:p>
        </p:txBody>
      </p:sp>
      <p:sp>
        <p:nvSpPr>
          <p:cNvPr id="4099" name="Content Placeholder 2"/>
          <p:cNvSpPr>
            <a:spLocks noGrp="1"/>
          </p:cNvSpPr>
          <p:nvPr>
            <p:ph idx="1"/>
          </p:nvPr>
        </p:nvSpPr>
        <p:spPr>
          <a:xfrm>
            <a:off x="323528" y="1268760"/>
            <a:ext cx="8568952" cy="1584176"/>
          </a:xfrm>
        </p:spPr>
        <p:txBody>
          <a:bodyPr>
            <a:normAutofit fontScale="92500" lnSpcReduction="10000"/>
          </a:bodyPr>
          <a:lstStyle/>
          <a:p>
            <a:pPr eaLnBrk="1" hangingPunct="1"/>
            <a:r>
              <a:rPr lang="en-US" sz="2800" dirty="0" smtClean="0">
                <a:latin typeface="Trebuchet MS" pitchFamily="34" charset="0"/>
              </a:rPr>
              <a:t>In 2010 92 transport projects, involving investment commitments of US$25.8 billion, reached financial or contractual closure in 16 low- and middle-income countries.</a:t>
            </a:r>
          </a:p>
          <a:p>
            <a:pPr eaLnBrk="1" hangingPunct="1"/>
            <a:endParaRPr lang="en-US" sz="2800" dirty="0" smtClean="0">
              <a:latin typeface="Trebuchet MS"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62572" y="2852936"/>
            <a:ext cx="5256584" cy="3647212"/>
          </a:xfrm>
          <a:prstGeom prst="rect">
            <a:avLst/>
          </a:prstGeom>
        </p:spPr>
      </p:pic>
    </p:spTree>
    <p:extLst>
      <p:ext uri="{BB962C8B-B14F-4D97-AF65-F5344CB8AC3E}">
        <p14:creationId xmlns:p14="http://schemas.microsoft.com/office/powerpoint/2010/main" xmlns="" val="93310430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GB" dirty="0" smtClean="0"/>
              <a:t>Transport PPPs internationally</a:t>
            </a:r>
          </a:p>
          <a:p>
            <a:r>
              <a:rPr lang="en-GB" b="1" dirty="0" smtClean="0">
                <a:solidFill>
                  <a:srgbClr val="FFFF00"/>
                </a:solidFill>
              </a:rPr>
              <a:t>Road PPPs</a:t>
            </a:r>
          </a:p>
          <a:p>
            <a:r>
              <a:rPr lang="en-GB" dirty="0"/>
              <a:t>Regional examples </a:t>
            </a:r>
            <a:endParaRPr lang="en-GB" dirty="0" smtClean="0"/>
          </a:p>
          <a:p>
            <a:r>
              <a:rPr lang="en-GB" dirty="0" smtClean="0"/>
              <a:t>Conclusions</a:t>
            </a:r>
            <a:endParaRPr lang="en-GB" dirty="0"/>
          </a:p>
        </p:txBody>
      </p:sp>
      <p:sp>
        <p:nvSpPr>
          <p:cNvPr id="4" name="Title 3"/>
          <p:cNvSpPr>
            <a:spLocks noGrp="1"/>
          </p:cNvSpPr>
          <p:nvPr>
            <p:ph type="title"/>
          </p:nvPr>
        </p:nvSpPr>
        <p:spPr/>
        <p:txBody>
          <a:bodyPr/>
          <a:lstStyle/>
          <a:p>
            <a:r>
              <a:rPr lang="en-GB" dirty="0" smtClean="0"/>
              <a:t>Agenda</a:t>
            </a:r>
            <a:endParaRPr lang="en-GB" dirty="0"/>
          </a:p>
        </p:txBody>
      </p:sp>
    </p:spTree>
    <p:extLst>
      <p:ext uri="{BB962C8B-B14F-4D97-AF65-F5344CB8AC3E}">
        <p14:creationId xmlns:p14="http://schemas.microsoft.com/office/powerpoint/2010/main" xmlns="" val="1588644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666</TotalTime>
  <Words>2011</Words>
  <Application>Microsoft Office PowerPoint</Application>
  <PresentationFormat>On-screen Show (4:3)</PresentationFormat>
  <Paragraphs>263</Paragraphs>
  <Slides>43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Trek</vt:lpstr>
      <vt:lpstr>Chart</vt:lpstr>
      <vt:lpstr>Public-private partnership in the development of transport projects in Central Asia and Caspian region  </vt:lpstr>
      <vt:lpstr>Agenda</vt:lpstr>
      <vt:lpstr>Agenda</vt:lpstr>
      <vt:lpstr>PPPs</vt:lpstr>
      <vt:lpstr>Main Characteristics of PPPs</vt:lpstr>
      <vt:lpstr>General issues</vt:lpstr>
      <vt:lpstr>KEY Structural Questions</vt:lpstr>
      <vt:lpstr>PPP projects</vt:lpstr>
      <vt:lpstr>Agenda</vt:lpstr>
      <vt:lpstr>Typical concession contract</vt:lpstr>
      <vt:lpstr>Types of ppp</vt:lpstr>
      <vt:lpstr>How can it be paid back?</vt:lpstr>
      <vt:lpstr>Tolling only</vt:lpstr>
      <vt:lpstr>Collecting tolls</vt:lpstr>
      <vt:lpstr>Shadow tolling</vt:lpstr>
      <vt:lpstr>Minimum revenue guarantee</vt:lpstr>
      <vt:lpstr>Annuity</vt:lpstr>
      <vt:lpstr>Availability payments</vt:lpstr>
      <vt:lpstr>Financial incentives</vt:lpstr>
      <vt:lpstr>Fiscal incentives</vt:lpstr>
      <vt:lpstr>Ancillary revenues</vt:lpstr>
      <vt:lpstr>Which model to choose?</vt:lpstr>
      <vt:lpstr>Traditional road maintenance</vt:lpstr>
      <vt:lpstr>Deterioration of road quality</vt:lpstr>
      <vt:lpstr>Slide 25</vt:lpstr>
      <vt:lpstr>Optimum level of service determination</vt:lpstr>
      <vt:lpstr>Output and Performance-based Road Contracts (OPRC)</vt:lpstr>
      <vt:lpstr>Agenda</vt:lpstr>
      <vt:lpstr>Kazakhstan PPP projects</vt:lpstr>
      <vt:lpstr>Proposed road Almaty-Issyk kul</vt:lpstr>
      <vt:lpstr>Proposed road Almaty-Issyk kul</vt:lpstr>
      <vt:lpstr>Proposed road Almaty-Issyk kul</vt:lpstr>
      <vt:lpstr>Proposed road Almaty-Issyk kul</vt:lpstr>
      <vt:lpstr>Logistics hub Navoi, Uzbekistan</vt:lpstr>
      <vt:lpstr>Logistics hub Navoi, Uzbekistan</vt:lpstr>
      <vt:lpstr>Logistics hub Navoi, Uzbekistan</vt:lpstr>
      <vt:lpstr>Logistics hub Navoi, Uzbekistan</vt:lpstr>
      <vt:lpstr>Logistics hub Navoi, Uzbekistan</vt:lpstr>
      <vt:lpstr>Agenda</vt:lpstr>
      <vt:lpstr>What Have We Learned?</vt:lpstr>
      <vt:lpstr>What Have We Learned?</vt:lpstr>
      <vt:lpstr>Conclusions</vt:lpstr>
      <vt:lpstr>Thank you for you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in Funding Transport Infrastructure</dc:title>
  <dc:creator>Tony</dc:creator>
  <cp:lastModifiedBy>eanfimova</cp:lastModifiedBy>
  <cp:revision>22</cp:revision>
  <dcterms:created xsi:type="dcterms:W3CDTF">2011-01-10T19:24:12Z</dcterms:created>
  <dcterms:modified xsi:type="dcterms:W3CDTF">2012-04-23T06:09:57Z</dcterms:modified>
</cp:coreProperties>
</file>