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9"/>
  </p:notesMasterIdLst>
  <p:handoutMasterIdLst>
    <p:handoutMasterId r:id="rId20"/>
  </p:handoutMasterIdLst>
  <p:sldIdLst>
    <p:sldId id="350" r:id="rId2"/>
    <p:sldId id="451" r:id="rId3"/>
    <p:sldId id="452" r:id="rId4"/>
    <p:sldId id="462" r:id="rId5"/>
    <p:sldId id="453" r:id="rId6"/>
    <p:sldId id="454" r:id="rId7"/>
    <p:sldId id="464" r:id="rId8"/>
    <p:sldId id="463" r:id="rId9"/>
    <p:sldId id="470" r:id="rId10"/>
    <p:sldId id="466" r:id="rId11"/>
    <p:sldId id="467" r:id="rId12"/>
    <p:sldId id="468" r:id="rId13"/>
    <p:sldId id="469" r:id="rId14"/>
    <p:sldId id="471" r:id="rId15"/>
    <p:sldId id="472" r:id="rId16"/>
    <p:sldId id="465" r:id="rId17"/>
    <p:sldId id="450" r:id="rId18"/>
  </p:sldIdLst>
  <p:sldSz cx="9144000" cy="6858000" type="screen4x3"/>
  <p:notesSz cx="6794500" cy="9931400"/>
  <p:defaultTextStyle>
    <a:defPPr>
      <a:defRPr lang="ru-RU"/>
    </a:defPPr>
    <a:lvl1pPr algn="ctr" rtl="0" fontAlgn="base">
      <a:lnSpc>
        <a:spcPct val="90000"/>
      </a:lnSpc>
      <a:spcBef>
        <a:spcPct val="20000"/>
      </a:spcBef>
      <a:spcAft>
        <a:spcPct val="0"/>
      </a:spcAft>
      <a:defRPr sz="1700" kern="1200">
        <a:solidFill>
          <a:srgbClr val="990000"/>
        </a:solidFill>
        <a:latin typeface="Arial" charset="0"/>
        <a:ea typeface="+mn-ea"/>
        <a:cs typeface="Times New Roman" pitchFamily="18" charset="0"/>
      </a:defRPr>
    </a:lvl1pPr>
    <a:lvl2pPr marL="457200" algn="ctr" rtl="0" fontAlgn="base">
      <a:lnSpc>
        <a:spcPct val="90000"/>
      </a:lnSpc>
      <a:spcBef>
        <a:spcPct val="20000"/>
      </a:spcBef>
      <a:spcAft>
        <a:spcPct val="0"/>
      </a:spcAft>
      <a:defRPr sz="1700" kern="1200">
        <a:solidFill>
          <a:srgbClr val="990000"/>
        </a:solidFill>
        <a:latin typeface="Arial" charset="0"/>
        <a:ea typeface="+mn-ea"/>
        <a:cs typeface="Times New Roman" pitchFamily="18" charset="0"/>
      </a:defRPr>
    </a:lvl2pPr>
    <a:lvl3pPr marL="914400" algn="ctr" rtl="0" fontAlgn="base">
      <a:lnSpc>
        <a:spcPct val="90000"/>
      </a:lnSpc>
      <a:spcBef>
        <a:spcPct val="20000"/>
      </a:spcBef>
      <a:spcAft>
        <a:spcPct val="0"/>
      </a:spcAft>
      <a:defRPr sz="1700" kern="1200">
        <a:solidFill>
          <a:srgbClr val="990000"/>
        </a:solidFill>
        <a:latin typeface="Arial" charset="0"/>
        <a:ea typeface="+mn-ea"/>
        <a:cs typeface="Times New Roman" pitchFamily="18" charset="0"/>
      </a:defRPr>
    </a:lvl3pPr>
    <a:lvl4pPr marL="1371600" algn="ctr" rtl="0" fontAlgn="base">
      <a:lnSpc>
        <a:spcPct val="90000"/>
      </a:lnSpc>
      <a:spcBef>
        <a:spcPct val="20000"/>
      </a:spcBef>
      <a:spcAft>
        <a:spcPct val="0"/>
      </a:spcAft>
      <a:defRPr sz="1700" kern="1200">
        <a:solidFill>
          <a:srgbClr val="990000"/>
        </a:solidFill>
        <a:latin typeface="Arial" charset="0"/>
        <a:ea typeface="+mn-ea"/>
        <a:cs typeface="Times New Roman" pitchFamily="18" charset="0"/>
      </a:defRPr>
    </a:lvl4pPr>
    <a:lvl5pPr marL="1828800" algn="ctr" rtl="0" fontAlgn="base">
      <a:lnSpc>
        <a:spcPct val="90000"/>
      </a:lnSpc>
      <a:spcBef>
        <a:spcPct val="20000"/>
      </a:spcBef>
      <a:spcAft>
        <a:spcPct val="0"/>
      </a:spcAft>
      <a:defRPr sz="1700" kern="1200">
        <a:solidFill>
          <a:srgbClr val="990000"/>
        </a:solidFill>
        <a:latin typeface="Arial" charset="0"/>
        <a:ea typeface="+mn-ea"/>
        <a:cs typeface="Times New Roman" pitchFamily="18" charset="0"/>
      </a:defRPr>
    </a:lvl5pPr>
    <a:lvl6pPr marL="2286000" algn="l" defTabSz="914400" rtl="0" eaLnBrk="1" latinLnBrk="0" hangingPunct="1">
      <a:defRPr sz="1700" kern="1200">
        <a:solidFill>
          <a:srgbClr val="990000"/>
        </a:solidFill>
        <a:latin typeface="Arial" charset="0"/>
        <a:ea typeface="+mn-ea"/>
        <a:cs typeface="Times New Roman" pitchFamily="18" charset="0"/>
      </a:defRPr>
    </a:lvl6pPr>
    <a:lvl7pPr marL="2743200" algn="l" defTabSz="914400" rtl="0" eaLnBrk="1" latinLnBrk="0" hangingPunct="1">
      <a:defRPr sz="1700" kern="1200">
        <a:solidFill>
          <a:srgbClr val="990000"/>
        </a:solidFill>
        <a:latin typeface="Arial" charset="0"/>
        <a:ea typeface="+mn-ea"/>
        <a:cs typeface="Times New Roman" pitchFamily="18" charset="0"/>
      </a:defRPr>
    </a:lvl7pPr>
    <a:lvl8pPr marL="3200400" algn="l" defTabSz="914400" rtl="0" eaLnBrk="1" latinLnBrk="0" hangingPunct="1">
      <a:defRPr sz="1700" kern="1200">
        <a:solidFill>
          <a:srgbClr val="990000"/>
        </a:solidFill>
        <a:latin typeface="Arial" charset="0"/>
        <a:ea typeface="+mn-ea"/>
        <a:cs typeface="Times New Roman" pitchFamily="18" charset="0"/>
      </a:defRPr>
    </a:lvl8pPr>
    <a:lvl9pPr marL="3657600" algn="l" defTabSz="914400" rtl="0" eaLnBrk="1" latinLnBrk="0" hangingPunct="1">
      <a:defRPr sz="1700" kern="1200">
        <a:solidFill>
          <a:srgbClr val="990000"/>
        </a:solidFill>
        <a:latin typeface="Arial" charset="0"/>
        <a:ea typeface="+mn-ea"/>
        <a:cs typeface="Times New Roman" pitchFamily="18"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3366FF"/>
    <a:srgbClr val="003300"/>
    <a:srgbClr val="006600"/>
    <a:srgbClr val="6699FF"/>
    <a:srgbClr val="FF0000"/>
    <a:srgbClr val="008000"/>
    <a:srgbClr val="990000"/>
    <a:srgbClr val="DDDDDD"/>
    <a:srgbClr val="FFFF66"/>
    <a:srgbClr val="000066"/>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7" autoAdjust="0"/>
    <p:restoredTop sz="99104" autoAdjust="0"/>
  </p:normalViewPr>
  <p:slideViewPr>
    <p:cSldViewPr>
      <p:cViewPr varScale="1">
        <p:scale>
          <a:sx n="49" d="100"/>
          <a:sy n="49" d="100"/>
        </p:scale>
        <p:origin x="-102" y="-84"/>
      </p:cViewPr>
      <p:guideLst>
        <p:guide orient="horz" pos="1196"/>
        <p:guide orient="horz" pos="629"/>
        <p:guide orient="horz" pos="3861"/>
        <p:guide pos="5573"/>
        <p:guide pos="158"/>
        <p:guide pos="3419"/>
      </p:guideLst>
    </p:cSldViewPr>
  </p:slideViewPr>
  <p:outlineViewPr>
    <p:cViewPr>
      <p:scale>
        <a:sx n="25" d="100"/>
        <a:sy n="25" d="100"/>
      </p:scale>
      <p:origin x="0" y="0"/>
    </p:cViewPr>
    <p:sldLst>
      <p:sld r:id="rId1" collapse="1"/>
    </p:sldLst>
  </p:outlineViewPr>
  <p:notesTextViewPr>
    <p:cViewPr>
      <p:scale>
        <a:sx n="100" d="100"/>
        <a:sy n="100" d="100"/>
      </p:scale>
      <p:origin x="0" y="0"/>
    </p:cViewPr>
  </p:notesTextViewPr>
  <p:sorterViewPr>
    <p:cViewPr>
      <p:scale>
        <a:sx n="66" d="100"/>
        <a:sy n="66" d="100"/>
      </p:scale>
      <p:origin x="0" y="0"/>
    </p:cViewPr>
  </p:sorterViewPr>
  <p:notesViewPr>
    <p:cSldViewPr>
      <p:cViewPr>
        <p:scale>
          <a:sx n="100" d="100"/>
          <a:sy n="100" d="100"/>
        </p:scale>
        <p:origin x="-1650" y="-72"/>
      </p:cViewPr>
      <p:guideLst>
        <p:guide orient="horz" pos="3128"/>
        <p:guide pos="2140"/>
      </p:guideLst>
    </p:cSldViewPr>
  </p:notesViewPr>
  <p:gridSpacing cx="46085125" cy="4608512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44813" cy="495300"/>
          </a:xfrm>
          <a:prstGeom prst="rect">
            <a:avLst/>
          </a:prstGeom>
          <a:noFill/>
          <a:ln w="9525">
            <a:noFill/>
            <a:miter lim="800000"/>
            <a:headEnd/>
            <a:tailEnd/>
          </a:ln>
          <a:effectLst/>
        </p:spPr>
        <p:txBody>
          <a:bodyPr vert="horz" wrap="square" lIns="89783" tIns="44891" rIns="89783" bIns="44891" numCol="1" anchor="t" anchorCtr="0" compatLnSpc="1">
            <a:prstTxWarp prst="textNoShape">
              <a:avLst/>
            </a:prstTxWarp>
          </a:bodyPr>
          <a:lstStyle>
            <a:lvl1pPr algn="l" defTabSz="896938">
              <a:lnSpc>
                <a:spcPct val="100000"/>
              </a:lnSpc>
              <a:spcBef>
                <a:spcPct val="0"/>
              </a:spcBef>
              <a:defRPr sz="1100">
                <a:solidFill>
                  <a:schemeClr val="tx1"/>
                </a:solidFill>
                <a:latin typeface="Times New Roman" pitchFamily="18" charset="0"/>
              </a:defRPr>
            </a:lvl1pPr>
          </a:lstStyle>
          <a:p>
            <a:pPr>
              <a:defRPr/>
            </a:pPr>
            <a:endParaRPr lang="ru-RU"/>
          </a:p>
        </p:txBody>
      </p:sp>
      <p:sp>
        <p:nvSpPr>
          <p:cNvPr id="7171" name="Rectangle 3"/>
          <p:cNvSpPr>
            <a:spLocks noGrp="1" noChangeArrowheads="1"/>
          </p:cNvSpPr>
          <p:nvPr>
            <p:ph type="dt" sz="quarter" idx="1"/>
          </p:nvPr>
        </p:nvSpPr>
        <p:spPr bwMode="auto">
          <a:xfrm>
            <a:off x="3849688" y="0"/>
            <a:ext cx="2944812" cy="495300"/>
          </a:xfrm>
          <a:prstGeom prst="rect">
            <a:avLst/>
          </a:prstGeom>
          <a:noFill/>
          <a:ln w="9525">
            <a:noFill/>
            <a:miter lim="800000"/>
            <a:headEnd/>
            <a:tailEnd/>
          </a:ln>
          <a:effectLst/>
        </p:spPr>
        <p:txBody>
          <a:bodyPr vert="horz" wrap="square" lIns="89783" tIns="44891" rIns="89783" bIns="44891" numCol="1" anchor="t" anchorCtr="0" compatLnSpc="1">
            <a:prstTxWarp prst="textNoShape">
              <a:avLst/>
            </a:prstTxWarp>
          </a:bodyPr>
          <a:lstStyle>
            <a:lvl1pPr algn="r" defTabSz="896938">
              <a:lnSpc>
                <a:spcPct val="100000"/>
              </a:lnSpc>
              <a:spcBef>
                <a:spcPct val="0"/>
              </a:spcBef>
              <a:defRPr sz="1100">
                <a:solidFill>
                  <a:schemeClr val="tx1"/>
                </a:solidFill>
                <a:latin typeface="Times New Roman" pitchFamily="18" charset="0"/>
              </a:defRPr>
            </a:lvl1pPr>
          </a:lstStyle>
          <a:p>
            <a:pPr>
              <a:defRPr/>
            </a:pPr>
            <a:endParaRPr lang="ru-RU"/>
          </a:p>
        </p:txBody>
      </p:sp>
      <p:sp>
        <p:nvSpPr>
          <p:cNvPr id="7172" name="Rectangle 4"/>
          <p:cNvSpPr>
            <a:spLocks noGrp="1" noChangeArrowheads="1"/>
          </p:cNvSpPr>
          <p:nvPr>
            <p:ph type="ftr" sz="quarter" idx="2"/>
          </p:nvPr>
        </p:nvSpPr>
        <p:spPr bwMode="auto">
          <a:xfrm>
            <a:off x="0" y="9436100"/>
            <a:ext cx="2944813" cy="495300"/>
          </a:xfrm>
          <a:prstGeom prst="rect">
            <a:avLst/>
          </a:prstGeom>
          <a:noFill/>
          <a:ln w="9525">
            <a:noFill/>
            <a:miter lim="800000"/>
            <a:headEnd/>
            <a:tailEnd/>
          </a:ln>
          <a:effectLst/>
        </p:spPr>
        <p:txBody>
          <a:bodyPr vert="horz" wrap="square" lIns="89783" tIns="44891" rIns="89783" bIns="44891" numCol="1" anchor="b" anchorCtr="0" compatLnSpc="1">
            <a:prstTxWarp prst="textNoShape">
              <a:avLst/>
            </a:prstTxWarp>
          </a:bodyPr>
          <a:lstStyle>
            <a:lvl1pPr algn="l" defTabSz="896938">
              <a:lnSpc>
                <a:spcPct val="100000"/>
              </a:lnSpc>
              <a:spcBef>
                <a:spcPct val="0"/>
              </a:spcBef>
              <a:defRPr sz="1100">
                <a:solidFill>
                  <a:schemeClr val="tx1"/>
                </a:solidFill>
                <a:latin typeface="Times New Roman" pitchFamily="18" charset="0"/>
              </a:defRPr>
            </a:lvl1pPr>
          </a:lstStyle>
          <a:p>
            <a:pPr>
              <a:defRPr/>
            </a:pPr>
            <a:endParaRPr lang="ru-RU"/>
          </a:p>
        </p:txBody>
      </p:sp>
      <p:sp>
        <p:nvSpPr>
          <p:cNvPr id="7173" name="Rectangle 5"/>
          <p:cNvSpPr>
            <a:spLocks noGrp="1" noChangeArrowheads="1"/>
          </p:cNvSpPr>
          <p:nvPr>
            <p:ph type="sldNum" sz="quarter" idx="3"/>
          </p:nvPr>
        </p:nvSpPr>
        <p:spPr bwMode="auto">
          <a:xfrm>
            <a:off x="3849688" y="9436100"/>
            <a:ext cx="2944812" cy="495300"/>
          </a:xfrm>
          <a:prstGeom prst="rect">
            <a:avLst/>
          </a:prstGeom>
          <a:noFill/>
          <a:ln w="9525">
            <a:noFill/>
            <a:miter lim="800000"/>
            <a:headEnd/>
            <a:tailEnd/>
          </a:ln>
          <a:effectLst/>
        </p:spPr>
        <p:txBody>
          <a:bodyPr vert="horz" wrap="square" lIns="89783" tIns="44891" rIns="89783" bIns="44891" numCol="1" anchor="b" anchorCtr="0" compatLnSpc="1">
            <a:prstTxWarp prst="textNoShape">
              <a:avLst/>
            </a:prstTxWarp>
          </a:bodyPr>
          <a:lstStyle>
            <a:lvl1pPr algn="r" defTabSz="896938">
              <a:lnSpc>
                <a:spcPct val="100000"/>
              </a:lnSpc>
              <a:spcBef>
                <a:spcPct val="0"/>
              </a:spcBef>
              <a:defRPr sz="1100">
                <a:solidFill>
                  <a:schemeClr val="tx1"/>
                </a:solidFill>
                <a:latin typeface="Times New Roman" pitchFamily="18" charset="0"/>
              </a:defRPr>
            </a:lvl1pPr>
          </a:lstStyle>
          <a:p>
            <a:pPr>
              <a:defRPr/>
            </a:pPr>
            <a:fld id="{CAB1CAF6-E2C6-45CF-8EFC-456409F8AF95}" type="slidenum">
              <a:rPr lang="ru-RU"/>
              <a:pPr>
                <a:defRPr/>
              </a:pPr>
              <a:t>‹#›</a:t>
            </a:fld>
            <a:endParaRPr lang="ru-RU"/>
          </a:p>
        </p:txBody>
      </p:sp>
    </p:spTree>
    <p:extLst>
      <p:ext uri="{BB962C8B-B14F-4D97-AF65-F5344CB8AC3E}">
        <p14:creationId xmlns="" xmlns:p14="http://schemas.microsoft.com/office/powerpoint/2010/main" val="9177067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44813" cy="495300"/>
          </a:xfrm>
          <a:prstGeom prst="rect">
            <a:avLst/>
          </a:prstGeom>
          <a:noFill/>
          <a:ln w="9525">
            <a:noFill/>
            <a:miter lim="800000"/>
            <a:headEnd/>
            <a:tailEnd/>
          </a:ln>
          <a:effectLst/>
        </p:spPr>
        <p:txBody>
          <a:bodyPr vert="horz" wrap="square" lIns="89783" tIns="44891" rIns="89783" bIns="44891" numCol="1" anchor="t" anchorCtr="0" compatLnSpc="1">
            <a:prstTxWarp prst="textNoShape">
              <a:avLst/>
            </a:prstTxWarp>
          </a:bodyPr>
          <a:lstStyle>
            <a:lvl1pPr algn="l" defTabSz="896938">
              <a:lnSpc>
                <a:spcPct val="100000"/>
              </a:lnSpc>
              <a:spcBef>
                <a:spcPct val="0"/>
              </a:spcBef>
              <a:defRPr sz="1100">
                <a:solidFill>
                  <a:schemeClr val="tx1"/>
                </a:solidFill>
                <a:latin typeface="Times New Roman" pitchFamily="18" charset="0"/>
              </a:defRPr>
            </a:lvl1pPr>
          </a:lstStyle>
          <a:p>
            <a:pPr>
              <a:defRPr/>
            </a:pPr>
            <a:endParaRPr lang="ru-RU"/>
          </a:p>
        </p:txBody>
      </p:sp>
      <p:sp>
        <p:nvSpPr>
          <p:cNvPr id="3075" name="Rectangle 3"/>
          <p:cNvSpPr>
            <a:spLocks noGrp="1" noChangeArrowheads="1"/>
          </p:cNvSpPr>
          <p:nvPr>
            <p:ph type="dt" idx="1"/>
          </p:nvPr>
        </p:nvSpPr>
        <p:spPr bwMode="auto">
          <a:xfrm>
            <a:off x="3849688" y="0"/>
            <a:ext cx="2944812" cy="495300"/>
          </a:xfrm>
          <a:prstGeom prst="rect">
            <a:avLst/>
          </a:prstGeom>
          <a:noFill/>
          <a:ln w="9525">
            <a:noFill/>
            <a:miter lim="800000"/>
            <a:headEnd/>
            <a:tailEnd/>
          </a:ln>
          <a:effectLst/>
        </p:spPr>
        <p:txBody>
          <a:bodyPr vert="horz" wrap="square" lIns="89783" tIns="44891" rIns="89783" bIns="44891" numCol="1" anchor="t" anchorCtr="0" compatLnSpc="1">
            <a:prstTxWarp prst="textNoShape">
              <a:avLst/>
            </a:prstTxWarp>
          </a:bodyPr>
          <a:lstStyle>
            <a:lvl1pPr algn="r" defTabSz="896938">
              <a:lnSpc>
                <a:spcPct val="100000"/>
              </a:lnSpc>
              <a:spcBef>
                <a:spcPct val="0"/>
              </a:spcBef>
              <a:defRPr sz="1100">
                <a:solidFill>
                  <a:schemeClr val="tx1"/>
                </a:solidFill>
                <a:latin typeface="Times New Roman" pitchFamily="18" charset="0"/>
              </a:defRPr>
            </a:lvl1pPr>
          </a:lstStyle>
          <a:p>
            <a:pPr>
              <a:defRPr/>
            </a:pPr>
            <a:endParaRPr lang="ru-RU"/>
          </a:p>
        </p:txBody>
      </p:sp>
      <p:sp>
        <p:nvSpPr>
          <p:cNvPr id="11268" name="Rectangle 4"/>
          <p:cNvSpPr>
            <a:spLocks noGrp="1" noRot="1" noChangeAspect="1" noChangeArrowheads="1" noTextEdit="1"/>
          </p:cNvSpPr>
          <p:nvPr>
            <p:ph type="sldImg" idx="2"/>
          </p:nvPr>
        </p:nvSpPr>
        <p:spPr bwMode="auto">
          <a:xfrm>
            <a:off x="915988" y="744538"/>
            <a:ext cx="4965700" cy="3724275"/>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06463" y="4714875"/>
            <a:ext cx="4981575" cy="4471988"/>
          </a:xfrm>
          <a:prstGeom prst="rect">
            <a:avLst/>
          </a:prstGeom>
          <a:noFill/>
          <a:ln w="9525">
            <a:noFill/>
            <a:miter lim="800000"/>
            <a:headEnd/>
            <a:tailEnd/>
          </a:ln>
          <a:effectLst/>
        </p:spPr>
        <p:txBody>
          <a:bodyPr vert="horz" wrap="square" lIns="89783" tIns="44891" rIns="89783" bIns="44891" numCol="1" anchor="t" anchorCtr="0" compatLnSpc="1">
            <a:prstTxWarp prst="textNoShape">
              <a:avLst/>
            </a:prstTxWarp>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3078" name="Rectangle 6"/>
          <p:cNvSpPr>
            <a:spLocks noGrp="1" noChangeArrowheads="1"/>
          </p:cNvSpPr>
          <p:nvPr>
            <p:ph type="ftr" sz="quarter" idx="4"/>
          </p:nvPr>
        </p:nvSpPr>
        <p:spPr bwMode="auto">
          <a:xfrm>
            <a:off x="0" y="9436100"/>
            <a:ext cx="2944813" cy="495300"/>
          </a:xfrm>
          <a:prstGeom prst="rect">
            <a:avLst/>
          </a:prstGeom>
          <a:noFill/>
          <a:ln w="9525">
            <a:noFill/>
            <a:miter lim="800000"/>
            <a:headEnd/>
            <a:tailEnd/>
          </a:ln>
          <a:effectLst/>
        </p:spPr>
        <p:txBody>
          <a:bodyPr vert="horz" wrap="square" lIns="89783" tIns="44891" rIns="89783" bIns="44891" numCol="1" anchor="b" anchorCtr="0" compatLnSpc="1">
            <a:prstTxWarp prst="textNoShape">
              <a:avLst/>
            </a:prstTxWarp>
          </a:bodyPr>
          <a:lstStyle>
            <a:lvl1pPr algn="l" defTabSz="896938">
              <a:lnSpc>
                <a:spcPct val="100000"/>
              </a:lnSpc>
              <a:spcBef>
                <a:spcPct val="0"/>
              </a:spcBef>
              <a:defRPr sz="1100">
                <a:solidFill>
                  <a:schemeClr val="tx1"/>
                </a:solidFill>
                <a:latin typeface="Times New Roman" pitchFamily="18" charset="0"/>
              </a:defRPr>
            </a:lvl1pPr>
          </a:lstStyle>
          <a:p>
            <a:pPr>
              <a:defRPr/>
            </a:pPr>
            <a:endParaRPr lang="ru-RU"/>
          </a:p>
        </p:txBody>
      </p:sp>
      <p:sp>
        <p:nvSpPr>
          <p:cNvPr id="3079" name="Rectangle 7"/>
          <p:cNvSpPr>
            <a:spLocks noGrp="1" noChangeArrowheads="1"/>
          </p:cNvSpPr>
          <p:nvPr>
            <p:ph type="sldNum" sz="quarter" idx="5"/>
          </p:nvPr>
        </p:nvSpPr>
        <p:spPr bwMode="auto">
          <a:xfrm>
            <a:off x="3849688" y="9436100"/>
            <a:ext cx="2944812" cy="495300"/>
          </a:xfrm>
          <a:prstGeom prst="rect">
            <a:avLst/>
          </a:prstGeom>
          <a:noFill/>
          <a:ln w="9525">
            <a:noFill/>
            <a:miter lim="800000"/>
            <a:headEnd/>
            <a:tailEnd/>
          </a:ln>
          <a:effectLst/>
        </p:spPr>
        <p:txBody>
          <a:bodyPr vert="horz" wrap="square" lIns="89783" tIns="44891" rIns="89783" bIns="44891" numCol="1" anchor="b" anchorCtr="0" compatLnSpc="1">
            <a:prstTxWarp prst="textNoShape">
              <a:avLst/>
            </a:prstTxWarp>
          </a:bodyPr>
          <a:lstStyle>
            <a:lvl1pPr algn="r" defTabSz="896938">
              <a:lnSpc>
                <a:spcPct val="100000"/>
              </a:lnSpc>
              <a:spcBef>
                <a:spcPct val="0"/>
              </a:spcBef>
              <a:defRPr sz="1100">
                <a:solidFill>
                  <a:schemeClr val="tx1"/>
                </a:solidFill>
                <a:latin typeface="Times New Roman" pitchFamily="18" charset="0"/>
              </a:defRPr>
            </a:lvl1pPr>
          </a:lstStyle>
          <a:p>
            <a:pPr>
              <a:defRPr/>
            </a:pPr>
            <a:fld id="{7175DDC4-2450-435B-9442-72C04D8F751E}" type="slidenum">
              <a:rPr lang="ru-RU"/>
              <a:pPr>
                <a:defRPr/>
              </a:pPr>
              <a:t>‹#›</a:t>
            </a:fld>
            <a:endParaRPr lang="ru-RU"/>
          </a:p>
        </p:txBody>
      </p:sp>
    </p:spTree>
    <p:extLst>
      <p:ext uri="{BB962C8B-B14F-4D97-AF65-F5344CB8AC3E}">
        <p14:creationId xmlns="" xmlns:p14="http://schemas.microsoft.com/office/powerpoint/2010/main" val="236463749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p>
            <a:fld id="{79E63422-2106-41B2-9A25-33281B757FEB}" type="slidenum">
              <a:rPr lang="ru-RU" smtClean="0"/>
              <a:pPr/>
              <a:t>1</a:t>
            </a:fld>
            <a:endParaRPr lang="ru-RU" smtClean="0"/>
          </a:p>
        </p:txBody>
      </p:sp>
      <p:sp>
        <p:nvSpPr>
          <p:cNvPr id="12291" name="Rectangle 2"/>
          <p:cNvSpPr>
            <a:spLocks noGrp="1" noRot="1" noChangeAspect="1" noChangeArrowheads="1" noTextEdit="1"/>
          </p:cNvSpPr>
          <p:nvPr>
            <p:ph type="sldImg"/>
          </p:nvPr>
        </p:nvSpPr>
        <p:spPr>
          <a:ln/>
        </p:spPr>
      </p:sp>
      <p:sp>
        <p:nvSpPr>
          <p:cNvPr id="12292" name="Rectangle 4"/>
          <p:cNvSpPr>
            <a:spLocks noGrp="1" noChangeArrowheads="1"/>
          </p:cNvSpPr>
          <p:nvPr>
            <p:ph type="body" idx="1"/>
          </p:nvPr>
        </p:nvSpPr>
        <p:spPr>
          <a:noFill/>
          <a:ln/>
        </p:spPr>
        <p:txBody>
          <a:bodyPr/>
          <a:lstStyle/>
          <a:p>
            <a:pPr eaLnBrk="1" hangingPunct="1"/>
            <a:endParaRPr lang="de-DE"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7175DDC4-2450-435B-9442-72C04D8F751E}" type="slidenum">
              <a:rPr lang="ru-RU" smtClean="0"/>
              <a:pPr>
                <a:defRPr/>
              </a:pPr>
              <a:t>4</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7175DDC4-2450-435B-9442-72C04D8F751E}" type="slidenum">
              <a:rPr lang="ru-RU" smtClean="0"/>
              <a:pPr>
                <a:defRPr/>
              </a:pPr>
              <a:t>6</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Образ слайда 1"/>
          <p:cNvSpPr>
            <a:spLocks noGrp="1" noRot="1" noChangeAspect="1" noTextEdit="1"/>
          </p:cNvSpPr>
          <p:nvPr>
            <p:ph type="sldImg"/>
          </p:nvPr>
        </p:nvSpPr>
        <p:spPr>
          <a:ln/>
        </p:spPr>
      </p:sp>
      <p:sp>
        <p:nvSpPr>
          <p:cNvPr id="20483" name="Заметки 2"/>
          <p:cNvSpPr>
            <a:spLocks noGrp="1"/>
          </p:cNvSpPr>
          <p:nvPr>
            <p:ph type="body" idx="1"/>
          </p:nvPr>
        </p:nvSpPr>
        <p:spPr>
          <a:noFill/>
          <a:ln/>
        </p:spPr>
        <p:txBody>
          <a:bodyPr/>
          <a:lstStyle/>
          <a:p>
            <a:endParaRPr lang="de-DE" smtClean="0"/>
          </a:p>
        </p:txBody>
      </p:sp>
      <p:sp>
        <p:nvSpPr>
          <p:cNvPr id="20484" name="Номер слайда 3"/>
          <p:cNvSpPr>
            <a:spLocks noGrp="1"/>
          </p:cNvSpPr>
          <p:nvPr>
            <p:ph type="sldNum" sz="quarter" idx="5"/>
          </p:nvPr>
        </p:nvSpPr>
        <p:spPr>
          <a:noFill/>
        </p:spPr>
        <p:txBody>
          <a:bodyPr/>
          <a:lstStyle/>
          <a:p>
            <a:fld id="{B788971B-6603-40F9-A447-7A8555ED84F3}" type="slidenum">
              <a:rPr lang="ru-RU" smtClean="0"/>
              <a:pPr/>
              <a:t>17</a:t>
            </a:fld>
            <a:endParaRPr lang="ru-R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6"/>
          <p:cNvSpPr>
            <a:spLocks noGrp="1" noChangeArrowheads="1"/>
          </p:cNvSpPr>
          <p:nvPr>
            <p:ph type="sldNum" sz="quarter" idx="10"/>
          </p:nvPr>
        </p:nvSpPr>
        <p:spPr>
          <a:ln/>
        </p:spPr>
        <p:txBody>
          <a:bodyPr/>
          <a:lstStyle>
            <a:lvl1pPr>
              <a:defRPr/>
            </a:lvl1pPr>
          </a:lstStyle>
          <a:p>
            <a:pPr>
              <a:defRPr/>
            </a:pPr>
            <a:fld id="{9D43AAF0-3825-4F72-91FD-D4B9B9A3CB9A}" type="slidenum">
              <a:rPr lang="ru-RU"/>
              <a:pPr>
                <a:defRPr/>
              </a:pPr>
              <a:t>‹#›</a:t>
            </a:fld>
            <a:endParaRPr lang="ru-RU"/>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6"/>
          <p:cNvSpPr>
            <a:spLocks noGrp="1" noChangeArrowheads="1"/>
          </p:cNvSpPr>
          <p:nvPr>
            <p:ph type="sldNum" sz="quarter" idx="10"/>
          </p:nvPr>
        </p:nvSpPr>
        <p:spPr>
          <a:ln/>
        </p:spPr>
        <p:txBody>
          <a:bodyPr/>
          <a:lstStyle>
            <a:lvl1pPr>
              <a:defRPr/>
            </a:lvl1pPr>
          </a:lstStyle>
          <a:p>
            <a:pPr>
              <a:defRPr/>
            </a:pPr>
            <a:fld id="{666830DB-3178-43EC-8BBA-29128BFA306C}" type="slidenum">
              <a:rPr lang="ru-RU"/>
              <a:pPr>
                <a:defRPr/>
              </a:pPr>
              <a:t>‹#›</a:t>
            </a:fld>
            <a:endParaRPr lang="ru-RU"/>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15100" y="838200"/>
            <a:ext cx="1943100" cy="52578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85800" y="838200"/>
            <a:ext cx="5676900" cy="52578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6"/>
          <p:cNvSpPr>
            <a:spLocks noGrp="1" noChangeArrowheads="1"/>
          </p:cNvSpPr>
          <p:nvPr>
            <p:ph type="sldNum" sz="quarter" idx="10"/>
          </p:nvPr>
        </p:nvSpPr>
        <p:spPr>
          <a:ln/>
        </p:spPr>
        <p:txBody>
          <a:bodyPr/>
          <a:lstStyle>
            <a:lvl1pPr>
              <a:defRPr/>
            </a:lvl1pPr>
          </a:lstStyle>
          <a:p>
            <a:pPr>
              <a:defRPr/>
            </a:pPr>
            <a:fld id="{D8ED9674-27C7-4CF2-909D-FBAFBCA6A70F}" type="slidenum">
              <a:rPr lang="ru-RU"/>
              <a:pPr>
                <a:defRPr/>
              </a:pPr>
              <a:t>‹#›</a:t>
            </a:fld>
            <a:endParaRPr lang="ru-RU"/>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838200"/>
            <a:ext cx="7772400" cy="5334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685800" y="1676400"/>
            <a:ext cx="3810000" cy="44196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76400"/>
            <a:ext cx="3810000" cy="44196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6"/>
          <p:cNvSpPr>
            <a:spLocks noGrp="1" noChangeArrowheads="1"/>
          </p:cNvSpPr>
          <p:nvPr>
            <p:ph type="sldNum" sz="quarter" idx="10"/>
          </p:nvPr>
        </p:nvSpPr>
        <p:spPr>
          <a:ln/>
        </p:spPr>
        <p:txBody>
          <a:bodyPr/>
          <a:lstStyle>
            <a:lvl1pPr>
              <a:defRPr/>
            </a:lvl1pPr>
          </a:lstStyle>
          <a:p>
            <a:pPr>
              <a:defRPr/>
            </a:pPr>
            <a:fld id="{64B18573-E27E-40A8-8B52-111FFAF2EE77}" type="slidenum">
              <a:rPr lang="ru-RU"/>
              <a:pPr>
                <a:defRPr/>
              </a:pPr>
              <a:t>‹#›</a:t>
            </a:fld>
            <a:endParaRPr lang="ru-RU"/>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838200"/>
            <a:ext cx="7772400" cy="533400"/>
          </a:xfrm>
        </p:spPr>
        <p:txBody>
          <a:bodyPr/>
          <a:lstStyle/>
          <a:p>
            <a:r>
              <a:rPr lang="ru-RU" smtClean="0"/>
              <a:t>Образец заголовка</a:t>
            </a:r>
            <a:endParaRPr lang="ru-RU"/>
          </a:p>
        </p:txBody>
      </p:sp>
      <p:sp>
        <p:nvSpPr>
          <p:cNvPr id="3" name="Таблица 2"/>
          <p:cNvSpPr>
            <a:spLocks noGrp="1"/>
          </p:cNvSpPr>
          <p:nvPr>
            <p:ph type="tbl" idx="1"/>
          </p:nvPr>
        </p:nvSpPr>
        <p:spPr>
          <a:xfrm>
            <a:off x="685800" y="1676400"/>
            <a:ext cx="7772400" cy="4419600"/>
          </a:xfrm>
        </p:spPr>
        <p:txBody>
          <a:bodyPr/>
          <a:lstStyle/>
          <a:p>
            <a:pPr lvl="0"/>
            <a:endParaRPr lang="ru-RU" noProof="0" smtClean="0"/>
          </a:p>
        </p:txBody>
      </p:sp>
      <p:sp>
        <p:nvSpPr>
          <p:cNvPr id="4" name="Rectangle 6"/>
          <p:cNvSpPr>
            <a:spLocks noGrp="1" noChangeArrowheads="1"/>
          </p:cNvSpPr>
          <p:nvPr>
            <p:ph type="sldNum" sz="quarter" idx="10"/>
          </p:nvPr>
        </p:nvSpPr>
        <p:spPr>
          <a:ln/>
        </p:spPr>
        <p:txBody>
          <a:bodyPr/>
          <a:lstStyle>
            <a:lvl1pPr>
              <a:defRPr/>
            </a:lvl1pPr>
          </a:lstStyle>
          <a:p>
            <a:pPr>
              <a:defRPr/>
            </a:pPr>
            <a:fld id="{32F1D9DD-436C-4245-A327-88481563379C}" type="slidenum">
              <a:rPr lang="ru-RU"/>
              <a:pPr>
                <a:defRPr/>
              </a:pPr>
              <a:t>‹#›</a:t>
            </a:fld>
            <a:endParaRPr lang="ru-RU"/>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870375"/>
            <a:ext cx="9144000" cy="533400"/>
          </a:xfrm>
        </p:spPr>
        <p:txBody>
          <a:bodyPr/>
          <a:lstStyle>
            <a:lvl1pPr>
              <a:defRPr b="1"/>
            </a:lvl1pPr>
          </a:lstStyle>
          <a:p>
            <a:r>
              <a:rPr lang="ru-RU" dirty="0" smtClean="0"/>
              <a:t>Образец заголовка</a:t>
            </a:r>
            <a:endParaRPr lang="ru-RU" dirty="0"/>
          </a:p>
        </p:txBody>
      </p:sp>
      <p:sp>
        <p:nvSpPr>
          <p:cNvPr id="3" name="Содержимое 2"/>
          <p:cNvSpPr>
            <a:spLocks noGrp="1"/>
          </p:cNvSpPr>
          <p:nvPr>
            <p:ph idx="1"/>
          </p:nvPr>
        </p:nvSpPr>
        <p:spPr>
          <a:xfrm>
            <a:off x="1094310" y="1676400"/>
            <a:ext cx="7213105" cy="44196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6"/>
          <p:cNvSpPr>
            <a:spLocks noGrp="1" noChangeArrowheads="1"/>
          </p:cNvSpPr>
          <p:nvPr>
            <p:ph type="sldNum" sz="quarter" idx="10"/>
          </p:nvPr>
        </p:nvSpPr>
        <p:spPr>
          <a:ln/>
        </p:spPr>
        <p:txBody>
          <a:bodyPr/>
          <a:lstStyle>
            <a:lvl1pPr>
              <a:defRPr/>
            </a:lvl1pPr>
          </a:lstStyle>
          <a:p>
            <a:pPr>
              <a:defRPr/>
            </a:pPr>
            <a:fld id="{9EFF52B5-FB98-4D9C-BB18-1E41BBDF8E0B}" type="slidenum">
              <a:rPr lang="ru-RU"/>
              <a:pPr>
                <a:defRPr/>
              </a:pPr>
              <a:t>‹#›</a:t>
            </a:fld>
            <a:endParaRPr lang="ru-RU"/>
          </a:p>
        </p:txBody>
      </p:sp>
      <p:sp>
        <p:nvSpPr>
          <p:cNvPr id="8" name="Right Triangle 7"/>
          <p:cNvSpPr/>
          <p:nvPr userDrawn="1"/>
        </p:nvSpPr>
        <p:spPr bwMode="auto">
          <a:xfrm>
            <a:off x="14190" y="4914165"/>
            <a:ext cx="2160240" cy="900100"/>
          </a:xfrm>
          <a:prstGeom prst="rtTriangle">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342900" marR="0" indent="-342900" algn="ctr" defTabSz="914400" rtl="0" eaLnBrk="1" fontAlgn="base" latinLnBrk="0" hangingPunct="1">
              <a:lnSpc>
                <a:spcPct val="90000"/>
              </a:lnSpc>
              <a:spcBef>
                <a:spcPct val="20000"/>
              </a:spcBef>
              <a:spcAft>
                <a:spcPct val="0"/>
              </a:spcAft>
              <a:buClrTx/>
              <a:buSzTx/>
              <a:buFontTx/>
              <a:buNone/>
              <a:tabLst/>
            </a:pPr>
            <a:endParaRPr kumimoji="0" lang="de-DE" sz="1700" b="0" i="0" u="none" strike="noStrike" cap="none" normalizeH="0" baseline="0" smtClean="0">
              <a:ln>
                <a:noFill/>
              </a:ln>
              <a:solidFill>
                <a:srgbClr val="990000"/>
              </a:solidFill>
              <a:effectLst/>
              <a:latin typeface="Arial" pitchFamily="34" charset="0"/>
              <a:cs typeface="Times New Roman" pitchFamily="18" charset="0"/>
            </a:endParaRP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6"/>
          <p:cNvSpPr>
            <a:spLocks noGrp="1" noChangeArrowheads="1"/>
          </p:cNvSpPr>
          <p:nvPr>
            <p:ph type="sldNum" sz="quarter" idx="10"/>
          </p:nvPr>
        </p:nvSpPr>
        <p:spPr>
          <a:ln/>
        </p:spPr>
        <p:txBody>
          <a:bodyPr/>
          <a:lstStyle>
            <a:lvl1pPr>
              <a:defRPr/>
            </a:lvl1pPr>
          </a:lstStyle>
          <a:p>
            <a:pPr>
              <a:defRPr/>
            </a:pPr>
            <a:fld id="{B069142C-0177-4C44-85F2-23541598D679}" type="slidenum">
              <a:rPr lang="ru-RU"/>
              <a:pPr>
                <a:defRPr/>
              </a:pPr>
              <a:t>‹#›</a:t>
            </a:fld>
            <a:endParaRPr lang="ru-RU"/>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685800" y="1676400"/>
            <a:ext cx="38100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76400"/>
            <a:ext cx="38100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6"/>
          <p:cNvSpPr>
            <a:spLocks noGrp="1" noChangeArrowheads="1"/>
          </p:cNvSpPr>
          <p:nvPr>
            <p:ph type="sldNum" sz="quarter" idx="10"/>
          </p:nvPr>
        </p:nvSpPr>
        <p:spPr>
          <a:ln/>
        </p:spPr>
        <p:txBody>
          <a:bodyPr/>
          <a:lstStyle>
            <a:lvl1pPr>
              <a:defRPr/>
            </a:lvl1pPr>
          </a:lstStyle>
          <a:p>
            <a:pPr>
              <a:defRPr/>
            </a:pPr>
            <a:fld id="{E35E9B91-5576-4FED-8506-24225B252F42}" type="slidenum">
              <a:rPr lang="ru-RU"/>
              <a:pPr>
                <a:defRPr/>
              </a:pPr>
              <a:t>‹#›</a:t>
            </a:fld>
            <a:endParaRPr lang="ru-RU"/>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6"/>
          <p:cNvSpPr>
            <a:spLocks noGrp="1" noChangeArrowheads="1"/>
          </p:cNvSpPr>
          <p:nvPr>
            <p:ph type="sldNum" sz="quarter" idx="10"/>
          </p:nvPr>
        </p:nvSpPr>
        <p:spPr>
          <a:ln/>
        </p:spPr>
        <p:txBody>
          <a:bodyPr/>
          <a:lstStyle>
            <a:lvl1pPr>
              <a:defRPr/>
            </a:lvl1pPr>
          </a:lstStyle>
          <a:p>
            <a:pPr>
              <a:defRPr/>
            </a:pPr>
            <a:fld id="{F9E15A25-87CA-4774-AE14-FB4C6BEC7930}" type="slidenum">
              <a:rPr lang="ru-RU"/>
              <a:pPr>
                <a:defRPr/>
              </a:pPr>
              <a:t>‹#›</a:t>
            </a:fld>
            <a:endParaRPr lang="ru-RU"/>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6"/>
          <p:cNvSpPr>
            <a:spLocks noGrp="1" noChangeArrowheads="1"/>
          </p:cNvSpPr>
          <p:nvPr>
            <p:ph type="sldNum" sz="quarter" idx="10"/>
          </p:nvPr>
        </p:nvSpPr>
        <p:spPr>
          <a:ln/>
        </p:spPr>
        <p:txBody>
          <a:bodyPr/>
          <a:lstStyle>
            <a:lvl1pPr>
              <a:defRPr/>
            </a:lvl1pPr>
          </a:lstStyle>
          <a:p>
            <a:pPr>
              <a:defRPr/>
            </a:pPr>
            <a:fld id="{E59807EC-300B-4196-B400-20F753B9A53A}" type="slidenum">
              <a:rPr lang="ru-RU"/>
              <a:pPr>
                <a:defRPr/>
              </a:pPr>
              <a:t>‹#›</a:t>
            </a:fld>
            <a:endParaRPr lang="ru-RU"/>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2404AF0C-9FF1-4CD6-A8C8-D59E3F2B5AB7}" type="slidenum">
              <a:rPr lang="ru-RU"/>
              <a:pPr>
                <a:defRPr/>
              </a:pPr>
              <a:t>‹#›</a:t>
            </a:fld>
            <a:endParaRPr lang="ru-RU"/>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6"/>
          <p:cNvSpPr>
            <a:spLocks noGrp="1" noChangeArrowheads="1"/>
          </p:cNvSpPr>
          <p:nvPr>
            <p:ph type="sldNum" sz="quarter" idx="10"/>
          </p:nvPr>
        </p:nvSpPr>
        <p:spPr>
          <a:ln/>
        </p:spPr>
        <p:txBody>
          <a:bodyPr/>
          <a:lstStyle>
            <a:lvl1pPr>
              <a:defRPr/>
            </a:lvl1pPr>
          </a:lstStyle>
          <a:p>
            <a:pPr>
              <a:defRPr/>
            </a:pPr>
            <a:fld id="{086AB2B4-E036-4289-B432-4976D15308E2}" type="slidenum">
              <a:rPr lang="ru-RU"/>
              <a:pPr>
                <a:defRPr/>
              </a:pPr>
              <a:t>‹#›</a:t>
            </a:fld>
            <a:endParaRPr lang="ru-RU"/>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6"/>
          <p:cNvSpPr>
            <a:spLocks noGrp="1" noChangeArrowheads="1"/>
          </p:cNvSpPr>
          <p:nvPr>
            <p:ph type="sldNum" sz="quarter" idx="10"/>
          </p:nvPr>
        </p:nvSpPr>
        <p:spPr>
          <a:ln/>
        </p:spPr>
        <p:txBody>
          <a:bodyPr/>
          <a:lstStyle>
            <a:lvl1pPr>
              <a:defRPr/>
            </a:lvl1pPr>
          </a:lstStyle>
          <a:p>
            <a:pPr>
              <a:defRPr/>
            </a:pPr>
            <a:fld id="{09349A0B-DDC3-4E77-B9E1-C5EE85E46043}" type="slidenum">
              <a:rPr lang="ru-RU"/>
              <a:pPr>
                <a:defRPr/>
              </a:pPr>
              <a:t>‹#›</a:t>
            </a:fld>
            <a:endParaRPr lang="ru-RU"/>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microsoft.com/office/2007/relationships/hdphoto" Target="../media/hdphoto1.wdp"/><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838200"/>
            <a:ext cx="7772400"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dirty="0" smtClean="0"/>
              <a:t>Образец заголовка</a:t>
            </a:r>
          </a:p>
        </p:txBody>
      </p:sp>
      <p:sp>
        <p:nvSpPr>
          <p:cNvPr id="1027" name="Rectangle 3"/>
          <p:cNvSpPr>
            <a:spLocks noGrp="1" noChangeArrowheads="1"/>
          </p:cNvSpPr>
          <p:nvPr>
            <p:ph type="body" idx="1"/>
          </p:nvPr>
        </p:nvSpPr>
        <p:spPr bwMode="auto">
          <a:xfrm>
            <a:off x="685800" y="1676400"/>
            <a:ext cx="77724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p>
        </p:txBody>
      </p:sp>
      <p:sp>
        <p:nvSpPr>
          <p:cNvPr id="1030" name="Rectangle 6"/>
          <p:cNvSpPr>
            <a:spLocks noGrp="1" noChangeArrowheads="1"/>
          </p:cNvSpPr>
          <p:nvPr>
            <p:ph type="sldNum" sz="quarter" idx="4"/>
          </p:nvPr>
        </p:nvSpPr>
        <p:spPr bwMode="auto">
          <a:xfrm>
            <a:off x="7542213" y="6400800"/>
            <a:ext cx="1471612"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defRPr sz="1200">
                <a:solidFill>
                  <a:schemeClr val="tx1"/>
                </a:solidFill>
                <a:latin typeface="Arial" pitchFamily="34" charset="0"/>
              </a:defRPr>
            </a:lvl1pPr>
          </a:lstStyle>
          <a:p>
            <a:pPr>
              <a:defRPr/>
            </a:pPr>
            <a:fld id="{C0666746-8B12-4CF9-AA71-328760A712DA}" type="slidenum">
              <a:rPr lang="ru-RU" smtClean="0"/>
              <a:pPr>
                <a:defRPr/>
              </a:pPr>
              <a:t>‹#›</a:t>
            </a:fld>
            <a:endParaRPr lang="ru-RU" dirty="0"/>
          </a:p>
        </p:txBody>
      </p:sp>
      <p:sp>
        <p:nvSpPr>
          <p:cNvPr id="1029" name="Rectangle 10"/>
          <p:cNvSpPr>
            <a:spLocks noChangeArrowheads="1"/>
          </p:cNvSpPr>
          <p:nvPr userDrawn="1"/>
        </p:nvSpPr>
        <p:spPr bwMode="auto">
          <a:xfrm>
            <a:off x="0" y="2787650"/>
            <a:ext cx="9144000" cy="274638"/>
          </a:xfrm>
          <a:prstGeom prst="rect">
            <a:avLst/>
          </a:prstGeom>
          <a:noFill/>
          <a:ln w="9525">
            <a:noFill/>
            <a:miter lim="800000"/>
            <a:headEnd/>
            <a:tailEnd/>
          </a:ln>
        </p:spPr>
        <p:txBody>
          <a:bodyPr>
            <a:spAutoFit/>
          </a:bodyPr>
          <a:lstStyle/>
          <a:p>
            <a:pPr algn="just">
              <a:lnSpc>
                <a:spcPct val="100000"/>
              </a:lnSpc>
              <a:spcBef>
                <a:spcPct val="0"/>
              </a:spcBef>
            </a:pPr>
            <a:r>
              <a:rPr lang="en-GB" sz="1200">
                <a:solidFill>
                  <a:schemeClr val="tx1"/>
                </a:solidFill>
              </a:rPr>
              <a:t> </a:t>
            </a:r>
            <a:endParaRPr lang="en-GB" sz="2400">
              <a:solidFill>
                <a:schemeClr val="tx1"/>
              </a:solidFill>
              <a:latin typeface="Times New Roman" pitchFamily="18" charset="0"/>
            </a:endParaRPr>
          </a:p>
        </p:txBody>
      </p:sp>
      <p:sp>
        <p:nvSpPr>
          <p:cNvPr id="2" name="Rectangle 11"/>
          <p:cNvSpPr>
            <a:spLocks noChangeArrowheads="1"/>
          </p:cNvSpPr>
          <p:nvPr userDrawn="1"/>
        </p:nvSpPr>
        <p:spPr bwMode="auto">
          <a:xfrm>
            <a:off x="0" y="3062288"/>
            <a:ext cx="9144000" cy="274637"/>
          </a:xfrm>
          <a:prstGeom prst="rect">
            <a:avLst/>
          </a:prstGeom>
          <a:noFill/>
          <a:ln w="9525">
            <a:noFill/>
            <a:miter lim="800000"/>
            <a:headEnd/>
            <a:tailEnd/>
          </a:ln>
        </p:spPr>
        <p:txBody>
          <a:bodyPr>
            <a:spAutoFit/>
          </a:bodyPr>
          <a:lstStyle/>
          <a:p>
            <a:pPr algn="just">
              <a:lnSpc>
                <a:spcPct val="100000"/>
              </a:lnSpc>
              <a:spcBef>
                <a:spcPct val="0"/>
              </a:spcBef>
            </a:pPr>
            <a:r>
              <a:rPr lang="en-GB" sz="800">
                <a:solidFill>
                  <a:schemeClr val="tx1"/>
                </a:solidFill>
              </a:rPr>
              <a:t>                        </a:t>
            </a:r>
            <a:r>
              <a:rPr lang="en-GB" sz="1200">
                <a:solidFill>
                  <a:schemeClr val="tx1"/>
                </a:solidFill>
              </a:rPr>
              <a:t> </a:t>
            </a:r>
            <a:endParaRPr lang="en-GB" sz="2400">
              <a:solidFill>
                <a:schemeClr val="tx1"/>
              </a:solidFill>
              <a:latin typeface="Times New Roman" pitchFamily="18" charset="0"/>
            </a:endParaRPr>
          </a:p>
        </p:txBody>
      </p:sp>
      <p:sp>
        <p:nvSpPr>
          <p:cNvPr id="1031" name="Rectangle 32"/>
          <p:cNvSpPr>
            <a:spLocks noChangeArrowheads="1"/>
          </p:cNvSpPr>
          <p:nvPr userDrawn="1"/>
        </p:nvSpPr>
        <p:spPr bwMode="auto">
          <a:xfrm>
            <a:off x="5067300" y="44450"/>
            <a:ext cx="3914775" cy="576263"/>
          </a:xfrm>
          <a:prstGeom prst="rect">
            <a:avLst/>
          </a:prstGeom>
          <a:solidFill>
            <a:schemeClr val="bg1"/>
          </a:solidFill>
          <a:ln w="9525">
            <a:solidFill>
              <a:schemeClr val="bg1"/>
            </a:solidFill>
            <a:miter lim="800000"/>
            <a:headEnd/>
            <a:tailEnd/>
          </a:ln>
        </p:spPr>
        <p:txBody>
          <a:bodyPr wrap="none" anchor="ctr"/>
          <a:lstStyle/>
          <a:p>
            <a:endParaRPr lang="de-DE"/>
          </a:p>
        </p:txBody>
      </p:sp>
      <p:sp>
        <p:nvSpPr>
          <p:cNvPr id="1033" name="Rectangle 17"/>
          <p:cNvSpPr>
            <a:spLocks noChangeArrowheads="1"/>
          </p:cNvSpPr>
          <p:nvPr userDrawn="1"/>
        </p:nvSpPr>
        <p:spPr bwMode="auto">
          <a:xfrm>
            <a:off x="0" y="201650"/>
            <a:ext cx="9144000" cy="527050"/>
          </a:xfrm>
          <a:prstGeom prst="rect">
            <a:avLst/>
          </a:prstGeom>
          <a:noFill/>
          <a:ln w="9525" algn="ctr">
            <a:noFill/>
            <a:miter lim="800000"/>
            <a:headEnd/>
            <a:tailEnd/>
          </a:ln>
        </p:spPr>
        <p:txBody>
          <a:bodyPr wrap="square">
            <a:spAutoFit/>
          </a:bodyPr>
          <a:lstStyle/>
          <a:p>
            <a:pPr marL="342900" indent="0" algn="ctr"/>
            <a:r>
              <a:rPr lang="en-US" b="1" dirty="0">
                <a:solidFill>
                  <a:schemeClr val="accent6">
                    <a:lumMod val="50000"/>
                  </a:schemeClr>
                </a:solidFill>
              </a:rPr>
              <a:t>Logistics Processes and Motorways of the Sea II</a:t>
            </a:r>
          </a:p>
          <a:p>
            <a:pPr marL="342900" indent="-342900" algn="ctr"/>
            <a:r>
              <a:rPr lang="en-GB" sz="1200" b="1" dirty="0" smtClean="0">
                <a:solidFill>
                  <a:schemeClr val="accent6">
                    <a:lumMod val="50000"/>
                  </a:schemeClr>
                </a:solidFill>
              </a:rPr>
              <a:t>ENPI 2011/264 </a:t>
            </a:r>
            <a:r>
              <a:rPr lang="en-GB" sz="1200" b="1" dirty="0">
                <a:solidFill>
                  <a:schemeClr val="accent6">
                    <a:lumMod val="50000"/>
                  </a:schemeClr>
                </a:solidFill>
              </a:rPr>
              <a:t>459</a:t>
            </a:r>
            <a:endParaRPr lang="ru-RU" sz="1200" b="1" dirty="0">
              <a:solidFill>
                <a:schemeClr val="accent6">
                  <a:lumMod val="50000"/>
                </a:schemeClr>
              </a:solidFill>
            </a:endParaRPr>
          </a:p>
        </p:txBody>
      </p:sp>
      <p:pic>
        <p:nvPicPr>
          <p:cNvPr id="3074" name="Picture 2" descr="C:\Users\Inna.Pokydko\Desktop\TRACECA_Logo.jpg"/>
          <p:cNvPicPr>
            <a:picLocks noChangeAspect="1" noChangeArrowheads="1"/>
          </p:cNvPicPr>
          <p:nvPr userDrawn="1"/>
        </p:nvPicPr>
        <p:blipFill rotWithShape="1">
          <a:blip r:embed="rId15" cstate="print">
            <a:extLst>
              <a:ext uri="{28A0092B-C50C-407E-A947-70E740481C1C}">
                <a14:useLocalDpi xmlns="" xmlns:a14="http://schemas.microsoft.com/office/drawing/2010/main" val="0"/>
              </a:ext>
            </a:extLst>
          </a:blip>
          <a:srcRect l="1019" t="1" r="2016" b="2111"/>
          <a:stretch/>
        </p:blipFill>
        <p:spPr bwMode="auto">
          <a:xfrm>
            <a:off x="26495" y="44451"/>
            <a:ext cx="1215135" cy="802433"/>
          </a:xfrm>
          <a:prstGeom prst="rect">
            <a:avLst/>
          </a:prstGeom>
          <a:noFill/>
          <a:extLst>
            <a:ext uri="{909E8E84-426E-40DD-AFC4-6F175D3DCCD1}">
              <a14:hiddenFill xmlns="" xmlns:a14="http://schemas.microsoft.com/office/drawing/2010/main">
                <a:solidFill>
                  <a:srgbClr val="FFFFFF"/>
                </a:solidFill>
              </a14:hiddenFill>
            </a:ext>
          </a:extLst>
        </p:spPr>
      </p:pic>
      <p:pic>
        <p:nvPicPr>
          <p:cNvPr id="2050" name="Picture 2"/>
          <p:cNvPicPr>
            <a:picLocks noChangeAspect="1" noChangeArrowheads="1"/>
          </p:cNvPicPr>
          <p:nvPr userDrawn="1"/>
        </p:nvPicPr>
        <p:blipFill>
          <a:blip r:embed="rId16" cstate="print">
            <a:extLst>
              <a:ext uri="{28A0092B-C50C-407E-A947-70E740481C1C}">
                <a14:useLocalDpi xmlns="" xmlns:a14="http://schemas.microsoft.com/office/drawing/2010/main" val="0"/>
              </a:ext>
            </a:extLst>
          </a:blip>
          <a:srcRect/>
          <a:stretch>
            <a:fillRect/>
          </a:stretch>
        </p:blipFill>
        <p:spPr bwMode="auto">
          <a:xfrm>
            <a:off x="7947375" y="1"/>
            <a:ext cx="1048264" cy="91455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4" name="Picture 3"/>
          <p:cNvPicPr>
            <a:picLocks noChangeAspect="1" noChangeArrowheads="1"/>
          </p:cNvPicPr>
          <p:nvPr userDrawn="1"/>
        </p:nvPicPr>
        <p:blipFill rotWithShape="1">
          <a:blip r:embed="rId17" cstate="print">
            <a:extLst>
              <a:ext uri="{BEBA8EAE-BF5A-486C-A8C5-ECC9F3942E4B}">
                <a14:imgProps xmlns="" xmlns:a14="http://schemas.microsoft.com/office/drawing/2010/main">
                  <a14:imgLayer r:embed="rId18">
                    <a14:imgEffect>
                      <a14:sharpenSoften amount="1000"/>
                    </a14:imgEffect>
                    <a14:imgEffect>
                      <a14:brightnessContrast contrast="-17000"/>
                    </a14:imgEffect>
                  </a14:imgLayer>
                </a14:imgProps>
              </a:ext>
              <a:ext uri="{28A0092B-C50C-407E-A947-70E740481C1C}">
                <a14:useLocalDpi xmlns="" xmlns:a14="http://schemas.microsoft.com/office/drawing/2010/main" val="0"/>
              </a:ext>
            </a:extLst>
          </a:blip>
          <a:srcRect l="6865" t="21687" r="986" b="25184"/>
          <a:stretch/>
        </p:blipFill>
        <p:spPr bwMode="auto">
          <a:xfrm>
            <a:off x="0" y="5624185"/>
            <a:ext cx="9144000" cy="1233815"/>
          </a:xfrm>
          <a:prstGeom prst="rect">
            <a:avLst/>
          </a:prstGeom>
          <a:noFill/>
          <a:ln>
            <a:noFill/>
          </a:ln>
          <a:effectLst>
            <a:glow>
              <a:schemeClr val="accent1">
                <a:alpha val="82000"/>
              </a:schemeClr>
            </a:glow>
            <a:outerShdw dist="35921" dir="2700000" algn="ctr" rotWithShape="0">
              <a:schemeClr val="bg2"/>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iming>
    <p:tnLst>
      <p:par>
        <p:cTn id="1" dur="indefinite" restart="never" nodeType="tmRoot"/>
      </p:par>
    </p:tnLst>
  </p:timing>
  <p:hf hdr="0" ftr="0" dt="0"/>
  <p:txStyles>
    <p:titleStyle>
      <a:lvl1pPr algn="ctr" rtl="0" eaLnBrk="0" fontAlgn="base" hangingPunct="0">
        <a:spcBef>
          <a:spcPct val="0"/>
        </a:spcBef>
        <a:spcAft>
          <a:spcPct val="0"/>
        </a:spcAft>
        <a:defRPr sz="2400">
          <a:solidFill>
            <a:schemeClr val="tx1"/>
          </a:solidFill>
          <a:latin typeface="+mj-lt"/>
          <a:ea typeface="+mj-ea"/>
          <a:cs typeface="+mj-cs"/>
        </a:defRPr>
      </a:lvl1pPr>
      <a:lvl2pPr algn="ctr" rtl="0" eaLnBrk="0" fontAlgn="base" hangingPunct="0">
        <a:spcBef>
          <a:spcPct val="0"/>
        </a:spcBef>
        <a:spcAft>
          <a:spcPct val="0"/>
        </a:spcAft>
        <a:defRPr sz="2400">
          <a:solidFill>
            <a:srgbClr val="00009C"/>
          </a:solidFill>
          <a:latin typeface="Arial" pitchFamily="34" charset="0"/>
        </a:defRPr>
      </a:lvl2pPr>
      <a:lvl3pPr algn="ctr" rtl="0" eaLnBrk="0" fontAlgn="base" hangingPunct="0">
        <a:spcBef>
          <a:spcPct val="0"/>
        </a:spcBef>
        <a:spcAft>
          <a:spcPct val="0"/>
        </a:spcAft>
        <a:defRPr sz="2400">
          <a:solidFill>
            <a:srgbClr val="00009C"/>
          </a:solidFill>
          <a:latin typeface="Arial" pitchFamily="34" charset="0"/>
        </a:defRPr>
      </a:lvl3pPr>
      <a:lvl4pPr algn="ctr" rtl="0" eaLnBrk="0" fontAlgn="base" hangingPunct="0">
        <a:spcBef>
          <a:spcPct val="0"/>
        </a:spcBef>
        <a:spcAft>
          <a:spcPct val="0"/>
        </a:spcAft>
        <a:defRPr sz="2400">
          <a:solidFill>
            <a:srgbClr val="00009C"/>
          </a:solidFill>
          <a:latin typeface="Arial" pitchFamily="34" charset="0"/>
        </a:defRPr>
      </a:lvl4pPr>
      <a:lvl5pPr algn="ctr" rtl="0" eaLnBrk="0" fontAlgn="base" hangingPunct="0">
        <a:spcBef>
          <a:spcPct val="0"/>
        </a:spcBef>
        <a:spcAft>
          <a:spcPct val="0"/>
        </a:spcAft>
        <a:defRPr sz="2400">
          <a:solidFill>
            <a:srgbClr val="00009C"/>
          </a:solidFill>
          <a:latin typeface="Arial" pitchFamily="34" charset="0"/>
        </a:defRPr>
      </a:lvl5pPr>
      <a:lvl6pPr marL="457200" algn="ctr" rtl="0" fontAlgn="base">
        <a:spcBef>
          <a:spcPct val="0"/>
        </a:spcBef>
        <a:spcAft>
          <a:spcPct val="0"/>
        </a:spcAft>
        <a:defRPr sz="2400">
          <a:solidFill>
            <a:srgbClr val="00009C"/>
          </a:solidFill>
          <a:latin typeface="Arial" pitchFamily="34" charset="0"/>
        </a:defRPr>
      </a:lvl6pPr>
      <a:lvl7pPr marL="914400" algn="ctr" rtl="0" fontAlgn="base">
        <a:spcBef>
          <a:spcPct val="0"/>
        </a:spcBef>
        <a:spcAft>
          <a:spcPct val="0"/>
        </a:spcAft>
        <a:defRPr sz="2400">
          <a:solidFill>
            <a:srgbClr val="00009C"/>
          </a:solidFill>
          <a:latin typeface="Arial" pitchFamily="34" charset="0"/>
        </a:defRPr>
      </a:lvl7pPr>
      <a:lvl8pPr marL="1371600" algn="ctr" rtl="0" fontAlgn="base">
        <a:spcBef>
          <a:spcPct val="0"/>
        </a:spcBef>
        <a:spcAft>
          <a:spcPct val="0"/>
        </a:spcAft>
        <a:defRPr sz="2400">
          <a:solidFill>
            <a:srgbClr val="00009C"/>
          </a:solidFill>
          <a:latin typeface="Arial" pitchFamily="34" charset="0"/>
        </a:defRPr>
      </a:lvl8pPr>
      <a:lvl9pPr marL="1828800" algn="ctr" rtl="0" fontAlgn="base">
        <a:spcBef>
          <a:spcPct val="0"/>
        </a:spcBef>
        <a:spcAft>
          <a:spcPct val="0"/>
        </a:spcAft>
        <a:defRPr sz="2400">
          <a:solidFill>
            <a:srgbClr val="00009C"/>
          </a:solidFill>
          <a:latin typeface="Arial" pitchFamily="34" charset="0"/>
        </a:defRPr>
      </a:lvl9pPr>
    </p:titleStyle>
    <p:bodyStyle>
      <a:lvl1pPr marL="342900" indent="-342900" algn="l" rtl="0" eaLnBrk="0" fontAlgn="base" hangingPunct="0">
        <a:spcBef>
          <a:spcPct val="20000"/>
        </a:spcBef>
        <a:spcAft>
          <a:spcPct val="0"/>
        </a:spcAft>
        <a:buClr>
          <a:srgbClr val="003300"/>
        </a:buClr>
        <a:buSzPct val="150000"/>
        <a:buFont typeface="Wingdings" pitchFamily="2" charset="2"/>
        <a:buChar char="§"/>
        <a:defRPr sz="2200">
          <a:solidFill>
            <a:schemeClr val="tx1"/>
          </a:solidFill>
          <a:latin typeface="+mn-lt"/>
          <a:ea typeface="+mn-ea"/>
          <a:cs typeface="+mn-cs"/>
        </a:defRPr>
      </a:lvl1pPr>
      <a:lvl2pPr marL="742950" indent="-285750" algn="l" rtl="0" eaLnBrk="0" fontAlgn="base" hangingPunct="0">
        <a:spcBef>
          <a:spcPct val="20000"/>
        </a:spcBef>
        <a:spcAft>
          <a:spcPct val="0"/>
        </a:spcAft>
        <a:buClr>
          <a:srgbClr val="003300"/>
        </a:buClr>
        <a:buFont typeface="Symbol" pitchFamily="18" charset="2"/>
        <a:buChar char="-"/>
        <a:defRPr sz="2000">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rgbClr val="00009C"/>
          </a:solidFill>
          <a:latin typeface="+mn-lt"/>
        </a:defRPr>
      </a:lvl6pPr>
      <a:lvl7pPr marL="2971800" indent="-228600" algn="l" rtl="0" fontAlgn="base">
        <a:spcBef>
          <a:spcPct val="20000"/>
        </a:spcBef>
        <a:spcAft>
          <a:spcPct val="0"/>
        </a:spcAft>
        <a:buChar char="»"/>
        <a:defRPr sz="1600">
          <a:solidFill>
            <a:srgbClr val="00009C"/>
          </a:solidFill>
          <a:latin typeface="+mn-lt"/>
        </a:defRPr>
      </a:lvl7pPr>
      <a:lvl8pPr marL="3429000" indent="-228600" algn="l" rtl="0" fontAlgn="base">
        <a:spcBef>
          <a:spcPct val="20000"/>
        </a:spcBef>
        <a:spcAft>
          <a:spcPct val="0"/>
        </a:spcAft>
        <a:buChar char="»"/>
        <a:defRPr sz="1600">
          <a:solidFill>
            <a:srgbClr val="00009C"/>
          </a:solidFill>
          <a:latin typeface="+mn-lt"/>
        </a:defRPr>
      </a:lvl8pPr>
      <a:lvl9pPr marL="3886200" indent="-228600" algn="l" rtl="0" fontAlgn="base">
        <a:spcBef>
          <a:spcPct val="20000"/>
        </a:spcBef>
        <a:spcAft>
          <a:spcPct val="0"/>
        </a:spcAft>
        <a:buChar char="»"/>
        <a:defRPr sz="1600">
          <a:solidFill>
            <a:srgbClr val="00009C"/>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8571" y="2496701"/>
            <a:ext cx="9166162" cy="4361299"/>
          </a:xfrm>
          <a:prstGeom prst="rect">
            <a:avLst/>
          </a:prstGeom>
          <a:solidFill>
            <a:schemeClr val="accent2">
              <a:lumMod val="50000"/>
            </a:schemeClr>
          </a:solidFill>
          <a:ln>
            <a:noFill/>
          </a:ln>
        </p:spPr>
        <p:txBody>
          <a:bodyPr vert="horz" wrap="square" lIns="91440" tIns="45720" rIns="91440" bIns="45720" numCol="1" anchor="t" anchorCtr="0" compatLnSpc="1">
            <a:prstTxWarp prst="textNoShape">
              <a:avLst/>
            </a:prstTxWarp>
          </a:bodyPr>
          <a:lstStyle/>
          <a:p>
            <a:endParaRPr lang="de-DE"/>
          </a:p>
        </p:txBody>
      </p:sp>
      <p:sp>
        <p:nvSpPr>
          <p:cNvPr id="2054" name="Text Box 13"/>
          <p:cNvSpPr txBox="1">
            <a:spLocks noChangeArrowheads="1"/>
          </p:cNvSpPr>
          <p:nvPr/>
        </p:nvSpPr>
        <p:spPr bwMode="auto">
          <a:xfrm>
            <a:off x="775136" y="6239173"/>
            <a:ext cx="1771639" cy="461665"/>
          </a:xfrm>
          <a:prstGeom prst="rect">
            <a:avLst/>
          </a:prstGeom>
          <a:noFill/>
          <a:ln w="9525">
            <a:noFill/>
            <a:miter lim="800000"/>
            <a:headEnd/>
            <a:tailEnd/>
          </a:ln>
        </p:spPr>
        <p:txBody>
          <a:bodyPr wrap="none">
            <a:spAutoFit/>
          </a:bodyPr>
          <a:lstStyle/>
          <a:p>
            <a:pPr marL="342900" indent="-342900" algn="just"/>
            <a:r>
              <a:rPr lang="en-US" sz="1200" dirty="0" smtClean="0">
                <a:solidFill>
                  <a:schemeClr val="bg1"/>
                </a:solidFill>
              </a:rPr>
              <a:t>This project is funded </a:t>
            </a:r>
            <a:endParaRPr lang="en-US" sz="1200" dirty="0">
              <a:solidFill>
                <a:schemeClr val="bg1"/>
              </a:solidFill>
            </a:endParaRPr>
          </a:p>
          <a:p>
            <a:pPr marL="342900" indent="-342900" algn="just"/>
            <a:r>
              <a:rPr lang="en-US" sz="1200" dirty="0">
                <a:solidFill>
                  <a:schemeClr val="bg1"/>
                </a:solidFill>
              </a:rPr>
              <a:t>by the European Union</a:t>
            </a:r>
          </a:p>
        </p:txBody>
      </p:sp>
      <p:sp>
        <p:nvSpPr>
          <p:cNvPr id="2055" name="Text Box 14"/>
          <p:cNvSpPr txBox="1">
            <a:spLocks noChangeArrowheads="1"/>
          </p:cNvSpPr>
          <p:nvPr/>
        </p:nvSpPr>
        <p:spPr bwMode="auto">
          <a:xfrm>
            <a:off x="5562110" y="6232525"/>
            <a:ext cx="3097212" cy="458788"/>
          </a:xfrm>
          <a:prstGeom prst="rect">
            <a:avLst/>
          </a:prstGeom>
          <a:noFill/>
          <a:ln w="9525">
            <a:noFill/>
            <a:miter lim="800000"/>
            <a:headEnd/>
            <a:tailEnd/>
          </a:ln>
        </p:spPr>
        <p:txBody>
          <a:bodyPr>
            <a:spAutoFit/>
          </a:bodyPr>
          <a:lstStyle/>
          <a:p>
            <a:pPr marL="342900" indent="-342900" algn="r"/>
            <a:r>
              <a:rPr lang="en-US" sz="1200" dirty="0">
                <a:solidFill>
                  <a:schemeClr val="bg1"/>
                </a:solidFill>
              </a:rPr>
              <a:t>A</a:t>
            </a:r>
            <a:r>
              <a:rPr lang="en-US" sz="1200" dirty="0" smtClean="0">
                <a:solidFill>
                  <a:schemeClr val="bg1"/>
                </a:solidFill>
              </a:rPr>
              <a:t> </a:t>
            </a:r>
            <a:r>
              <a:rPr lang="en-US" sz="1200" dirty="0">
                <a:solidFill>
                  <a:schemeClr val="bg1"/>
                </a:solidFill>
              </a:rPr>
              <a:t>project </a:t>
            </a:r>
            <a:r>
              <a:rPr lang="en-US" sz="1200" dirty="0" smtClean="0">
                <a:solidFill>
                  <a:schemeClr val="bg1"/>
                </a:solidFill>
              </a:rPr>
              <a:t>implemented </a:t>
            </a:r>
            <a:r>
              <a:rPr lang="en-US" sz="1200" dirty="0">
                <a:solidFill>
                  <a:schemeClr val="bg1"/>
                </a:solidFill>
              </a:rPr>
              <a:t>by</a:t>
            </a:r>
            <a:endParaRPr lang="en-GB" sz="1200" dirty="0">
              <a:solidFill>
                <a:schemeClr val="bg1"/>
              </a:solidFill>
            </a:endParaRPr>
          </a:p>
          <a:p>
            <a:pPr marL="342900" indent="-342900" algn="r"/>
            <a:r>
              <a:rPr lang="uk-UA" sz="1200" dirty="0">
                <a:solidFill>
                  <a:schemeClr val="bg1"/>
                </a:solidFill>
              </a:rPr>
              <a:t>Е</a:t>
            </a:r>
            <a:r>
              <a:rPr lang="en-GB" sz="1200" dirty="0" err="1">
                <a:solidFill>
                  <a:schemeClr val="bg1"/>
                </a:solidFill>
              </a:rPr>
              <a:t>gis</a:t>
            </a:r>
            <a:r>
              <a:rPr lang="en-GB" sz="1200" dirty="0">
                <a:solidFill>
                  <a:schemeClr val="bg1"/>
                </a:solidFill>
              </a:rPr>
              <a:t> </a:t>
            </a:r>
            <a:r>
              <a:rPr lang="en-GB" sz="1200" dirty="0" smtClean="0">
                <a:solidFill>
                  <a:schemeClr val="bg1"/>
                </a:solidFill>
              </a:rPr>
              <a:t>International</a:t>
            </a:r>
            <a:r>
              <a:rPr lang="en-US" sz="1200" dirty="0">
                <a:solidFill>
                  <a:schemeClr val="bg1"/>
                </a:solidFill>
              </a:rPr>
              <a:t> </a:t>
            </a:r>
            <a:r>
              <a:rPr lang="en-GB" sz="1200" dirty="0" smtClean="0">
                <a:solidFill>
                  <a:schemeClr val="bg1"/>
                </a:solidFill>
              </a:rPr>
              <a:t>/ </a:t>
            </a:r>
            <a:r>
              <a:rPr lang="en-GB" sz="1200" dirty="0">
                <a:solidFill>
                  <a:schemeClr val="bg1"/>
                </a:solidFill>
              </a:rPr>
              <a:t>Dornier Consulting</a:t>
            </a:r>
            <a:endParaRPr lang="en-US" sz="1200" dirty="0">
              <a:solidFill>
                <a:schemeClr val="bg1"/>
              </a:solidFill>
            </a:endParaRPr>
          </a:p>
        </p:txBody>
      </p:sp>
      <p:sp>
        <p:nvSpPr>
          <p:cNvPr id="2056" name="Rectangle 9"/>
          <p:cNvSpPr>
            <a:spLocks noChangeArrowheads="1"/>
          </p:cNvSpPr>
          <p:nvPr/>
        </p:nvSpPr>
        <p:spPr bwMode="auto">
          <a:xfrm>
            <a:off x="0" y="0"/>
            <a:ext cx="9144000" cy="457200"/>
          </a:xfrm>
          <a:prstGeom prst="rect">
            <a:avLst/>
          </a:prstGeom>
          <a:noFill/>
          <a:ln w="9525" algn="ctr">
            <a:noFill/>
            <a:miter lim="800000"/>
            <a:headEnd/>
            <a:tailEnd/>
          </a:ln>
          <a:effectLst/>
        </p:spPr>
        <p:txBody>
          <a:bodyPr wrap="none" anchor="ctr">
            <a:spAutoFit/>
          </a:bodyPr>
          <a:lstStyle/>
          <a:p>
            <a:endParaRPr lang="de-DE"/>
          </a:p>
        </p:txBody>
      </p:sp>
      <p:sp>
        <p:nvSpPr>
          <p:cNvPr id="2059" name="Rectangle 2"/>
          <p:cNvSpPr>
            <a:spLocks noChangeArrowheads="1"/>
          </p:cNvSpPr>
          <p:nvPr/>
        </p:nvSpPr>
        <p:spPr bwMode="auto">
          <a:xfrm>
            <a:off x="13590" y="4464050"/>
            <a:ext cx="9144000" cy="585788"/>
          </a:xfrm>
          <a:prstGeom prst="rect">
            <a:avLst/>
          </a:prstGeom>
          <a:noFill/>
          <a:ln w="9525" algn="ctr">
            <a:noFill/>
            <a:round/>
            <a:headEnd/>
            <a:tailEnd/>
          </a:ln>
        </p:spPr>
        <p:txBody>
          <a:bodyPr>
            <a:spAutoFit/>
          </a:bodyPr>
          <a:lstStyle/>
          <a:p>
            <a:pPr marL="342900" indent="-342900"/>
            <a:endParaRPr lang="de-DE"/>
          </a:p>
        </p:txBody>
      </p:sp>
      <p:sp>
        <p:nvSpPr>
          <p:cNvPr id="8" name="Rectangle 9"/>
          <p:cNvSpPr>
            <a:spLocks noChangeArrowheads="1"/>
          </p:cNvSpPr>
          <p:nvPr/>
        </p:nvSpPr>
        <p:spPr bwMode="auto">
          <a:xfrm>
            <a:off x="0" y="0"/>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879725" algn="ctr"/>
                <a:tab pos="5761038" algn="r"/>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10"/>
          <p:cNvSpPr>
            <a:spLocks noChangeArrowheads="1"/>
          </p:cNvSpPr>
          <p:nvPr/>
        </p:nvSpPr>
        <p:spPr bwMode="auto">
          <a:xfrm>
            <a:off x="0" y="45720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    </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Rectangle 12"/>
          <p:cNvSpPr>
            <a:spLocks noChangeArrowheads="1"/>
          </p:cNvSpPr>
          <p:nvPr/>
        </p:nvSpPr>
        <p:spPr bwMode="auto">
          <a:xfrm>
            <a:off x="152400" y="180975"/>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879725" algn="ctr"/>
                <a:tab pos="5761038" algn="r"/>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16" name="Rectangle 13"/>
          <p:cNvSpPr>
            <a:spLocks noChangeArrowheads="1"/>
          </p:cNvSpPr>
          <p:nvPr/>
        </p:nvSpPr>
        <p:spPr bwMode="auto">
          <a:xfrm>
            <a:off x="152400" y="60960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    </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20" name="Rectangle 21"/>
          <p:cNvSpPr>
            <a:spLocks noChangeArrowheads="1"/>
          </p:cNvSpPr>
          <p:nvPr/>
        </p:nvSpPr>
        <p:spPr bwMode="auto">
          <a:xfrm>
            <a:off x="152400" y="15240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3086" name="Rectangle 14"/>
          <p:cNvSpPr>
            <a:spLocks noGrp="1" noChangeArrowheads="1"/>
          </p:cNvSpPr>
          <p:nvPr>
            <p:ph type="title"/>
          </p:nvPr>
        </p:nvSpPr>
        <p:spPr>
          <a:xfrm>
            <a:off x="-35066" y="3084100"/>
            <a:ext cx="9152571" cy="1470025"/>
          </a:xfrm>
        </p:spPr>
        <p:txBody>
          <a:bodyPr/>
          <a:lstStyle/>
          <a:p>
            <a:pPr>
              <a:defRPr/>
            </a:pPr>
            <a:r>
              <a:rPr lang="en-US" b="1" dirty="0" smtClean="0">
                <a:solidFill>
                  <a:schemeClr val="bg1"/>
                </a:solidFill>
              </a:rPr>
              <a:t>Prospects and Challenges of  Rail Ferry and Ro-</a:t>
            </a:r>
            <a:r>
              <a:rPr lang="en-GB" b="1" dirty="0" err="1" smtClean="0">
                <a:solidFill>
                  <a:schemeClr val="bg1"/>
                </a:solidFill>
              </a:rPr>
              <a:t>R</a:t>
            </a:r>
            <a:r>
              <a:rPr lang="en-US" b="1" dirty="0" smtClean="0">
                <a:solidFill>
                  <a:schemeClr val="bg1"/>
                </a:solidFill>
              </a:rPr>
              <a:t>o transport </a:t>
            </a:r>
            <a:br>
              <a:rPr lang="en-US" b="1" dirty="0" smtClean="0">
                <a:solidFill>
                  <a:schemeClr val="bg1"/>
                </a:solidFill>
              </a:rPr>
            </a:br>
            <a:r>
              <a:rPr lang="en-US" b="1" dirty="0" smtClean="0">
                <a:solidFill>
                  <a:schemeClr val="bg1"/>
                </a:solidFill>
              </a:rPr>
              <a:t>between Azerbaijan, Turkmenistan and Kazakhstan</a:t>
            </a:r>
            <a:endParaRPr lang="ru-RU" b="1" dirty="0" smtClean="0">
              <a:solidFill>
                <a:schemeClr val="bg1"/>
              </a:solidFill>
            </a:endParaRPr>
          </a:p>
        </p:txBody>
      </p:sp>
      <p:sp>
        <p:nvSpPr>
          <p:cNvPr id="9" name="Rectangle 8"/>
          <p:cNvSpPr/>
          <p:nvPr/>
        </p:nvSpPr>
        <p:spPr bwMode="auto">
          <a:xfrm>
            <a:off x="-8571" y="1808820"/>
            <a:ext cx="9166162" cy="687881"/>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342900" marR="0" indent="-342900" algn="ctr" defTabSz="914400" rtl="0" eaLnBrk="1" fontAlgn="base" latinLnBrk="0" hangingPunct="1">
              <a:lnSpc>
                <a:spcPct val="90000"/>
              </a:lnSpc>
              <a:spcBef>
                <a:spcPct val="20000"/>
              </a:spcBef>
              <a:spcAft>
                <a:spcPct val="0"/>
              </a:spcAft>
              <a:buClrTx/>
              <a:buSzTx/>
              <a:buFontTx/>
              <a:buNone/>
              <a:tabLst/>
            </a:pPr>
            <a:endParaRPr kumimoji="0" lang="en-US" sz="1000" b="0" i="0" u="none" strike="noStrike" cap="none" normalizeH="0" baseline="0" dirty="0" smtClean="0">
              <a:ln>
                <a:noFill/>
              </a:ln>
              <a:solidFill>
                <a:schemeClr val="accent6">
                  <a:lumMod val="50000"/>
                </a:schemeClr>
              </a:solidFill>
              <a:effectLst/>
              <a:latin typeface="Arial" pitchFamily="34" charset="0"/>
              <a:cs typeface="Times New Roman" pitchFamily="18" charset="0"/>
            </a:endParaRPr>
          </a:p>
          <a:p>
            <a:pPr marL="342900" marR="0" indent="-342900" algn="ctr" defTabSz="914400" rtl="0" eaLnBrk="1" fontAlgn="base" latinLnBrk="0" hangingPunct="1">
              <a:lnSpc>
                <a:spcPct val="90000"/>
              </a:lnSpc>
              <a:spcBef>
                <a:spcPct val="20000"/>
              </a:spcBef>
              <a:spcAft>
                <a:spcPct val="0"/>
              </a:spcAft>
              <a:buClrTx/>
              <a:buSzTx/>
              <a:buFontTx/>
              <a:buNone/>
              <a:tabLst/>
            </a:pPr>
            <a:r>
              <a:rPr kumimoji="0" lang="en-US" sz="1700" b="0" i="0" u="none" strike="noStrike" cap="none" normalizeH="0" baseline="0" dirty="0" smtClean="0">
                <a:ln>
                  <a:noFill/>
                </a:ln>
                <a:solidFill>
                  <a:schemeClr val="accent6">
                    <a:lumMod val="50000"/>
                  </a:schemeClr>
                </a:solidFill>
                <a:effectLst/>
                <a:latin typeface="Arial" pitchFamily="34" charset="0"/>
                <a:cs typeface="Times New Roman" pitchFamily="18" charset="0"/>
              </a:rPr>
              <a:t>TRACECA LOGISTICS PROCESSES AND MOTORWAYS</a:t>
            </a:r>
            <a:r>
              <a:rPr kumimoji="0" lang="en-US" sz="1700" b="0" i="0" u="none" strike="noStrike" cap="none" normalizeH="0" dirty="0" smtClean="0">
                <a:ln>
                  <a:noFill/>
                </a:ln>
                <a:solidFill>
                  <a:schemeClr val="accent6">
                    <a:lumMod val="50000"/>
                  </a:schemeClr>
                </a:solidFill>
                <a:effectLst/>
                <a:latin typeface="Arial" pitchFamily="34" charset="0"/>
                <a:cs typeface="Times New Roman" pitchFamily="18" charset="0"/>
              </a:rPr>
              <a:t> OF THE SEA II</a:t>
            </a:r>
          </a:p>
          <a:p>
            <a:pPr marL="342900" marR="0" indent="-342900" algn="ctr" defTabSz="914400" rtl="0" eaLnBrk="1" fontAlgn="base" latinLnBrk="0" hangingPunct="1">
              <a:lnSpc>
                <a:spcPct val="90000"/>
              </a:lnSpc>
              <a:spcBef>
                <a:spcPct val="20000"/>
              </a:spcBef>
              <a:spcAft>
                <a:spcPct val="0"/>
              </a:spcAft>
              <a:buClrTx/>
              <a:buSzTx/>
              <a:buFontTx/>
              <a:buNone/>
              <a:tabLst/>
            </a:pPr>
            <a:endParaRPr kumimoji="0" lang="de-DE" sz="1000" b="0" i="0" u="none" strike="noStrike" cap="none" normalizeH="0" baseline="0" dirty="0" smtClean="0">
              <a:ln>
                <a:noFill/>
              </a:ln>
              <a:solidFill>
                <a:schemeClr val="accent6">
                  <a:lumMod val="50000"/>
                </a:schemeClr>
              </a:solidFill>
              <a:effectLst/>
              <a:latin typeface="Arial" pitchFamily="34" charset="0"/>
              <a:cs typeface="Times New Roman" pitchFamily="18" charset="0"/>
            </a:endParaRPr>
          </a:p>
        </p:txBody>
      </p:sp>
      <p:pic>
        <p:nvPicPr>
          <p:cNvPr id="5" name="Picture 5"/>
          <p:cNvPicPr>
            <a:picLocks noChangeAspect="1" noChangeArrowheads="1"/>
          </p:cNvPicPr>
          <p:nvPr/>
        </p:nvPicPr>
        <p:blipFill>
          <a:blip r:embed="rId3" cstate="print">
            <a:extLst>
              <a:ext uri="{28A0092B-C50C-407E-A947-70E740481C1C}">
                <a14:useLocalDpi xmlns="" xmlns:a14="http://schemas.microsoft.com/office/drawing/2010/main" val="0"/>
              </a:ext>
            </a:extLst>
          </a:blip>
          <a:srcRect t="-1614" r="119" b="-1096"/>
          <a:stretch>
            <a:fillRect/>
          </a:stretch>
        </p:blipFill>
        <p:spPr bwMode="auto">
          <a:xfrm>
            <a:off x="6147175" y="5051577"/>
            <a:ext cx="2418289" cy="5343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052" name="Picture 25" descr="EU-logo"/>
          <p:cNvPicPr>
            <a:picLocks noGrp="1" noChangeAspect="1" noChangeArrowheads="1"/>
          </p:cNvPicPr>
          <p:nvPr>
            <p:ph type="body" sz="half" idx="1"/>
          </p:nvPr>
        </p:nvPicPr>
        <p:blipFill>
          <a:blip r:embed="rId4" cstate="print"/>
          <a:srcRect/>
          <a:stretch>
            <a:fillRect/>
          </a:stretch>
        </p:blipFill>
        <p:spPr>
          <a:xfrm>
            <a:off x="739091" y="5053132"/>
            <a:ext cx="1762679" cy="1179393"/>
          </a:xfrm>
          <a:noFill/>
          <a:ln>
            <a:solidFill>
              <a:schemeClr val="bg1"/>
            </a:solidFill>
          </a:ln>
        </p:spPr>
      </p:pic>
      <p:sp>
        <p:nvSpPr>
          <p:cNvPr id="26" name="Rectangle 25"/>
          <p:cNvSpPr/>
          <p:nvPr/>
        </p:nvSpPr>
        <p:spPr bwMode="auto">
          <a:xfrm>
            <a:off x="6147175" y="5565517"/>
            <a:ext cx="2418289" cy="69075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342900" marR="0" indent="-342900" algn="ctr" defTabSz="914400" rtl="0" eaLnBrk="1" fontAlgn="base" latinLnBrk="0" hangingPunct="1">
              <a:lnSpc>
                <a:spcPct val="90000"/>
              </a:lnSpc>
              <a:spcBef>
                <a:spcPct val="20000"/>
              </a:spcBef>
              <a:spcAft>
                <a:spcPct val="0"/>
              </a:spcAft>
              <a:buClrTx/>
              <a:buSzTx/>
              <a:buFontTx/>
              <a:buNone/>
              <a:tabLst/>
            </a:pPr>
            <a:endParaRPr kumimoji="0" lang="de-DE" sz="1700" b="0" i="0" u="none" strike="noStrike" cap="none" normalizeH="0" baseline="0" smtClean="0">
              <a:ln>
                <a:noFill/>
              </a:ln>
              <a:solidFill>
                <a:srgbClr val="990000"/>
              </a:solidFill>
              <a:effectLst/>
              <a:latin typeface="Arial" pitchFamily="34" charset="0"/>
              <a:cs typeface="Times New Roman" pitchFamily="18" charset="0"/>
            </a:endParaRPr>
          </a:p>
        </p:txBody>
      </p:sp>
      <p:pic>
        <p:nvPicPr>
          <p:cNvPr id="11" name="Picture 10" descr="DCo logo_cambria"/>
          <p:cNvPicPr>
            <a:picLocks noChangeAspect="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6677153" y="5724255"/>
            <a:ext cx="1403908" cy="366429"/>
          </a:xfrm>
          <a:prstGeom prst="rect">
            <a:avLst/>
          </a:prstGeom>
          <a:noFill/>
          <a:ln>
            <a:noFill/>
          </a:ln>
        </p:spPr>
      </p:pic>
      <p:sp>
        <p:nvSpPr>
          <p:cNvPr id="2053" name="Rectangle 18"/>
          <p:cNvSpPr>
            <a:spLocks noChangeArrowheads="1"/>
          </p:cNvSpPr>
          <p:nvPr/>
        </p:nvSpPr>
        <p:spPr bwMode="auto">
          <a:xfrm>
            <a:off x="-513565" y="5094185"/>
            <a:ext cx="9991110" cy="1104918"/>
          </a:xfrm>
          <a:prstGeom prst="rect">
            <a:avLst/>
          </a:prstGeom>
          <a:noFill/>
          <a:ln w="9525">
            <a:noFill/>
            <a:miter lim="800000"/>
            <a:headEnd/>
            <a:tailEnd/>
          </a:ln>
        </p:spPr>
        <p:txBody>
          <a:bodyPr wrap="square" anchor="ctr">
            <a:spAutoFit/>
          </a:bodyPr>
          <a:lstStyle/>
          <a:p>
            <a:pPr>
              <a:lnSpc>
                <a:spcPct val="80000"/>
              </a:lnSpc>
              <a:spcBef>
                <a:spcPct val="50000"/>
              </a:spcBef>
            </a:pPr>
            <a:r>
              <a:rPr lang="en-US" sz="1400" b="1" dirty="0" smtClean="0">
                <a:solidFill>
                  <a:schemeClr val="bg1"/>
                </a:solidFill>
              </a:rPr>
              <a:t>Michel </a:t>
            </a:r>
            <a:r>
              <a:rPr lang="en-US" sz="1400" b="1" dirty="0" err="1" smtClean="0">
                <a:solidFill>
                  <a:schemeClr val="bg1"/>
                </a:solidFill>
              </a:rPr>
              <a:t>Gueriot</a:t>
            </a:r>
            <a:endParaRPr lang="ru-RU" sz="1400" b="1" dirty="0" smtClean="0">
              <a:solidFill>
                <a:schemeClr val="bg1"/>
              </a:solidFill>
            </a:endParaRPr>
          </a:p>
          <a:p>
            <a:pPr>
              <a:lnSpc>
                <a:spcPct val="80000"/>
              </a:lnSpc>
              <a:spcBef>
                <a:spcPct val="50000"/>
              </a:spcBef>
            </a:pPr>
            <a:r>
              <a:rPr lang="en-US" sz="1400" b="1" dirty="0" smtClean="0">
                <a:solidFill>
                  <a:schemeClr val="bg1"/>
                </a:solidFill>
              </a:rPr>
              <a:t>LOGMOS Key Expert II</a:t>
            </a:r>
            <a:endParaRPr lang="ru-RU" sz="1400" b="1" dirty="0">
              <a:solidFill>
                <a:schemeClr val="bg1"/>
              </a:solidFill>
            </a:endParaRPr>
          </a:p>
          <a:p>
            <a:pPr marL="342900" indent="-342900">
              <a:lnSpc>
                <a:spcPct val="80000"/>
              </a:lnSpc>
              <a:spcBef>
                <a:spcPct val="50000"/>
              </a:spcBef>
              <a:buAutoNum type="arabicPlain" startAt="16"/>
            </a:pPr>
            <a:r>
              <a:rPr lang="en-GB" sz="1400" dirty="0" smtClean="0">
                <a:solidFill>
                  <a:schemeClr val="bg1"/>
                </a:solidFill>
              </a:rPr>
              <a:t>May 2012</a:t>
            </a:r>
          </a:p>
          <a:p>
            <a:pPr marL="342900" indent="-342900">
              <a:lnSpc>
                <a:spcPct val="80000"/>
              </a:lnSpc>
              <a:spcBef>
                <a:spcPct val="50000"/>
              </a:spcBef>
            </a:pPr>
            <a:r>
              <a:rPr lang="en-GB" sz="1400" dirty="0" smtClean="0">
                <a:solidFill>
                  <a:schemeClr val="bg1"/>
                </a:solidFill>
              </a:rPr>
              <a:t>Ashkhabad, Turkmenistan</a:t>
            </a:r>
            <a:endParaRPr lang="en-GB" sz="1400" dirty="0">
              <a:solidFill>
                <a:schemeClr val="bg1"/>
              </a:solidFill>
            </a:endParaRPr>
          </a:p>
        </p:txBody>
      </p:sp>
      <p:pic>
        <p:nvPicPr>
          <p:cNvPr id="27" name="Picture 3"/>
          <p:cNvPicPr>
            <a:picLocks noChangeAspect="1" noChangeArrowheads="1"/>
          </p:cNvPicPr>
          <p:nvPr/>
        </p:nvPicPr>
        <p:blipFill rotWithShape="1">
          <a:blip r:embed="rId6" cstate="print">
            <a:extLst>
              <a:ext uri="{28A0092B-C50C-407E-A947-70E740481C1C}">
                <a14:useLocalDpi xmlns="" xmlns:a14="http://schemas.microsoft.com/office/drawing/2010/main" val="0"/>
              </a:ext>
            </a:extLst>
          </a:blip>
          <a:srcRect r="986" b="5855"/>
          <a:stretch/>
        </p:blipFill>
        <p:spPr bwMode="auto">
          <a:xfrm>
            <a:off x="-11317" y="0"/>
            <a:ext cx="9168907" cy="17938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953726"/>
            <a:ext cx="7772400" cy="450050"/>
          </a:xfrm>
        </p:spPr>
        <p:txBody>
          <a:bodyPr/>
          <a:lstStyle/>
          <a:p>
            <a:r>
              <a:rPr lang="en-GB" b="1" dirty="0" smtClean="0">
                <a:latin typeface="Arial" pitchFamily="34" charset="0"/>
                <a:cs typeface="Arial" pitchFamily="34" charset="0"/>
              </a:rPr>
              <a:t/>
            </a:r>
            <a:br>
              <a:rPr lang="en-GB" b="1" dirty="0" smtClean="0">
                <a:latin typeface="Arial" pitchFamily="34" charset="0"/>
                <a:cs typeface="Arial" pitchFamily="34" charset="0"/>
              </a:rPr>
            </a:br>
            <a:r>
              <a:rPr lang="en-GB" b="1" dirty="0" smtClean="0">
                <a:latin typeface="Arial" pitchFamily="34" charset="0"/>
                <a:cs typeface="Arial" pitchFamily="34" charset="0"/>
              </a:rPr>
              <a:t/>
            </a:r>
            <a:br>
              <a:rPr lang="en-GB" b="1" dirty="0" smtClean="0">
                <a:latin typeface="Arial" pitchFamily="34" charset="0"/>
                <a:cs typeface="Arial" pitchFamily="34" charset="0"/>
              </a:rPr>
            </a:br>
            <a:r>
              <a:rPr lang="en-GB" b="1" dirty="0" smtClean="0">
                <a:latin typeface="Arial" pitchFamily="34" charset="0"/>
                <a:cs typeface="Arial" pitchFamily="34" charset="0"/>
              </a:rPr>
              <a:t/>
            </a:r>
            <a:br>
              <a:rPr lang="en-GB" b="1" dirty="0" smtClean="0">
                <a:latin typeface="Arial" pitchFamily="34" charset="0"/>
                <a:cs typeface="Arial" pitchFamily="34" charset="0"/>
              </a:rPr>
            </a:br>
            <a:r>
              <a:rPr lang="en-GB" b="1" dirty="0" smtClean="0">
                <a:latin typeface="Arial" pitchFamily="34" charset="0"/>
                <a:cs typeface="Arial" pitchFamily="34" charset="0"/>
              </a:rPr>
              <a:t>The existing intermodal transport offer in the Caspian Basin</a:t>
            </a:r>
            <a:br>
              <a:rPr lang="en-GB" b="1" dirty="0" smtClean="0">
                <a:latin typeface="Arial" pitchFamily="34" charset="0"/>
                <a:cs typeface="Arial" pitchFamily="34" charset="0"/>
              </a:rPr>
            </a:br>
            <a:r>
              <a:rPr lang="en-GB" b="1" dirty="0" smtClean="0">
                <a:latin typeface="Arial" pitchFamily="34" charset="0"/>
                <a:cs typeface="Arial" pitchFamily="34" charset="0"/>
              </a:rPr>
              <a:t/>
            </a:r>
            <a:br>
              <a:rPr lang="en-GB" b="1" dirty="0" smtClean="0">
                <a:latin typeface="Arial" pitchFamily="34" charset="0"/>
                <a:cs typeface="Arial" pitchFamily="34" charset="0"/>
              </a:rPr>
            </a:br>
            <a:r>
              <a:rPr lang="en-GB" dirty="0" smtClean="0">
                <a:latin typeface="Arial" pitchFamily="34" charset="0"/>
                <a:cs typeface="Arial" pitchFamily="34" charset="0"/>
              </a:rPr>
              <a:t/>
            </a:r>
            <a:br>
              <a:rPr lang="en-GB" dirty="0" smtClean="0">
                <a:latin typeface="Arial" pitchFamily="34" charset="0"/>
                <a:cs typeface="Arial" pitchFamily="34" charset="0"/>
              </a:rPr>
            </a:br>
            <a:endParaRPr lang="ru-RU" dirty="0"/>
          </a:p>
        </p:txBody>
      </p:sp>
      <p:sp>
        <p:nvSpPr>
          <p:cNvPr id="3" name="Подзаголовок 2"/>
          <p:cNvSpPr>
            <a:spLocks noGrp="1"/>
          </p:cNvSpPr>
          <p:nvPr>
            <p:ph type="subTitle" idx="1"/>
          </p:nvPr>
        </p:nvSpPr>
        <p:spPr>
          <a:xfrm>
            <a:off x="881590" y="1538790"/>
            <a:ext cx="7380820" cy="4100010"/>
          </a:xfrm>
        </p:spPr>
        <p:txBody>
          <a:bodyPr/>
          <a:lstStyle/>
          <a:p>
            <a:pPr algn="just">
              <a:spcBef>
                <a:spcPts val="0"/>
              </a:spcBef>
            </a:pPr>
            <a:endParaRPr lang="en-GB" sz="1800" dirty="0" smtClean="0">
              <a:latin typeface="Arial" pitchFamily="34" charset="0"/>
              <a:cs typeface="Arial" pitchFamily="34" charset="0"/>
            </a:endParaRPr>
          </a:p>
          <a:p>
            <a:pPr algn="just">
              <a:spcBef>
                <a:spcPts val="0"/>
              </a:spcBef>
            </a:pPr>
            <a:r>
              <a:rPr lang="en-GB" sz="1800" dirty="0" smtClean="0">
                <a:latin typeface="Arial" pitchFamily="34" charset="0"/>
                <a:cs typeface="Arial" pitchFamily="34" charset="0"/>
              </a:rPr>
              <a:t>- The main general cargo, shipping services are the rail-ferries</a:t>
            </a:r>
          </a:p>
          <a:p>
            <a:pPr algn="just">
              <a:spcBef>
                <a:spcPts val="0"/>
              </a:spcBef>
            </a:pPr>
            <a:r>
              <a:rPr lang="en-GB" sz="1800" dirty="0" smtClean="0">
                <a:latin typeface="Arial" pitchFamily="34" charset="0"/>
                <a:cs typeface="Arial" pitchFamily="34" charset="0"/>
              </a:rPr>
              <a:t>  operating between Baku, Aktau and </a:t>
            </a:r>
            <a:r>
              <a:rPr lang="en-GB" sz="1800" dirty="0" err="1" smtClean="0">
                <a:latin typeface="Arial" pitchFamily="34" charset="0"/>
                <a:cs typeface="Arial" pitchFamily="34" charset="0"/>
              </a:rPr>
              <a:t>Turkmenbashi</a:t>
            </a:r>
            <a:r>
              <a:rPr lang="en-GB" sz="1800" dirty="0" smtClean="0">
                <a:latin typeface="Arial" pitchFamily="34" charset="0"/>
                <a:cs typeface="Arial" pitchFamily="34" charset="0"/>
              </a:rPr>
              <a:t>,</a:t>
            </a:r>
          </a:p>
          <a:p>
            <a:pPr algn="just">
              <a:spcBef>
                <a:spcPts val="0"/>
              </a:spcBef>
            </a:pPr>
            <a:endParaRPr lang="en-GB" sz="1800" dirty="0" smtClean="0">
              <a:latin typeface="Arial" pitchFamily="34" charset="0"/>
              <a:cs typeface="Arial" pitchFamily="34" charset="0"/>
            </a:endParaRPr>
          </a:p>
          <a:p>
            <a:pPr algn="just">
              <a:spcBef>
                <a:spcPts val="0"/>
              </a:spcBef>
            </a:pPr>
            <a:r>
              <a:rPr lang="en-GB" sz="1800" dirty="0" smtClean="0">
                <a:latin typeface="Arial" pitchFamily="34" charset="0"/>
                <a:cs typeface="Arial" pitchFamily="34" charset="0"/>
              </a:rPr>
              <a:t>- In the rest of the world many transports which previously took place in</a:t>
            </a:r>
          </a:p>
          <a:p>
            <a:pPr algn="just">
              <a:spcBef>
                <a:spcPts val="0"/>
              </a:spcBef>
            </a:pPr>
            <a:r>
              <a:rPr lang="en-GB" sz="1800" dirty="0" smtClean="0">
                <a:latin typeface="Arial" pitchFamily="34" charset="0"/>
                <a:cs typeface="Arial" pitchFamily="34" charset="0"/>
              </a:rPr>
              <a:t>  wagons and on rail-ferries are now carried out in trucks and Ro-Ro</a:t>
            </a:r>
          </a:p>
          <a:p>
            <a:pPr algn="just">
              <a:spcBef>
                <a:spcPts val="0"/>
              </a:spcBef>
            </a:pPr>
            <a:r>
              <a:rPr lang="en-GB" sz="1800" dirty="0" smtClean="0">
                <a:latin typeface="Arial" pitchFamily="34" charset="0"/>
                <a:cs typeface="Arial" pitchFamily="34" charset="0"/>
              </a:rPr>
              <a:t>  vessels  and even more in containers,</a:t>
            </a:r>
          </a:p>
          <a:p>
            <a:pPr algn="just">
              <a:spcBef>
                <a:spcPts val="0"/>
              </a:spcBef>
            </a:pPr>
            <a:endParaRPr lang="en-GB" sz="1800" dirty="0" smtClean="0">
              <a:latin typeface="Arial" pitchFamily="34" charset="0"/>
              <a:cs typeface="Arial" pitchFamily="34" charset="0"/>
            </a:endParaRPr>
          </a:p>
          <a:p>
            <a:pPr algn="just">
              <a:spcBef>
                <a:spcPts val="0"/>
              </a:spcBef>
            </a:pPr>
            <a:r>
              <a:rPr lang="en-GB" sz="1800" dirty="0" smtClean="0">
                <a:latin typeface="Arial" pitchFamily="34" charset="0"/>
                <a:cs typeface="Arial" pitchFamily="34" charset="0"/>
              </a:rPr>
              <a:t>- Although offering frequent departures, the existing services are not</a:t>
            </a:r>
          </a:p>
          <a:p>
            <a:pPr algn="just">
              <a:spcBef>
                <a:spcPts val="0"/>
              </a:spcBef>
            </a:pPr>
            <a:r>
              <a:rPr lang="en-GB" sz="1800" dirty="0" smtClean="0">
                <a:latin typeface="Arial" pitchFamily="34" charset="0"/>
                <a:cs typeface="Arial" pitchFamily="34" charset="0"/>
              </a:rPr>
              <a:t>  working according to schedules because of inadequate and/or</a:t>
            </a:r>
          </a:p>
          <a:p>
            <a:pPr algn="just">
              <a:spcBef>
                <a:spcPts val="0"/>
              </a:spcBef>
            </a:pPr>
            <a:r>
              <a:rPr lang="en-GB" sz="1800" dirty="0" smtClean="0">
                <a:latin typeface="Arial" pitchFamily="34" charset="0"/>
                <a:cs typeface="Arial" pitchFamily="34" charset="0"/>
              </a:rPr>
              <a:t>  obsolete port handling and border-crossing procedures as well as</a:t>
            </a:r>
          </a:p>
          <a:p>
            <a:pPr algn="just">
              <a:spcBef>
                <a:spcPts val="0"/>
              </a:spcBef>
            </a:pPr>
            <a:r>
              <a:rPr lang="en-GB" sz="1800" dirty="0" smtClean="0">
                <a:latin typeface="Arial" pitchFamily="34" charset="0"/>
                <a:cs typeface="Arial" pitchFamily="34" charset="0"/>
              </a:rPr>
              <a:t>  delays in railway operations and planning, insufficient port railway</a:t>
            </a:r>
          </a:p>
          <a:p>
            <a:pPr algn="just">
              <a:spcBef>
                <a:spcPts val="0"/>
              </a:spcBef>
            </a:pPr>
            <a:r>
              <a:rPr lang="en-GB" sz="1800" dirty="0" smtClean="0">
                <a:latin typeface="Arial" pitchFamily="34" charset="0"/>
                <a:cs typeface="Arial" pitchFamily="34" charset="0"/>
              </a:rPr>
              <a:t>  equipment and shunting tracks</a:t>
            </a:r>
          </a:p>
          <a:p>
            <a:pPr algn="just"/>
            <a:endParaRPr lang="ru-RU" sz="18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863716"/>
            <a:ext cx="7772400" cy="675074"/>
          </a:xfrm>
        </p:spPr>
        <p:txBody>
          <a:bodyPr/>
          <a:lstStyle/>
          <a:p>
            <a:r>
              <a:rPr lang="en-GB" b="1" dirty="0" smtClean="0">
                <a:latin typeface="Arial" pitchFamily="34" charset="0"/>
                <a:cs typeface="Arial" pitchFamily="34" charset="0"/>
              </a:rPr>
              <a:t>The existing intermodal transport offer in the Caspian Basin</a:t>
            </a:r>
            <a:endParaRPr lang="ru-RU" dirty="0"/>
          </a:p>
        </p:txBody>
      </p:sp>
      <p:sp>
        <p:nvSpPr>
          <p:cNvPr id="3" name="Подзаголовок 2"/>
          <p:cNvSpPr>
            <a:spLocks noGrp="1"/>
          </p:cNvSpPr>
          <p:nvPr>
            <p:ph type="subTitle" idx="1"/>
          </p:nvPr>
        </p:nvSpPr>
        <p:spPr>
          <a:xfrm>
            <a:off x="881591" y="1628800"/>
            <a:ext cx="7425824" cy="4010000"/>
          </a:xfrm>
        </p:spPr>
        <p:txBody>
          <a:bodyPr/>
          <a:lstStyle/>
          <a:p>
            <a:pPr algn="just">
              <a:spcBef>
                <a:spcPts val="0"/>
              </a:spcBef>
            </a:pPr>
            <a:r>
              <a:rPr lang="en-GB" sz="1800" dirty="0" smtClean="0">
                <a:latin typeface="Arial" pitchFamily="34" charset="0"/>
                <a:cs typeface="Arial" pitchFamily="34" charset="0"/>
              </a:rPr>
              <a:t>- This results in waiting times at roads, excessive berth occupancy and</a:t>
            </a:r>
          </a:p>
          <a:p>
            <a:pPr algn="just">
              <a:spcBef>
                <a:spcPts val="0"/>
              </a:spcBef>
            </a:pPr>
            <a:r>
              <a:rPr lang="en-GB" sz="1800" dirty="0" smtClean="0">
                <a:latin typeface="Arial" pitchFamily="34" charset="0"/>
                <a:cs typeface="Arial" pitchFamily="34" charset="0"/>
              </a:rPr>
              <a:t>   under-utilization of the ports and of the rail-ferry fleet,</a:t>
            </a:r>
          </a:p>
          <a:p>
            <a:pPr algn="just">
              <a:spcBef>
                <a:spcPts val="0"/>
              </a:spcBef>
            </a:pPr>
            <a:endParaRPr lang="en-GB" sz="1800" dirty="0" smtClean="0">
              <a:latin typeface="Arial" pitchFamily="34" charset="0"/>
              <a:cs typeface="Arial" pitchFamily="34" charset="0"/>
            </a:endParaRPr>
          </a:p>
          <a:p>
            <a:pPr algn="just">
              <a:spcBef>
                <a:spcPts val="0"/>
              </a:spcBef>
            </a:pPr>
            <a:r>
              <a:rPr lang="en-GB" sz="1800" dirty="0" smtClean="0">
                <a:latin typeface="Arial" pitchFamily="34" charset="0"/>
                <a:cs typeface="Arial" pitchFamily="34" charset="0"/>
              </a:rPr>
              <a:t>- The same applies for the recently-opened Ro-Ro services reducing</a:t>
            </a:r>
          </a:p>
          <a:p>
            <a:pPr algn="just">
              <a:spcBef>
                <a:spcPts val="0"/>
              </a:spcBef>
            </a:pPr>
            <a:r>
              <a:rPr lang="en-GB" sz="1800" dirty="0" smtClean="0">
                <a:latin typeface="Arial" pitchFamily="34" charset="0"/>
                <a:cs typeface="Arial" pitchFamily="34" charset="0"/>
              </a:rPr>
              <a:t>  their attractiveness and hampering their development while the</a:t>
            </a:r>
          </a:p>
          <a:p>
            <a:pPr algn="just">
              <a:spcBef>
                <a:spcPts val="0"/>
              </a:spcBef>
            </a:pPr>
            <a:r>
              <a:rPr lang="en-GB" sz="1800" dirty="0" smtClean="0">
                <a:latin typeface="Arial" pitchFamily="34" charset="0"/>
                <a:cs typeface="Arial" pitchFamily="34" charset="0"/>
              </a:rPr>
              <a:t>  market demand for this type of transport is huge and increasing. The</a:t>
            </a:r>
          </a:p>
          <a:p>
            <a:pPr algn="just">
              <a:spcBef>
                <a:spcPts val="0"/>
              </a:spcBef>
            </a:pPr>
            <a:r>
              <a:rPr lang="en-GB" sz="1800" dirty="0" smtClean="0">
                <a:latin typeface="Arial" pitchFamily="34" charset="0"/>
                <a:cs typeface="Arial" pitchFamily="34" charset="0"/>
              </a:rPr>
              <a:t>  difficulty is even greater in the case of the Ro-</a:t>
            </a:r>
            <a:r>
              <a:rPr lang="en-GB" sz="1800" dirty="0" err="1" smtClean="0">
                <a:latin typeface="Arial" pitchFamily="34" charset="0"/>
                <a:cs typeface="Arial" pitchFamily="34" charset="0"/>
              </a:rPr>
              <a:t>ro</a:t>
            </a:r>
            <a:r>
              <a:rPr lang="en-GB" sz="1800" dirty="0" smtClean="0">
                <a:latin typeface="Arial" pitchFamily="34" charset="0"/>
                <a:cs typeface="Arial" pitchFamily="34" charset="0"/>
              </a:rPr>
              <a:t> trade due to the lack</a:t>
            </a:r>
          </a:p>
          <a:p>
            <a:pPr algn="just">
              <a:spcBef>
                <a:spcPts val="0"/>
              </a:spcBef>
            </a:pPr>
            <a:r>
              <a:rPr lang="en-GB" sz="1800" dirty="0" smtClean="0">
                <a:latin typeface="Arial" pitchFamily="34" charset="0"/>
                <a:cs typeface="Arial" pitchFamily="34" charset="0"/>
              </a:rPr>
              <a:t>  of adequate berths in Aktau and </a:t>
            </a:r>
            <a:r>
              <a:rPr lang="en-GB" sz="1800" dirty="0" err="1" smtClean="0">
                <a:latin typeface="Arial" pitchFamily="34" charset="0"/>
                <a:cs typeface="Arial" pitchFamily="34" charset="0"/>
              </a:rPr>
              <a:t>Turkmenbashi</a:t>
            </a:r>
            <a:r>
              <a:rPr lang="en-GB" sz="1800" dirty="0" smtClean="0">
                <a:latin typeface="Arial" pitchFamily="34" charset="0"/>
                <a:cs typeface="Arial" pitchFamily="34" charset="0"/>
              </a:rPr>
              <a:t>,</a:t>
            </a:r>
          </a:p>
          <a:p>
            <a:pPr algn="just">
              <a:spcBef>
                <a:spcPts val="0"/>
              </a:spcBef>
            </a:pPr>
            <a:endParaRPr lang="en-GB" sz="1800" dirty="0" smtClean="0">
              <a:latin typeface="Arial" pitchFamily="34" charset="0"/>
              <a:cs typeface="Arial" pitchFamily="34" charset="0"/>
            </a:endParaRPr>
          </a:p>
          <a:p>
            <a:pPr algn="just">
              <a:spcBef>
                <a:spcPts val="0"/>
              </a:spcBef>
            </a:pPr>
            <a:r>
              <a:rPr lang="en-GB" sz="1800" dirty="0" smtClean="0">
                <a:latin typeface="Arial" pitchFamily="34" charset="0"/>
                <a:cs typeface="Arial" pitchFamily="34" charset="0"/>
              </a:rPr>
              <a:t>-There are no dedicated container services in the Caspian and no</a:t>
            </a:r>
          </a:p>
          <a:p>
            <a:pPr algn="just">
              <a:spcBef>
                <a:spcPts val="0"/>
              </a:spcBef>
            </a:pPr>
            <a:r>
              <a:rPr lang="en-GB" sz="1800" dirty="0" smtClean="0">
                <a:latin typeface="Arial" pitchFamily="34" charset="0"/>
                <a:cs typeface="Arial" pitchFamily="34" charset="0"/>
              </a:rPr>
              <a:t>  regional or international block container trains on either side of the</a:t>
            </a:r>
          </a:p>
          <a:p>
            <a:pPr algn="just">
              <a:spcBef>
                <a:spcPts val="0"/>
              </a:spcBef>
            </a:pPr>
            <a:r>
              <a:rPr lang="en-GB" sz="1800" dirty="0" smtClean="0">
                <a:latin typeface="Arial" pitchFamily="34" charset="0"/>
                <a:cs typeface="Arial" pitchFamily="34" charset="0"/>
              </a:rPr>
              <a:t>  Sea. The only existing container operation is the carriage of NATO</a:t>
            </a:r>
          </a:p>
          <a:p>
            <a:pPr algn="just">
              <a:spcBef>
                <a:spcPts val="0"/>
              </a:spcBef>
            </a:pPr>
            <a:r>
              <a:rPr lang="en-GB" sz="1800" dirty="0" smtClean="0">
                <a:latin typeface="Arial" pitchFamily="34" charset="0"/>
                <a:cs typeface="Arial" pitchFamily="34" charset="0"/>
              </a:rPr>
              <a:t>  non-commercial humanitarian cargo to Afghanistan performed by non-</a:t>
            </a:r>
          </a:p>
          <a:p>
            <a:pPr algn="just">
              <a:spcBef>
                <a:spcPts val="0"/>
              </a:spcBef>
            </a:pPr>
            <a:r>
              <a:rPr lang="en-GB" sz="1800" dirty="0" smtClean="0">
                <a:latin typeface="Arial" pitchFamily="34" charset="0"/>
                <a:cs typeface="Arial" pitchFamily="34" charset="0"/>
              </a:rPr>
              <a:t>  specialized general cargo vessels.</a:t>
            </a:r>
          </a:p>
          <a:p>
            <a:pPr algn="just">
              <a:spcBef>
                <a:spcPts val="0"/>
              </a:spcBef>
            </a:pPr>
            <a:endParaRPr lang="en-GB" sz="1800" dirty="0" smtClean="0">
              <a:latin typeface="Arial" pitchFamily="34" charset="0"/>
              <a:cs typeface="Arial" pitchFamily="34" charset="0"/>
            </a:endParaRPr>
          </a:p>
          <a:p>
            <a:pPr algn="just">
              <a:spcBef>
                <a:spcPts val="0"/>
              </a:spcBef>
            </a:pPr>
            <a:r>
              <a:rPr lang="en-GB" sz="1800" dirty="0" smtClean="0">
                <a:latin typeface="Arial" pitchFamily="34" charset="0"/>
                <a:cs typeface="Arial" pitchFamily="34" charset="0"/>
              </a:rPr>
              <a:t> </a:t>
            </a:r>
          </a:p>
          <a:p>
            <a:pPr algn="just"/>
            <a:endParaRPr lang="ru-RU" sz="1800" dirty="0">
              <a:latin typeface="Arial" pitchFamily="34" charset="0"/>
              <a:cs typeface="Arial"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908722"/>
            <a:ext cx="7772400" cy="990108"/>
          </a:xfrm>
        </p:spPr>
        <p:txBody>
          <a:bodyPr/>
          <a:lstStyle/>
          <a:p>
            <a:r>
              <a:rPr lang="en-GB" b="1" dirty="0" smtClean="0"/>
              <a:t>Prospects and challenges for improving the transport supply</a:t>
            </a:r>
            <a:endParaRPr lang="ru-RU" b="1" dirty="0"/>
          </a:p>
        </p:txBody>
      </p:sp>
      <p:sp>
        <p:nvSpPr>
          <p:cNvPr id="3" name="Подзаголовок 2"/>
          <p:cNvSpPr>
            <a:spLocks noGrp="1"/>
          </p:cNvSpPr>
          <p:nvPr>
            <p:ph type="subTitle" idx="1"/>
          </p:nvPr>
        </p:nvSpPr>
        <p:spPr>
          <a:xfrm>
            <a:off x="746575" y="1943835"/>
            <a:ext cx="7875875" cy="3694965"/>
          </a:xfrm>
        </p:spPr>
        <p:txBody>
          <a:bodyPr/>
          <a:lstStyle/>
          <a:p>
            <a:pPr algn="just">
              <a:spcBef>
                <a:spcPts val="0"/>
              </a:spcBef>
            </a:pPr>
            <a:r>
              <a:rPr lang="en-GB" sz="1800" dirty="0" smtClean="0"/>
              <a:t> - Infrastructure: this is an important component but time is needed before</a:t>
            </a:r>
          </a:p>
          <a:p>
            <a:pPr algn="just">
              <a:spcBef>
                <a:spcPts val="0"/>
              </a:spcBef>
            </a:pPr>
            <a:r>
              <a:rPr lang="en-GB" sz="1800" dirty="0" smtClean="0"/>
              <a:t>   the benefits of corresponding investments can be reaped,</a:t>
            </a:r>
          </a:p>
          <a:p>
            <a:pPr algn="just">
              <a:spcBef>
                <a:spcPts val="0"/>
              </a:spcBef>
            </a:pPr>
            <a:endParaRPr lang="en-GB" sz="1800" dirty="0" smtClean="0"/>
          </a:p>
          <a:p>
            <a:pPr algn="just">
              <a:spcBef>
                <a:spcPts val="0"/>
              </a:spcBef>
            </a:pPr>
            <a:r>
              <a:rPr lang="en-GB" sz="1800" dirty="0" smtClean="0"/>
              <a:t>- Soft measures: efficient procedures reducing border-crossing, port</a:t>
            </a:r>
          </a:p>
          <a:p>
            <a:pPr algn="just">
              <a:spcBef>
                <a:spcPts val="0"/>
              </a:spcBef>
            </a:pPr>
            <a:r>
              <a:rPr lang="en-GB" sz="1800" dirty="0" smtClean="0"/>
              <a:t>   handling and sea-passage transit-times can be implemented quicker and</a:t>
            </a:r>
          </a:p>
          <a:p>
            <a:pPr algn="just">
              <a:spcBef>
                <a:spcPts val="0"/>
              </a:spcBef>
            </a:pPr>
            <a:r>
              <a:rPr lang="en-GB" sz="1800" dirty="0" smtClean="0"/>
              <a:t>   more easily. They result in an increased attractiveness of the existing</a:t>
            </a:r>
          </a:p>
          <a:p>
            <a:pPr algn="just">
              <a:spcBef>
                <a:spcPts val="0"/>
              </a:spcBef>
            </a:pPr>
            <a:r>
              <a:rPr lang="en-GB" sz="1800" dirty="0" smtClean="0"/>
              <a:t>   services, and therefore in an increased trade volume. Besides, such steps</a:t>
            </a:r>
          </a:p>
          <a:p>
            <a:pPr algn="just">
              <a:spcBef>
                <a:spcPts val="0"/>
              </a:spcBef>
            </a:pPr>
            <a:r>
              <a:rPr lang="en-GB" sz="1800" dirty="0" smtClean="0"/>
              <a:t>   have to be taken compulsorily before the completion of infrastructure</a:t>
            </a:r>
          </a:p>
          <a:p>
            <a:pPr algn="just">
              <a:spcBef>
                <a:spcPts val="0"/>
              </a:spcBef>
            </a:pPr>
            <a:r>
              <a:rPr lang="en-GB" sz="1800" dirty="0" smtClean="0"/>
              <a:t>   works so as to ensure the optimal use of the rehabilitated / new facilities</a:t>
            </a:r>
          </a:p>
          <a:p>
            <a:pPr algn="just">
              <a:spcBef>
                <a:spcPts val="0"/>
              </a:spcBef>
            </a:pPr>
            <a:r>
              <a:rPr lang="en-GB" sz="1800" dirty="0" smtClean="0"/>
              <a:t>   and the best return on investment, especially in case same is financed</a:t>
            </a:r>
          </a:p>
          <a:p>
            <a:pPr algn="just">
              <a:spcBef>
                <a:spcPts val="0"/>
              </a:spcBef>
            </a:pPr>
            <a:r>
              <a:rPr lang="en-GB" sz="1800" dirty="0" smtClean="0"/>
              <a:t>   through loans. </a:t>
            </a:r>
            <a:endParaRPr lang="ru-RU" sz="18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863716"/>
            <a:ext cx="7772400" cy="900099"/>
          </a:xfrm>
        </p:spPr>
        <p:txBody>
          <a:bodyPr/>
          <a:lstStyle/>
          <a:p>
            <a:r>
              <a:rPr lang="en-GB" b="1" dirty="0" smtClean="0"/>
              <a:t>Prospects and challenges for improving the transport supply</a:t>
            </a:r>
            <a:endParaRPr lang="ru-RU" dirty="0"/>
          </a:p>
        </p:txBody>
      </p:sp>
      <p:sp>
        <p:nvSpPr>
          <p:cNvPr id="3" name="Подзаголовок 2"/>
          <p:cNvSpPr>
            <a:spLocks noGrp="1"/>
          </p:cNvSpPr>
          <p:nvPr>
            <p:ph type="subTitle" idx="1"/>
          </p:nvPr>
        </p:nvSpPr>
        <p:spPr>
          <a:xfrm>
            <a:off x="521551" y="1808820"/>
            <a:ext cx="8370930" cy="3645406"/>
          </a:xfrm>
        </p:spPr>
        <p:txBody>
          <a:bodyPr/>
          <a:lstStyle/>
          <a:p>
            <a:pPr algn="just">
              <a:spcBef>
                <a:spcPts val="0"/>
              </a:spcBef>
            </a:pPr>
            <a:r>
              <a:rPr lang="en-GB" sz="1800" dirty="0" smtClean="0">
                <a:latin typeface="Arial" pitchFamily="34" charset="0"/>
                <a:cs typeface="Arial" pitchFamily="34" charset="0"/>
              </a:rPr>
              <a:t>Soft measures involve no or very small investments. Vocational staff education and training often represent the main part of corresponding projects. For the LOGMOS Project, in the Caspian Basin, they address:</a:t>
            </a:r>
          </a:p>
          <a:p>
            <a:pPr algn="just">
              <a:spcBef>
                <a:spcPts val="0"/>
              </a:spcBef>
            </a:pPr>
            <a:endParaRPr lang="en-GB" sz="1800" dirty="0" smtClean="0">
              <a:latin typeface="Arial" pitchFamily="34" charset="0"/>
              <a:cs typeface="Arial" pitchFamily="34" charset="0"/>
            </a:endParaRPr>
          </a:p>
          <a:p>
            <a:pPr algn="just">
              <a:spcBef>
                <a:spcPts val="0"/>
              </a:spcBef>
              <a:buFont typeface="Wingdings" pitchFamily="2" charset="2"/>
              <a:buChar char="ü"/>
            </a:pPr>
            <a:r>
              <a:rPr lang="en-GB" sz="1800" dirty="0" smtClean="0">
                <a:latin typeface="Arial" pitchFamily="34" charset="0"/>
                <a:cs typeface="Arial" pitchFamily="34" charset="0"/>
              </a:rPr>
              <a:t> border-crossing issues which are twofold:</a:t>
            </a:r>
          </a:p>
          <a:p>
            <a:pPr algn="just">
              <a:spcBef>
                <a:spcPts val="0"/>
              </a:spcBef>
            </a:pPr>
            <a:r>
              <a:rPr lang="en-GB" sz="1800" dirty="0" smtClean="0">
                <a:latin typeface="Arial" pitchFamily="34" charset="0"/>
                <a:cs typeface="Arial" pitchFamily="34" charset="0"/>
              </a:rPr>
              <a:t> </a:t>
            </a:r>
          </a:p>
          <a:p>
            <a:pPr algn="just">
              <a:spcBef>
                <a:spcPts val="0"/>
              </a:spcBef>
            </a:pPr>
            <a:r>
              <a:rPr lang="en-GB" sz="1800" dirty="0" smtClean="0">
                <a:latin typeface="Arial" pitchFamily="34" charset="0"/>
                <a:cs typeface="Arial" pitchFamily="34" charset="0"/>
              </a:rPr>
              <a:t>     - procedures on the borders (including ports) must be quicker, simplified</a:t>
            </a:r>
          </a:p>
          <a:p>
            <a:pPr algn="just">
              <a:spcBef>
                <a:spcPts val="0"/>
              </a:spcBef>
            </a:pPr>
            <a:r>
              <a:rPr lang="en-GB" sz="1800" dirty="0" smtClean="0">
                <a:latin typeface="Arial" pitchFamily="34" charset="0"/>
                <a:cs typeface="Arial" pitchFamily="34" charset="0"/>
              </a:rPr>
              <a:t>       and harmonized in accordance with international conventions signed by the</a:t>
            </a:r>
          </a:p>
          <a:p>
            <a:pPr algn="just">
              <a:spcBef>
                <a:spcPts val="0"/>
              </a:spcBef>
            </a:pPr>
            <a:r>
              <a:rPr lang="en-GB" sz="1800" dirty="0" smtClean="0">
                <a:latin typeface="Arial" pitchFamily="34" charset="0"/>
                <a:cs typeface="Arial" pitchFamily="34" charset="0"/>
              </a:rPr>
              <a:t>       TRACECA member States, and made well-known in advance to the user. </a:t>
            </a:r>
          </a:p>
          <a:p>
            <a:pPr algn="just">
              <a:spcBef>
                <a:spcPts val="0"/>
              </a:spcBef>
            </a:pPr>
            <a:r>
              <a:rPr lang="en-GB" sz="1800" dirty="0" smtClean="0">
                <a:latin typeface="Arial" pitchFamily="34" charset="0"/>
                <a:cs typeface="Arial" pitchFamily="34" charset="0"/>
              </a:rPr>
              <a:t>       This is evidently best achieved where governmental agencies use pre-</a:t>
            </a:r>
          </a:p>
          <a:p>
            <a:pPr algn="just">
              <a:spcBef>
                <a:spcPts val="0"/>
              </a:spcBef>
            </a:pPr>
            <a:r>
              <a:rPr lang="en-GB" sz="1800" dirty="0" smtClean="0">
                <a:latin typeface="Arial" pitchFamily="34" charset="0"/>
                <a:cs typeface="Arial" pitchFamily="34" charset="0"/>
              </a:rPr>
              <a:t>       declaration systems (TIR-EPD, PAIES, NCTS). At land borders, joint border-</a:t>
            </a:r>
          </a:p>
          <a:p>
            <a:pPr algn="just">
              <a:spcBef>
                <a:spcPts val="0"/>
              </a:spcBef>
            </a:pPr>
            <a:r>
              <a:rPr lang="en-GB" sz="1800" dirty="0" smtClean="0">
                <a:latin typeface="Arial" pitchFamily="34" charset="0"/>
                <a:cs typeface="Arial" pitchFamily="34" charset="0"/>
              </a:rPr>
              <a:t>       crossing examination (as, for instance at </a:t>
            </a:r>
            <a:r>
              <a:rPr lang="en-GB" sz="1800" dirty="0" err="1" smtClean="0">
                <a:latin typeface="Arial" pitchFamily="34" charset="0"/>
                <a:cs typeface="Arial" pitchFamily="34" charset="0"/>
              </a:rPr>
              <a:t>Sarpi</a:t>
            </a:r>
            <a:r>
              <a:rPr lang="en-GB" sz="1800" dirty="0" smtClean="0">
                <a:latin typeface="Arial" pitchFamily="34" charset="0"/>
                <a:cs typeface="Arial" pitchFamily="34" charset="0"/>
              </a:rPr>
              <a:t> on the Turkish-Georgian road</a:t>
            </a:r>
          </a:p>
          <a:p>
            <a:pPr algn="just">
              <a:spcBef>
                <a:spcPts val="0"/>
              </a:spcBef>
            </a:pPr>
            <a:r>
              <a:rPr lang="en-GB" sz="1800" dirty="0" smtClean="0">
                <a:latin typeface="Arial" pitchFamily="34" charset="0"/>
                <a:cs typeface="Arial" pitchFamily="34" charset="0"/>
              </a:rPr>
              <a:t>       border) represent an example of best practice.</a:t>
            </a:r>
          </a:p>
          <a:p>
            <a:pPr algn="just">
              <a:spcBef>
                <a:spcPts val="0"/>
              </a:spcBef>
            </a:pPr>
            <a:endParaRPr lang="en-GB" sz="1800" dirty="0" smtClean="0">
              <a:latin typeface="Arial" pitchFamily="34" charset="0"/>
              <a:cs typeface="Arial"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863715"/>
            <a:ext cx="7772400" cy="945105"/>
          </a:xfrm>
        </p:spPr>
        <p:txBody>
          <a:bodyPr/>
          <a:lstStyle/>
          <a:p>
            <a:r>
              <a:rPr lang="en-GB" b="1" dirty="0" smtClean="0"/>
              <a:t>Prospects and challenges for improving the transport supply</a:t>
            </a:r>
            <a:endParaRPr lang="ru-RU" dirty="0"/>
          </a:p>
        </p:txBody>
      </p:sp>
      <p:sp>
        <p:nvSpPr>
          <p:cNvPr id="3" name="Подзаголовок 2"/>
          <p:cNvSpPr>
            <a:spLocks noGrp="1"/>
          </p:cNvSpPr>
          <p:nvPr>
            <p:ph type="subTitle" idx="1"/>
          </p:nvPr>
        </p:nvSpPr>
        <p:spPr>
          <a:xfrm>
            <a:off x="476545" y="1898830"/>
            <a:ext cx="8280920" cy="3739970"/>
          </a:xfrm>
        </p:spPr>
        <p:txBody>
          <a:bodyPr/>
          <a:lstStyle/>
          <a:p>
            <a:pPr algn="just">
              <a:spcBef>
                <a:spcPts val="0"/>
              </a:spcBef>
              <a:buFont typeface="Wingdings" pitchFamily="2" charset="2"/>
              <a:buChar char="ü"/>
            </a:pPr>
            <a:r>
              <a:rPr lang="en-GB" sz="1800" dirty="0" smtClean="0">
                <a:latin typeface="Arial" pitchFamily="34" charset="0"/>
                <a:cs typeface="Arial" pitchFamily="34" charset="0"/>
              </a:rPr>
              <a:t> port procedures which include planning of the berthing and handling of</a:t>
            </a:r>
          </a:p>
          <a:p>
            <a:pPr algn="just">
              <a:spcBef>
                <a:spcPts val="0"/>
              </a:spcBef>
            </a:pPr>
            <a:r>
              <a:rPr lang="en-GB" sz="1800" dirty="0" smtClean="0">
                <a:latin typeface="Arial" pitchFamily="34" charset="0"/>
                <a:cs typeface="Arial" pitchFamily="34" charset="0"/>
              </a:rPr>
              <a:t>     vessels, vessels’ inward and outward clearance, cargo storage</a:t>
            </a:r>
          </a:p>
          <a:p>
            <a:pPr algn="just">
              <a:spcBef>
                <a:spcPts val="0"/>
              </a:spcBef>
            </a:pPr>
            <a:r>
              <a:rPr lang="en-GB" sz="1800" dirty="0" smtClean="0">
                <a:latin typeface="Arial" pitchFamily="34" charset="0"/>
                <a:cs typeface="Arial" pitchFamily="34" charset="0"/>
              </a:rPr>
              <a:t>     monitoring, implementation of port community systems and users’</a:t>
            </a:r>
          </a:p>
          <a:p>
            <a:pPr algn="just">
              <a:spcBef>
                <a:spcPts val="0"/>
              </a:spcBef>
            </a:pPr>
            <a:r>
              <a:rPr lang="en-GB" sz="1800" dirty="0" smtClean="0">
                <a:latin typeface="Arial" pitchFamily="34" charset="0"/>
                <a:cs typeface="Arial" pitchFamily="34" charset="0"/>
              </a:rPr>
              <a:t>     friendly information portals.</a:t>
            </a:r>
          </a:p>
          <a:p>
            <a:pPr algn="just">
              <a:spcBef>
                <a:spcPts val="0"/>
              </a:spcBef>
            </a:pPr>
            <a:endParaRPr lang="en-GB" sz="1800" dirty="0" smtClean="0">
              <a:latin typeface="Arial" pitchFamily="34" charset="0"/>
              <a:cs typeface="Arial" pitchFamily="34" charset="0"/>
            </a:endParaRPr>
          </a:p>
          <a:p>
            <a:pPr algn="just">
              <a:spcBef>
                <a:spcPts val="0"/>
              </a:spcBef>
            </a:pPr>
            <a:r>
              <a:rPr lang="en-GB" sz="1800" dirty="0" smtClean="0">
                <a:latin typeface="Arial" pitchFamily="34" charset="0"/>
                <a:cs typeface="Arial" pitchFamily="34" charset="0"/>
              </a:rPr>
              <a:t>The ultimate targets are:</a:t>
            </a:r>
          </a:p>
          <a:p>
            <a:pPr algn="just">
              <a:spcBef>
                <a:spcPts val="0"/>
              </a:spcBef>
            </a:pPr>
            <a:endParaRPr lang="en-GB" sz="1800" dirty="0" smtClean="0">
              <a:latin typeface="Arial" pitchFamily="34" charset="0"/>
              <a:cs typeface="Arial" pitchFamily="34" charset="0"/>
            </a:endParaRPr>
          </a:p>
          <a:p>
            <a:pPr algn="just">
              <a:spcBef>
                <a:spcPts val="0"/>
              </a:spcBef>
              <a:buFont typeface="Wingdings" pitchFamily="2" charset="2"/>
              <a:buChar char="Ø"/>
            </a:pPr>
            <a:r>
              <a:rPr lang="en-GB" sz="1800" dirty="0" smtClean="0">
                <a:latin typeface="Arial" pitchFamily="34" charset="0"/>
                <a:cs typeface="Arial" pitchFamily="34" charset="0"/>
              </a:rPr>
              <a:t> To reduce and possibly eliminate waiting time at roads and at berth for</a:t>
            </a:r>
          </a:p>
          <a:p>
            <a:pPr algn="just">
              <a:spcBef>
                <a:spcPts val="0"/>
              </a:spcBef>
            </a:pPr>
            <a:r>
              <a:rPr lang="en-GB" sz="1800" dirty="0" smtClean="0">
                <a:latin typeface="Arial" pitchFamily="34" charset="0"/>
                <a:cs typeface="Arial" pitchFamily="34" charset="0"/>
              </a:rPr>
              <a:t>     vessels plying regular services, Rail-ferries, Ro-</a:t>
            </a:r>
            <a:r>
              <a:rPr lang="en-GB" sz="1800" dirty="0" err="1" smtClean="0">
                <a:latin typeface="Arial" pitchFamily="34" charset="0"/>
                <a:cs typeface="Arial" pitchFamily="34" charset="0"/>
              </a:rPr>
              <a:t>ros</a:t>
            </a:r>
            <a:r>
              <a:rPr lang="en-GB" sz="1800" dirty="0" smtClean="0">
                <a:latin typeface="Arial" pitchFamily="34" charset="0"/>
                <a:cs typeface="Arial" pitchFamily="34" charset="0"/>
              </a:rPr>
              <a:t> and Ro-</a:t>
            </a:r>
            <a:r>
              <a:rPr lang="en-GB" sz="1800" dirty="0" err="1" smtClean="0">
                <a:latin typeface="Arial" pitchFamily="34" charset="0"/>
                <a:cs typeface="Arial" pitchFamily="34" charset="0"/>
              </a:rPr>
              <a:t>Pax</a:t>
            </a:r>
            <a:r>
              <a:rPr lang="en-GB" sz="1800" dirty="0" smtClean="0">
                <a:latin typeface="Arial" pitchFamily="34" charset="0"/>
                <a:cs typeface="Arial" pitchFamily="34" charset="0"/>
              </a:rPr>
              <a:t>, and, in the</a:t>
            </a:r>
          </a:p>
          <a:p>
            <a:pPr algn="just">
              <a:spcBef>
                <a:spcPts val="0"/>
              </a:spcBef>
            </a:pPr>
            <a:r>
              <a:rPr lang="en-GB" sz="1800" dirty="0" smtClean="0">
                <a:latin typeface="Arial" pitchFamily="34" charset="0"/>
                <a:cs typeface="Arial" pitchFamily="34" charset="0"/>
              </a:rPr>
              <a:t>     future container feeder vessels,</a:t>
            </a:r>
          </a:p>
          <a:p>
            <a:pPr algn="just">
              <a:spcBef>
                <a:spcPts val="0"/>
              </a:spcBef>
            </a:pPr>
            <a:endParaRPr lang="en-GB" sz="1800" dirty="0" smtClean="0">
              <a:latin typeface="Arial" pitchFamily="34" charset="0"/>
              <a:cs typeface="Arial" pitchFamily="34" charset="0"/>
            </a:endParaRPr>
          </a:p>
          <a:p>
            <a:pPr algn="just">
              <a:spcBef>
                <a:spcPts val="0"/>
              </a:spcBef>
              <a:buFont typeface="Wingdings" pitchFamily="2" charset="2"/>
              <a:buChar char="Ø"/>
            </a:pPr>
            <a:r>
              <a:rPr lang="en-GB" sz="1800" dirty="0" smtClean="0">
                <a:latin typeface="Arial" pitchFamily="34" charset="0"/>
                <a:cs typeface="Arial" pitchFamily="34" charset="0"/>
              </a:rPr>
              <a:t> To improve the predictability and therefore attractiveness of these services</a:t>
            </a:r>
          </a:p>
          <a:p>
            <a:pPr algn="just">
              <a:spcBef>
                <a:spcPts val="0"/>
              </a:spcBef>
            </a:pPr>
            <a:r>
              <a:rPr lang="en-GB" sz="1800" dirty="0" smtClean="0">
                <a:latin typeface="Arial" pitchFamily="34" charset="0"/>
                <a:cs typeface="Arial" pitchFamily="34" charset="0"/>
              </a:rPr>
              <a:t>      and meet the market requirements by having them running on schedule,</a:t>
            </a:r>
          </a:p>
          <a:p>
            <a:pPr algn="just">
              <a:spcBef>
                <a:spcPts val="0"/>
              </a:spcBef>
            </a:pPr>
            <a:endParaRPr lang="en-GB" sz="1800" dirty="0" smtClean="0">
              <a:latin typeface="Arial" pitchFamily="34" charset="0"/>
              <a:cs typeface="Arial" pitchFamily="34" charset="0"/>
            </a:endParaRPr>
          </a:p>
          <a:p>
            <a:pPr algn="just">
              <a:spcBef>
                <a:spcPts val="0"/>
              </a:spcBef>
            </a:pPr>
            <a:endParaRPr lang="en-GB" sz="1800" dirty="0" smtClean="0">
              <a:latin typeface="Arial" pitchFamily="34" charset="0"/>
              <a:cs typeface="Arial" pitchFamily="34" charset="0"/>
            </a:endParaRPr>
          </a:p>
          <a:p>
            <a:pPr algn="just">
              <a:spcBef>
                <a:spcPts val="0"/>
              </a:spcBef>
            </a:pPr>
            <a:r>
              <a:rPr lang="en-GB" sz="1800" dirty="0" smtClean="0">
                <a:latin typeface="Arial" pitchFamily="34" charset="0"/>
                <a:cs typeface="Arial" pitchFamily="34" charset="0"/>
              </a:rPr>
              <a:t>         </a:t>
            </a:r>
            <a:endParaRPr lang="ru-RU"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863716"/>
            <a:ext cx="7772400" cy="1080120"/>
          </a:xfrm>
        </p:spPr>
        <p:txBody>
          <a:bodyPr/>
          <a:lstStyle/>
          <a:p>
            <a:r>
              <a:rPr lang="en-GB" b="1" dirty="0" smtClean="0"/>
              <a:t>Prospects and challenges for improving the transport supply</a:t>
            </a:r>
            <a:endParaRPr lang="ru-RU" dirty="0"/>
          </a:p>
        </p:txBody>
      </p:sp>
      <p:sp>
        <p:nvSpPr>
          <p:cNvPr id="3" name="Подзаголовок 2"/>
          <p:cNvSpPr>
            <a:spLocks noGrp="1"/>
          </p:cNvSpPr>
          <p:nvPr>
            <p:ph type="subTitle" idx="1"/>
          </p:nvPr>
        </p:nvSpPr>
        <p:spPr>
          <a:xfrm>
            <a:off x="611561" y="1853825"/>
            <a:ext cx="8055894" cy="3825425"/>
          </a:xfrm>
        </p:spPr>
        <p:txBody>
          <a:bodyPr/>
          <a:lstStyle/>
          <a:p>
            <a:pPr algn="just"/>
            <a:endParaRPr lang="en-GB" sz="1800" dirty="0" smtClean="0">
              <a:latin typeface="Arial" pitchFamily="34" charset="0"/>
              <a:cs typeface="Arial" pitchFamily="34" charset="0"/>
            </a:endParaRPr>
          </a:p>
          <a:p>
            <a:pPr algn="just">
              <a:buFont typeface="Wingdings" pitchFamily="2" charset="2"/>
              <a:buChar char="Ø"/>
            </a:pPr>
            <a:r>
              <a:rPr lang="en-GB" sz="1800" dirty="0" smtClean="0">
                <a:latin typeface="Arial" pitchFamily="34" charset="0"/>
                <a:cs typeface="Arial" pitchFamily="34" charset="0"/>
              </a:rPr>
              <a:t> To develop gradually pre-booking systems for Ro-Ro and Ro-</a:t>
            </a:r>
            <a:r>
              <a:rPr lang="en-GB" sz="1800" dirty="0" err="1" smtClean="0">
                <a:latin typeface="Arial" pitchFamily="34" charset="0"/>
                <a:cs typeface="Arial" pitchFamily="34" charset="0"/>
              </a:rPr>
              <a:t>Pax</a:t>
            </a:r>
            <a:r>
              <a:rPr lang="en-GB" sz="1800" dirty="0" smtClean="0">
                <a:latin typeface="Arial" pitchFamily="34" charset="0"/>
                <a:cs typeface="Arial" pitchFamily="34" charset="0"/>
              </a:rPr>
              <a:t> vessels</a:t>
            </a:r>
          </a:p>
          <a:p>
            <a:pPr algn="just"/>
            <a:r>
              <a:rPr lang="en-GB" sz="1800" dirty="0" smtClean="0">
                <a:latin typeface="Arial" pitchFamily="34" charset="0"/>
                <a:cs typeface="Arial" pitchFamily="34" charset="0"/>
              </a:rPr>
              <a:t>      equivalent to those existing in other seas, enhancing the reliability of</a:t>
            </a:r>
          </a:p>
          <a:p>
            <a:pPr algn="just"/>
            <a:r>
              <a:rPr lang="en-GB" sz="1800" dirty="0" smtClean="0">
                <a:latin typeface="Arial" pitchFamily="34" charset="0"/>
                <a:cs typeface="Arial" pitchFamily="34" charset="0"/>
              </a:rPr>
              <a:t>      Caspian liner shipping services,</a:t>
            </a:r>
          </a:p>
          <a:p>
            <a:pPr algn="just"/>
            <a:endParaRPr lang="en-GB" sz="1800" dirty="0" smtClean="0">
              <a:latin typeface="Arial" pitchFamily="34" charset="0"/>
              <a:cs typeface="Arial" pitchFamily="34" charset="0"/>
            </a:endParaRPr>
          </a:p>
          <a:p>
            <a:pPr algn="just">
              <a:buFont typeface="Wingdings" pitchFamily="2" charset="2"/>
              <a:buChar char="Ø"/>
            </a:pPr>
            <a:r>
              <a:rPr lang="en-GB" sz="1800" dirty="0" smtClean="0">
                <a:latin typeface="Arial" pitchFamily="34" charset="0"/>
                <a:cs typeface="Arial" pitchFamily="34" charset="0"/>
              </a:rPr>
              <a:t> To foster when possible the use of common transport documents (such as</a:t>
            </a:r>
          </a:p>
          <a:p>
            <a:pPr algn="just"/>
            <a:r>
              <a:rPr lang="en-GB" sz="1800" dirty="0" smtClean="0">
                <a:latin typeface="Arial" pitchFamily="34" charset="0"/>
                <a:cs typeface="Arial" pitchFamily="34" charset="0"/>
              </a:rPr>
              <a:t>      the CIM / SMGS common railway consignment note) enabling to develop</a:t>
            </a:r>
          </a:p>
          <a:p>
            <a:pPr algn="just"/>
            <a:r>
              <a:rPr lang="en-GB" sz="1800" dirty="0" smtClean="0">
                <a:latin typeface="Arial" pitchFamily="34" charset="0"/>
                <a:cs typeface="Arial" pitchFamily="34" charset="0"/>
              </a:rPr>
              <a:t>      seamless international block container train operations,</a:t>
            </a:r>
          </a:p>
          <a:p>
            <a:pPr algn="just"/>
            <a:endParaRPr lang="en-GB" sz="1800" dirty="0" smtClean="0">
              <a:latin typeface="Arial" pitchFamily="34" charset="0"/>
              <a:cs typeface="Arial" pitchFamily="34" charset="0"/>
            </a:endParaRPr>
          </a:p>
          <a:p>
            <a:pPr algn="just">
              <a:buFont typeface="Wingdings" pitchFamily="2" charset="2"/>
              <a:buChar char="Ø"/>
            </a:pPr>
            <a:r>
              <a:rPr lang="en-GB" sz="1800" dirty="0" smtClean="0">
                <a:latin typeface="Arial" pitchFamily="34" charset="0"/>
                <a:cs typeface="Arial" pitchFamily="34" charset="0"/>
              </a:rPr>
              <a:t> To support the implementation of integrated intermodal tariff platforms to </a:t>
            </a:r>
          </a:p>
          <a:p>
            <a:pPr algn="just"/>
            <a:r>
              <a:rPr lang="en-GB" sz="1800" dirty="0" smtClean="0">
                <a:latin typeface="Arial" pitchFamily="34" charset="0"/>
                <a:cs typeface="Arial" pitchFamily="34" charset="0"/>
              </a:rPr>
              <a:t>      enable users to obtain easily transparent door-to-door quotations.</a:t>
            </a:r>
          </a:p>
          <a:p>
            <a:pPr algn="just"/>
            <a:endParaRPr lang="ru-RU" sz="1800" dirty="0">
              <a:latin typeface="Arial" pitchFamily="34" charset="0"/>
              <a:cs typeface="Arial"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0"/>
          </p:nvPr>
        </p:nvSpPr>
        <p:spPr/>
        <p:txBody>
          <a:bodyPr/>
          <a:lstStyle/>
          <a:p>
            <a:pPr>
              <a:defRPr/>
            </a:pPr>
            <a:fld id="{2404AF0C-9FF1-4CD6-A8C8-D59E3F2B5AB7}" type="slidenum">
              <a:rPr lang="ru-RU" smtClean="0"/>
              <a:pPr>
                <a:defRPr/>
              </a:pPr>
              <a:t>16</a:t>
            </a:fld>
            <a:endParaRPr lang="ru-RU"/>
          </a:p>
        </p:txBody>
      </p:sp>
      <p:sp>
        <p:nvSpPr>
          <p:cNvPr id="3" name="Прямоугольник 2"/>
          <p:cNvSpPr/>
          <p:nvPr/>
        </p:nvSpPr>
        <p:spPr>
          <a:xfrm>
            <a:off x="656565" y="773705"/>
            <a:ext cx="7605845" cy="3139321"/>
          </a:xfrm>
          <a:prstGeom prst="rect">
            <a:avLst/>
          </a:prstGeom>
        </p:spPr>
        <p:txBody>
          <a:bodyPr wrap="square">
            <a:spAutoFit/>
          </a:bodyPr>
          <a:lstStyle/>
          <a:p>
            <a:pPr lvl="0">
              <a:lnSpc>
                <a:spcPct val="100000"/>
              </a:lnSpc>
              <a:spcBef>
                <a:spcPct val="0"/>
              </a:spcBef>
            </a:pPr>
            <a:r>
              <a:rPr lang="en-US" sz="1800" b="1" dirty="0" smtClean="0">
                <a:solidFill>
                  <a:schemeClr val="tx1"/>
                </a:solidFill>
                <a:latin typeface="Arial" pitchFamily="34" charset="0"/>
                <a:ea typeface="Calibri" pitchFamily="34" charset="0"/>
                <a:cs typeface="Arial" pitchFamily="34" charset="0"/>
              </a:rPr>
              <a:t>All this can result only from a close, concerted, permanent cooperation between stakeholders throughout TRACECA</a:t>
            </a:r>
          </a:p>
          <a:p>
            <a:pPr lvl="0">
              <a:lnSpc>
                <a:spcPct val="100000"/>
              </a:lnSpc>
              <a:spcBef>
                <a:spcPct val="0"/>
              </a:spcBef>
            </a:pPr>
            <a:endParaRPr lang="en-US" sz="1800" b="1" dirty="0" smtClean="0">
              <a:solidFill>
                <a:srgbClr val="0070C0"/>
              </a:solidFill>
              <a:latin typeface="Calibri" pitchFamily="34" charset="0"/>
              <a:ea typeface="Calibri" pitchFamily="34" charset="0"/>
              <a:cs typeface="Calibri" pitchFamily="34" charset="0"/>
            </a:endParaRPr>
          </a:p>
          <a:p>
            <a:pPr lvl="0">
              <a:lnSpc>
                <a:spcPct val="100000"/>
              </a:lnSpc>
              <a:spcBef>
                <a:spcPct val="0"/>
              </a:spcBef>
            </a:pPr>
            <a:endParaRPr lang="en-US" sz="1800" b="1" dirty="0" smtClean="0">
              <a:solidFill>
                <a:srgbClr val="0070C0"/>
              </a:solidFill>
              <a:latin typeface="Calibri" pitchFamily="34" charset="0"/>
              <a:ea typeface="Calibri" pitchFamily="34" charset="0"/>
              <a:cs typeface="Calibri" pitchFamily="34" charset="0"/>
            </a:endParaRPr>
          </a:p>
          <a:p>
            <a:pPr lvl="0">
              <a:lnSpc>
                <a:spcPct val="100000"/>
              </a:lnSpc>
              <a:spcBef>
                <a:spcPct val="0"/>
              </a:spcBef>
            </a:pPr>
            <a:endParaRPr lang="en-US" sz="1800" b="1" dirty="0" smtClean="0">
              <a:solidFill>
                <a:srgbClr val="0070C0"/>
              </a:solidFill>
              <a:latin typeface="Calibri" pitchFamily="34" charset="0"/>
              <a:ea typeface="Calibri" pitchFamily="34" charset="0"/>
              <a:cs typeface="Calibri" pitchFamily="34" charset="0"/>
            </a:endParaRPr>
          </a:p>
          <a:p>
            <a:pPr lvl="0">
              <a:lnSpc>
                <a:spcPct val="100000"/>
              </a:lnSpc>
              <a:spcBef>
                <a:spcPct val="0"/>
              </a:spcBef>
            </a:pPr>
            <a:endParaRPr lang="en-US" sz="1800" b="1" dirty="0" smtClean="0">
              <a:solidFill>
                <a:srgbClr val="0070C0"/>
              </a:solidFill>
              <a:latin typeface="Calibri" pitchFamily="34" charset="0"/>
              <a:ea typeface="Calibri" pitchFamily="34" charset="0"/>
              <a:cs typeface="Calibri" pitchFamily="34" charset="0"/>
            </a:endParaRPr>
          </a:p>
          <a:p>
            <a:pPr lvl="0">
              <a:lnSpc>
                <a:spcPct val="100000"/>
              </a:lnSpc>
              <a:spcBef>
                <a:spcPct val="0"/>
              </a:spcBef>
            </a:pPr>
            <a:endParaRPr lang="en-US" sz="1800" b="1" dirty="0" smtClean="0">
              <a:solidFill>
                <a:srgbClr val="0070C0"/>
              </a:solidFill>
              <a:latin typeface="Calibri" pitchFamily="34" charset="0"/>
              <a:ea typeface="Calibri" pitchFamily="34" charset="0"/>
              <a:cs typeface="Calibri" pitchFamily="34" charset="0"/>
            </a:endParaRPr>
          </a:p>
          <a:p>
            <a:pPr lvl="0">
              <a:lnSpc>
                <a:spcPct val="100000"/>
              </a:lnSpc>
              <a:spcBef>
                <a:spcPct val="0"/>
              </a:spcBef>
            </a:pPr>
            <a:endParaRPr lang="en-US" sz="1800" b="1" dirty="0" smtClean="0">
              <a:solidFill>
                <a:srgbClr val="0070C0"/>
              </a:solidFill>
              <a:latin typeface="Calibri" pitchFamily="34" charset="0"/>
              <a:ea typeface="Calibri" pitchFamily="34" charset="0"/>
              <a:cs typeface="Calibri" pitchFamily="34" charset="0"/>
            </a:endParaRPr>
          </a:p>
          <a:p>
            <a:pPr lvl="0">
              <a:lnSpc>
                <a:spcPct val="100000"/>
              </a:lnSpc>
              <a:spcBef>
                <a:spcPct val="0"/>
              </a:spcBef>
            </a:pPr>
            <a:endParaRPr lang="en-US" sz="1800" b="1" dirty="0" smtClean="0">
              <a:solidFill>
                <a:srgbClr val="0070C0"/>
              </a:solidFill>
              <a:latin typeface="Calibri" pitchFamily="34" charset="0"/>
              <a:ea typeface="Calibri" pitchFamily="34" charset="0"/>
              <a:cs typeface="Calibri" pitchFamily="34" charset="0"/>
            </a:endParaRPr>
          </a:p>
          <a:p>
            <a:pPr lvl="0">
              <a:lnSpc>
                <a:spcPct val="100000"/>
              </a:lnSpc>
              <a:spcBef>
                <a:spcPct val="0"/>
              </a:spcBef>
            </a:pPr>
            <a:endParaRPr lang="en-US" sz="1800" b="1" dirty="0" smtClean="0">
              <a:solidFill>
                <a:srgbClr val="0070C0"/>
              </a:solidFill>
              <a:latin typeface="Calibri" pitchFamily="34" charset="0"/>
              <a:ea typeface="Calibri" pitchFamily="34" charset="0"/>
              <a:cs typeface="Calibri" pitchFamily="34" charset="0"/>
            </a:endParaRPr>
          </a:p>
          <a:p>
            <a:pPr lvl="0">
              <a:lnSpc>
                <a:spcPct val="100000"/>
              </a:lnSpc>
              <a:spcBef>
                <a:spcPct val="0"/>
              </a:spcBef>
            </a:pPr>
            <a:endParaRPr lang="en-US" sz="1800" b="1" dirty="0" smtClean="0">
              <a:solidFill>
                <a:srgbClr val="0070C0"/>
              </a:solidFill>
              <a:latin typeface="Calibri" pitchFamily="34" charset="0"/>
              <a:ea typeface="Calibri" pitchFamily="34" charset="0"/>
              <a:cs typeface="Calibri" pitchFamily="34" charset="0"/>
            </a:endParaRPr>
          </a:p>
        </p:txBody>
      </p:sp>
      <p:sp>
        <p:nvSpPr>
          <p:cNvPr id="7" name="Oval 13"/>
          <p:cNvSpPr>
            <a:spLocks noChangeArrowheads="1"/>
          </p:cNvSpPr>
          <p:nvPr/>
        </p:nvSpPr>
        <p:spPr bwMode="auto">
          <a:xfrm>
            <a:off x="3671901" y="1673805"/>
            <a:ext cx="1575174" cy="1170130"/>
          </a:xfrm>
          <a:prstGeom prst="ellipse">
            <a:avLst/>
          </a:prstGeom>
          <a:solidFill>
            <a:srgbClr val="666699">
              <a:alpha val="70000"/>
            </a:srgbClr>
          </a:solidFill>
          <a:ln w="9525">
            <a:solidFill>
              <a:schemeClr val="tx1"/>
            </a:solidFill>
            <a:round/>
            <a:headEnd/>
            <a:tailEnd/>
          </a:ln>
          <a:effectLst/>
        </p:spPr>
        <p:txBody>
          <a:bodyPr wrap="none" anchor="ctr"/>
          <a:lstStyle/>
          <a:p>
            <a:pPr algn="ctr">
              <a:defRPr/>
            </a:pPr>
            <a:r>
              <a:rPr lang="en-US" dirty="0" smtClean="0">
                <a:solidFill>
                  <a:schemeClr val="bg1"/>
                </a:solidFill>
                <a:effectLst>
                  <a:outerShdw blurRad="38100" dist="38100" dir="2700000" algn="tl">
                    <a:srgbClr val="000000"/>
                  </a:outerShdw>
                </a:effectLst>
                <a:latin typeface="Arial" charset="0"/>
              </a:rPr>
              <a:t>Ports</a:t>
            </a:r>
            <a:endParaRPr lang="ru-RU" dirty="0">
              <a:solidFill>
                <a:schemeClr val="bg1"/>
              </a:solidFill>
              <a:effectLst>
                <a:outerShdw blurRad="38100" dist="38100" dir="2700000" algn="tl">
                  <a:srgbClr val="000000"/>
                </a:outerShdw>
              </a:effectLst>
              <a:latin typeface="Arial" charset="0"/>
            </a:endParaRPr>
          </a:p>
        </p:txBody>
      </p:sp>
      <p:sp>
        <p:nvSpPr>
          <p:cNvPr id="8" name="Oval 7"/>
          <p:cNvSpPr>
            <a:spLocks noChangeArrowheads="1"/>
          </p:cNvSpPr>
          <p:nvPr/>
        </p:nvSpPr>
        <p:spPr bwMode="auto">
          <a:xfrm>
            <a:off x="4283968" y="2213865"/>
            <a:ext cx="2304256" cy="1935215"/>
          </a:xfrm>
          <a:prstGeom prst="ellipse">
            <a:avLst/>
          </a:prstGeom>
          <a:solidFill>
            <a:srgbClr val="0000FF">
              <a:alpha val="70195"/>
            </a:srgbClr>
          </a:solidFill>
          <a:ln w="9525">
            <a:solidFill>
              <a:schemeClr val="tx1"/>
            </a:solidFill>
            <a:round/>
            <a:headEnd/>
            <a:tailEnd/>
          </a:ln>
        </p:spPr>
        <p:txBody>
          <a:bodyPr wrap="none" anchor="ctr"/>
          <a:lstStyle/>
          <a:p>
            <a:pPr algn="ctr"/>
            <a:r>
              <a:rPr lang="en-US" dirty="0" smtClean="0"/>
              <a:t> </a:t>
            </a:r>
          </a:p>
          <a:p>
            <a:pPr algn="ctr"/>
            <a:r>
              <a:rPr lang="en-US" dirty="0" smtClean="0">
                <a:solidFill>
                  <a:schemeClr val="bg1"/>
                </a:solidFill>
              </a:rPr>
              <a:t>Users</a:t>
            </a:r>
          </a:p>
          <a:p>
            <a:endParaRPr lang="ru-RU" dirty="0"/>
          </a:p>
        </p:txBody>
      </p:sp>
      <p:sp>
        <p:nvSpPr>
          <p:cNvPr id="10" name="Oval 5"/>
          <p:cNvSpPr>
            <a:spLocks noChangeArrowheads="1"/>
          </p:cNvSpPr>
          <p:nvPr/>
        </p:nvSpPr>
        <p:spPr bwMode="auto">
          <a:xfrm>
            <a:off x="2195736" y="2168861"/>
            <a:ext cx="2273424" cy="1890210"/>
          </a:xfrm>
          <a:prstGeom prst="ellipse">
            <a:avLst/>
          </a:prstGeom>
          <a:solidFill>
            <a:srgbClr val="008000">
              <a:alpha val="70000"/>
            </a:srgbClr>
          </a:solidFill>
          <a:ln w="9525">
            <a:solidFill>
              <a:schemeClr val="tx1"/>
            </a:solidFill>
            <a:round/>
            <a:headEnd/>
            <a:tailEnd/>
          </a:ln>
          <a:effectLst/>
        </p:spPr>
        <p:txBody>
          <a:bodyPr wrap="none" anchor="ctr"/>
          <a:lstStyle/>
          <a:p>
            <a:pPr algn="ctr">
              <a:defRPr/>
            </a:pPr>
            <a:endParaRPr lang="en-US" dirty="0" smtClean="0">
              <a:solidFill>
                <a:schemeClr val="bg1"/>
              </a:solidFill>
              <a:effectLst>
                <a:outerShdw blurRad="38100" dist="38100" dir="2700000" algn="tl">
                  <a:srgbClr val="000000"/>
                </a:outerShdw>
              </a:effectLst>
              <a:latin typeface="Arial" charset="0"/>
            </a:endParaRPr>
          </a:p>
          <a:p>
            <a:pPr algn="ctr">
              <a:defRPr/>
            </a:pPr>
            <a:r>
              <a:rPr lang="en-US" dirty="0" smtClean="0">
                <a:solidFill>
                  <a:schemeClr val="bg1"/>
                </a:solidFill>
                <a:effectLst>
                  <a:outerShdw blurRad="38100" dist="38100" dir="2700000" algn="tl">
                    <a:srgbClr val="000000"/>
                  </a:outerShdw>
                </a:effectLst>
              </a:rPr>
              <a:t>Railways </a:t>
            </a:r>
          </a:p>
          <a:p>
            <a:pPr algn="ctr">
              <a:defRPr/>
            </a:pPr>
            <a:r>
              <a:rPr lang="en-US" dirty="0" smtClean="0">
                <a:solidFill>
                  <a:schemeClr val="bg1"/>
                </a:solidFill>
                <a:effectLst>
                  <a:outerShdw blurRad="38100" dist="38100" dir="2700000" algn="tl">
                    <a:srgbClr val="000000"/>
                  </a:outerShdw>
                </a:effectLst>
              </a:rPr>
              <a:t>Shipping Companies</a:t>
            </a:r>
          </a:p>
          <a:p>
            <a:pPr algn="ctr">
              <a:defRPr/>
            </a:pPr>
            <a:r>
              <a:rPr lang="en-US" dirty="0" smtClean="0">
                <a:solidFill>
                  <a:schemeClr val="bg1"/>
                </a:solidFill>
                <a:effectLst>
                  <a:outerShdw blurRad="38100" dist="38100" dir="2700000" algn="tl">
                    <a:srgbClr val="000000"/>
                  </a:outerShdw>
                </a:effectLst>
                <a:latin typeface="Arial" charset="0"/>
              </a:rPr>
              <a:t>Trucking companies </a:t>
            </a:r>
            <a:endParaRPr lang="ru-RU" dirty="0">
              <a:solidFill>
                <a:schemeClr val="bg1"/>
              </a:solidFill>
              <a:effectLst>
                <a:outerShdw blurRad="38100" dist="38100" dir="2700000" algn="tl">
                  <a:srgbClr val="000000"/>
                </a:outerShdw>
              </a:effectLst>
              <a:latin typeface="Arial" charset="0"/>
            </a:endParaRPr>
          </a:p>
        </p:txBody>
      </p:sp>
      <p:sp>
        <p:nvSpPr>
          <p:cNvPr id="11" name="Oval 6"/>
          <p:cNvSpPr>
            <a:spLocks noChangeArrowheads="1"/>
          </p:cNvSpPr>
          <p:nvPr/>
        </p:nvSpPr>
        <p:spPr bwMode="auto">
          <a:xfrm>
            <a:off x="3401870" y="3609020"/>
            <a:ext cx="2057400" cy="1800200"/>
          </a:xfrm>
          <a:prstGeom prst="ellipse">
            <a:avLst/>
          </a:prstGeom>
          <a:solidFill>
            <a:srgbClr val="FF0000">
              <a:alpha val="74901"/>
            </a:srgbClr>
          </a:solidFill>
          <a:ln w="9525">
            <a:solidFill>
              <a:schemeClr val="tx1"/>
            </a:solidFill>
            <a:round/>
            <a:headEnd/>
            <a:tailEnd/>
          </a:ln>
        </p:spPr>
        <p:txBody>
          <a:bodyPr wrap="none" anchor="ctr"/>
          <a:lstStyle/>
          <a:p>
            <a:pPr algn="ctr"/>
            <a:r>
              <a:rPr lang="en-US" dirty="0" smtClean="0">
                <a:solidFill>
                  <a:schemeClr val="bg1"/>
                </a:solidFill>
              </a:rPr>
              <a:t>State </a:t>
            </a:r>
          </a:p>
          <a:p>
            <a:pPr algn="ctr"/>
            <a:r>
              <a:rPr lang="en-US" dirty="0" smtClean="0">
                <a:solidFill>
                  <a:schemeClr val="bg1"/>
                </a:solidFill>
              </a:rPr>
              <a:t>And</a:t>
            </a:r>
          </a:p>
          <a:p>
            <a:pPr algn="ctr"/>
            <a:r>
              <a:rPr lang="en-US" dirty="0" smtClean="0">
                <a:solidFill>
                  <a:schemeClr val="bg1"/>
                </a:solidFill>
              </a:rPr>
              <a:t> State Agencies</a:t>
            </a:r>
            <a:endParaRPr lang="ru-RU"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2000" fill="hold"/>
                                        <p:tgtEl>
                                          <p:spTgt spid="7"/>
                                        </p:tgtEl>
                                        <p:attrNameLst>
                                          <p:attrName>ppt_w</p:attrName>
                                        </p:attrNameLst>
                                      </p:cBhvr>
                                      <p:tavLst>
                                        <p:tav tm="0">
                                          <p:val>
                                            <p:fltVal val="0"/>
                                          </p:val>
                                        </p:tav>
                                        <p:tav tm="100000">
                                          <p:val>
                                            <p:strVal val="#ppt_w"/>
                                          </p:val>
                                        </p:tav>
                                      </p:tavLst>
                                    </p:anim>
                                    <p:anim calcmode="lin" valueType="num">
                                      <p:cBhvr>
                                        <p:cTn id="8" dur="2000" fill="hold"/>
                                        <p:tgtEl>
                                          <p:spTgt spid="7"/>
                                        </p:tgtEl>
                                        <p:attrNameLst>
                                          <p:attrName>ppt_h</p:attrName>
                                        </p:attrNameLst>
                                      </p:cBhvr>
                                      <p:tavLst>
                                        <p:tav tm="0">
                                          <p:val>
                                            <p:fltVal val="0"/>
                                          </p:val>
                                        </p:tav>
                                        <p:tav tm="100000">
                                          <p:val>
                                            <p:strVal val="#ppt_h"/>
                                          </p:val>
                                        </p:tav>
                                      </p:tavLst>
                                    </p:anim>
                                    <p:animEffect transition="in" filter="fade">
                                      <p:cBhvr>
                                        <p:cTn id="9" dur="2000"/>
                                        <p:tgtEl>
                                          <p:spTgt spid="7"/>
                                        </p:tgtEl>
                                      </p:cBhvr>
                                    </p:animEffect>
                                  </p:childTnLst>
                                </p:cTn>
                              </p:par>
                            </p:childTnLst>
                          </p:cTn>
                        </p:par>
                        <p:par>
                          <p:cTn id="10" fill="hold">
                            <p:stCondLst>
                              <p:cond delay="2000"/>
                            </p:stCondLst>
                            <p:childTnLst>
                              <p:par>
                                <p:cTn id="11" presetID="53" presetClass="entr" presetSubtype="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2000" fill="hold"/>
                                        <p:tgtEl>
                                          <p:spTgt spid="8"/>
                                        </p:tgtEl>
                                        <p:attrNameLst>
                                          <p:attrName>ppt_w</p:attrName>
                                        </p:attrNameLst>
                                      </p:cBhvr>
                                      <p:tavLst>
                                        <p:tav tm="0">
                                          <p:val>
                                            <p:fltVal val="0"/>
                                          </p:val>
                                        </p:tav>
                                        <p:tav tm="100000">
                                          <p:val>
                                            <p:strVal val="#ppt_w"/>
                                          </p:val>
                                        </p:tav>
                                      </p:tavLst>
                                    </p:anim>
                                    <p:anim calcmode="lin" valueType="num">
                                      <p:cBhvr>
                                        <p:cTn id="14" dur="2000" fill="hold"/>
                                        <p:tgtEl>
                                          <p:spTgt spid="8"/>
                                        </p:tgtEl>
                                        <p:attrNameLst>
                                          <p:attrName>ppt_h</p:attrName>
                                        </p:attrNameLst>
                                      </p:cBhvr>
                                      <p:tavLst>
                                        <p:tav tm="0">
                                          <p:val>
                                            <p:fltVal val="0"/>
                                          </p:val>
                                        </p:tav>
                                        <p:tav tm="100000">
                                          <p:val>
                                            <p:strVal val="#ppt_h"/>
                                          </p:val>
                                        </p:tav>
                                      </p:tavLst>
                                    </p:anim>
                                    <p:animEffect transition="in" filter="fade">
                                      <p:cBhvr>
                                        <p:cTn id="15" dur="2000"/>
                                        <p:tgtEl>
                                          <p:spTgt spid="8"/>
                                        </p:tgtEl>
                                      </p:cBhvr>
                                    </p:animEffect>
                                  </p:childTnLst>
                                </p:cTn>
                              </p:par>
                            </p:childTnLst>
                          </p:cTn>
                        </p:par>
                        <p:par>
                          <p:cTn id="16" fill="hold">
                            <p:stCondLst>
                              <p:cond delay="4000"/>
                            </p:stCondLst>
                            <p:childTnLst>
                              <p:par>
                                <p:cTn id="17" presetID="53"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000" fill="hold"/>
                                        <p:tgtEl>
                                          <p:spTgt spid="10"/>
                                        </p:tgtEl>
                                        <p:attrNameLst>
                                          <p:attrName>ppt_w</p:attrName>
                                        </p:attrNameLst>
                                      </p:cBhvr>
                                      <p:tavLst>
                                        <p:tav tm="0">
                                          <p:val>
                                            <p:fltVal val="0"/>
                                          </p:val>
                                        </p:tav>
                                        <p:tav tm="100000">
                                          <p:val>
                                            <p:strVal val="#ppt_w"/>
                                          </p:val>
                                        </p:tav>
                                      </p:tavLst>
                                    </p:anim>
                                    <p:anim calcmode="lin" valueType="num">
                                      <p:cBhvr>
                                        <p:cTn id="20" dur="2000" fill="hold"/>
                                        <p:tgtEl>
                                          <p:spTgt spid="10"/>
                                        </p:tgtEl>
                                        <p:attrNameLst>
                                          <p:attrName>ppt_h</p:attrName>
                                        </p:attrNameLst>
                                      </p:cBhvr>
                                      <p:tavLst>
                                        <p:tav tm="0">
                                          <p:val>
                                            <p:fltVal val="0"/>
                                          </p:val>
                                        </p:tav>
                                        <p:tav tm="100000">
                                          <p:val>
                                            <p:strVal val="#ppt_h"/>
                                          </p:val>
                                        </p:tav>
                                      </p:tavLst>
                                    </p:anim>
                                    <p:animEffect transition="in" filter="fade">
                                      <p:cBhvr>
                                        <p:cTn id="21" dur="2000"/>
                                        <p:tgtEl>
                                          <p:spTgt spid="10"/>
                                        </p:tgtEl>
                                      </p:cBhvr>
                                    </p:animEffect>
                                  </p:childTnLst>
                                </p:cTn>
                              </p:par>
                            </p:childTnLst>
                          </p:cTn>
                        </p:par>
                        <p:par>
                          <p:cTn id="22" fill="hold">
                            <p:stCondLst>
                              <p:cond delay="6000"/>
                            </p:stCondLst>
                            <p:childTnLst>
                              <p:par>
                                <p:cTn id="23" presetID="53"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2000" fill="hold"/>
                                        <p:tgtEl>
                                          <p:spTgt spid="11"/>
                                        </p:tgtEl>
                                        <p:attrNameLst>
                                          <p:attrName>ppt_w</p:attrName>
                                        </p:attrNameLst>
                                      </p:cBhvr>
                                      <p:tavLst>
                                        <p:tav tm="0">
                                          <p:val>
                                            <p:fltVal val="0"/>
                                          </p:val>
                                        </p:tav>
                                        <p:tav tm="100000">
                                          <p:val>
                                            <p:strVal val="#ppt_w"/>
                                          </p:val>
                                        </p:tav>
                                      </p:tavLst>
                                    </p:anim>
                                    <p:anim calcmode="lin" valueType="num">
                                      <p:cBhvr>
                                        <p:cTn id="26" dur="2000" fill="hold"/>
                                        <p:tgtEl>
                                          <p:spTgt spid="11"/>
                                        </p:tgtEl>
                                        <p:attrNameLst>
                                          <p:attrName>ppt_h</p:attrName>
                                        </p:attrNameLst>
                                      </p:cBhvr>
                                      <p:tavLst>
                                        <p:tav tm="0">
                                          <p:val>
                                            <p:fltVal val="0"/>
                                          </p:val>
                                        </p:tav>
                                        <p:tav tm="100000">
                                          <p:val>
                                            <p:strVal val="#ppt_h"/>
                                          </p:val>
                                        </p:tav>
                                      </p:tavLst>
                                    </p:anim>
                                    <p:animEffect transition="in" filter="fade">
                                      <p:cBhvr>
                                        <p:cTn id="2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1" name="Rectangle 9"/>
          <p:cNvSpPr>
            <a:spLocks noGrp="1" noChangeArrowheads="1"/>
          </p:cNvSpPr>
          <p:nvPr>
            <p:ph idx="1"/>
          </p:nvPr>
        </p:nvSpPr>
        <p:spPr>
          <a:xfrm>
            <a:off x="1962150" y="-259612"/>
            <a:ext cx="5764720" cy="5903154"/>
          </a:xfrm>
          <a:ln cap="flat" algn="ctr"/>
        </p:spPr>
        <p:txBody>
          <a:bodyPr wrap="square" anchor="ctr">
            <a:spAutoFit/>
          </a:bodyPr>
          <a:lstStyle/>
          <a:p>
            <a:pPr marL="0" indent="0">
              <a:lnSpc>
                <a:spcPct val="90000"/>
              </a:lnSpc>
              <a:buFontTx/>
              <a:buNone/>
              <a:tabLst>
                <a:tab pos="2879725" algn="ctr"/>
                <a:tab pos="5761038" algn="r"/>
              </a:tabLst>
              <a:defRPr/>
            </a:pPr>
            <a:endParaRPr lang="en-GB" sz="2000" dirty="0" smtClean="0">
              <a:cs typeface="Arial" pitchFamily="34" charset="0"/>
            </a:endParaRPr>
          </a:p>
          <a:p>
            <a:pPr marL="0" indent="0">
              <a:lnSpc>
                <a:spcPct val="90000"/>
              </a:lnSpc>
              <a:buFontTx/>
              <a:buNone/>
              <a:tabLst>
                <a:tab pos="2879725" algn="ctr"/>
                <a:tab pos="5761038" algn="r"/>
              </a:tabLst>
              <a:defRPr/>
            </a:pPr>
            <a:endParaRPr lang="en-GB" sz="2000" dirty="0" smtClean="0">
              <a:cs typeface="Arial" pitchFamily="34" charset="0"/>
            </a:endParaRPr>
          </a:p>
          <a:p>
            <a:pPr marL="0" indent="0" algn="ctr">
              <a:lnSpc>
                <a:spcPct val="90000"/>
              </a:lnSpc>
              <a:buNone/>
              <a:tabLst>
                <a:tab pos="2879725" algn="ctr"/>
                <a:tab pos="5761038" algn="r"/>
              </a:tabLst>
              <a:defRPr/>
            </a:pPr>
            <a:endParaRPr lang="en-US" sz="2400" dirty="0" smtClean="0">
              <a:latin typeface="Arial" pitchFamily="34" charset="0"/>
              <a:cs typeface="Arial" pitchFamily="34" charset="0"/>
            </a:endParaRPr>
          </a:p>
          <a:p>
            <a:pPr marL="0" indent="0" algn="ctr">
              <a:lnSpc>
                <a:spcPct val="90000"/>
              </a:lnSpc>
              <a:buNone/>
              <a:tabLst>
                <a:tab pos="2879725" algn="ctr"/>
                <a:tab pos="5761038" algn="r"/>
              </a:tabLst>
              <a:defRPr/>
            </a:pPr>
            <a:endParaRPr lang="en-US" sz="2400" dirty="0" smtClean="0">
              <a:latin typeface="Arial" pitchFamily="34" charset="0"/>
              <a:cs typeface="Arial" pitchFamily="34" charset="0"/>
            </a:endParaRPr>
          </a:p>
          <a:p>
            <a:pPr marL="0" indent="0" algn="ctr">
              <a:lnSpc>
                <a:spcPct val="90000"/>
              </a:lnSpc>
              <a:buNone/>
              <a:tabLst>
                <a:tab pos="2879725" algn="ctr"/>
                <a:tab pos="5761038" algn="r"/>
              </a:tabLst>
              <a:defRPr/>
            </a:pPr>
            <a:endParaRPr lang="en-US" sz="2400" dirty="0" smtClean="0">
              <a:latin typeface="Arial" pitchFamily="34" charset="0"/>
              <a:cs typeface="Arial" pitchFamily="34" charset="0"/>
            </a:endParaRPr>
          </a:p>
          <a:p>
            <a:pPr marL="0" indent="0" algn="ctr">
              <a:lnSpc>
                <a:spcPct val="90000"/>
              </a:lnSpc>
              <a:buNone/>
              <a:tabLst>
                <a:tab pos="2879725" algn="ctr"/>
                <a:tab pos="5761038" algn="r"/>
              </a:tabLst>
              <a:defRPr/>
            </a:pPr>
            <a:r>
              <a:rPr lang="en-US" sz="2400" dirty="0" smtClean="0">
                <a:latin typeface="Arial" pitchFamily="34" charset="0"/>
                <a:cs typeface="Arial" pitchFamily="34" charset="0"/>
              </a:rPr>
              <a:t>Thank you for your attention!</a:t>
            </a:r>
            <a:endParaRPr lang="de-DE" sz="2400" dirty="0" smtClean="0">
              <a:latin typeface="Arial" pitchFamily="34" charset="0"/>
              <a:cs typeface="Arial" pitchFamily="34" charset="0"/>
            </a:endParaRPr>
          </a:p>
          <a:p>
            <a:pPr marL="0" indent="0">
              <a:lnSpc>
                <a:spcPct val="90000"/>
              </a:lnSpc>
              <a:buFontTx/>
              <a:buNone/>
              <a:tabLst>
                <a:tab pos="2879725" algn="ctr"/>
                <a:tab pos="5761038" algn="r"/>
              </a:tabLst>
              <a:defRPr/>
            </a:pPr>
            <a:endParaRPr lang="en-GB" sz="2000" dirty="0" smtClean="0">
              <a:cs typeface="Arial" pitchFamily="34" charset="0"/>
            </a:endParaRPr>
          </a:p>
          <a:p>
            <a:pPr marL="0" indent="0">
              <a:lnSpc>
                <a:spcPct val="90000"/>
              </a:lnSpc>
              <a:buFontTx/>
              <a:buNone/>
              <a:tabLst>
                <a:tab pos="2879725" algn="ctr"/>
                <a:tab pos="5761038" algn="r"/>
              </a:tabLst>
              <a:defRPr/>
            </a:pPr>
            <a:endParaRPr lang="en-GB" sz="2000" dirty="0" smtClean="0">
              <a:cs typeface="Arial" pitchFamily="34" charset="0"/>
            </a:endParaRPr>
          </a:p>
          <a:p>
            <a:pPr marL="0" indent="0">
              <a:lnSpc>
                <a:spcPct val="90000"/>
              </a:lnSpc>
              <a:buFontTx/>
              <a:buNone/>
              <a:tabLst>
                <a:tab pos="2879725" algn="ctr"/>
                <a:tab pos="5761038" algn="r"/>
              </a:tabLst>
              <a:defRPr/>
            </a:pPr>
            <a:endParaRPr lang="en-GB" sz="2000" dirty="0" smtClean="0">
              <a:cs typeface="Arial" pitchFamily="34" charset="0"/>
            </a:endParaRPr>
          </a:p>
          <a:p>
            <a:pPr marL="0" indent="0">
              <a:lnSpc>
                <a:spcPct val="90000"/>
              </a:lnSpc>
              <a:buFontTx/>
              <a:buNone/>
              <a:tabLst>
                <a:tab pos="2879725" algn="ctr"/>
                <a:tab pos="5761038" algn="r"/>
              </a:tabLst>
              <a:defRPr/>
            </a:pPr>
            <a:r>
              <a:rPr lang="en-GB" sz="2000" dirty="0" smtClean="0">
                <a:cs typeface="Arial" pitchFamily="34" charset="0"/>
              </a:rPr>
              <a:t>Contact LOGMOS team:    </a:t>
            </a:r>
            <a:endParaRPr lang="en-GB" sz="2000" dirty="0">
              <a:cs typeface="Arial" pitchFamily="34" charset="0"/>
            </a:endParaRPr>
          </a:p>
          <a:p>
            <a:pPr marL="0" indent="0">
              <a:lnSpc>
                <a:spcPct val="90000"/>
              </a:lnSpc>
              <a:buFontTx/>
              <a:buNone/>
              <a:tabLst>
                <a:tab pos="2879725" algn="ctr"/>
                <a:tab pos="5761038" algn="r"/>
              </a:tabLst>
              <a:defRPr/>
            </a:pPr>
            <a:endParaRPr lang="en-GB" sz="2000" dirty="0">
              <a:cs typeface="Arial" pitchFamily="34" charset="0"/>
            </a:endParaRPr>
          </a:p>
          <a:p>
            <a:pPr marL="0" indent="0">
              <a:lnSpc>
                <a:spcPct val="90000"/>
              </a:lnSpc>
              <a:buFontTx/>
              <a:buNone/>
              <a:tabLst>
                <a:tab pos="2879725" algn="ctr"/>
                <a:tab pos="5761038" algn="r"/>
              </a:tabLst>
              <a:defRPr/>
            </a:pPr>
            <a:r>
              <a:rPr lang="en-GB" sz="2000" dirty="0">
                <a:cs typeface="Arial" pitchFamily="34" charset="0"/>
              </a:rPr>
              <a:t>8, Lysenko street, office 39, Kiev 01034, Ukraine </a:t>
            </a:r>
            <a:endParaRPr lang="ru-RU" sz="2000" dirty="0">
              <a:cs typeface="Arial" pitchFamily="34" charset="0"/>
            </a:endParaRPr>
          </a:p>
          <a:p>
            <a:pPr marL="0" indent="0">
              <a:spcBef>
                <a:spcPct val="0"/>
              </a:spcBef>
              <a:buFontTx/>
              <a:buNone/>
              <a:tabLst>
                <a:tab pos="2879725" algn="ctr"/>
                <a:tab pos="5761038" algn="r"/>
              </a:tabLst>
              <a:defRPr/>
            </a:pPr>
            <a:endParaRPr lang="en-GB" sz="2000" dirty="0">
              <a:cs typeface="Arial" pitchFamily="34" charset="0"/>
            </a:endParaRPr>
          </a:p>
          <a:p>
            <a:pPr marL="0" indent="0">
              <a:spcBef>
                <a:spcPct val="0"/>
              </a:spcBef>
              <a:buNone/>
              <a:tabLst>
                <a:tab pos="2879725" algn="ctr"/>
                <a:tab pos="5761038" algn="r"/>
              </a:tabLst>
              <a:defRPr/>
            </a:pPr>
            <a:r>
              <a:rPr lang="en-GB" sz="2000" dirty="0">
                <a:cs typeface="Arial" pitchFamily="34" charset="0"/>
                <a:sym typeface="Wingdings"/>
              </a:rPr>
              <a:t></a:t>
            </a:r>
            <a:r>
              <a:rPr lang="en-GB" sz="2000" dirty="0">
                <a:cs typeface="Arial" pitchFamily="34" charset="0"/>
              </a:rPr>
              <a:t>+380 44 234 03 88, +380 44 288 08 92</a:t>
            </a:r>
          </a:p>
          <a:p>
            <a:pPr marL="0" indent="0">
              <a:spcBef>
                <a:spcPct val="0"/>
              </a:spcBef>
              <a:buNone/>
              <a:tabLst>
                <a:tab pos="2879725" algn="ctr"/>
                <a:tab pos="5761038" algn="r"/>
              </a:tabLst>
              <a:defRPr/>
            </a:pPr>
            <a:endParaRPr lang="en-GB" sz="2000" dirty="0" smtClean="0">
              <a:ea typeface="Times New Roman" pitchFamily="18" charset="0"/>
              <a:cs typeface="Arial" pitchFamily="34" charset="0"/>
            </a:endParaRPr>
          </a:p>
          <a:p>
            <a:pPr marL="0" indent="0">
              <a:spcBef>
                <a:spcPct val="0"/>
              </a:spcBef>
              <a:buNone/>
              <a:tabLst>
                <a:tab pos="2879725" algn="ctr"/>
                <a:tab pos="5761038" algn="r"/>
              </a:tabLst>
              <a:defRPr/>
            </a:pPr>
            <a:r>
              <a:rPr lang="de-DE" sz="2000" dirty="0" smtClean="0">
                <a:cs typeface="Arial" pitchFamily="34" charset="0"/>
                <a:sym typeface="Wingdings"/>
              </a:rPr>
              <a:t> </a:t>
            </a:r>
            <a:r>
              <a:rPr lang="en-US" sz="2000" dirty="0" smtClean="0">
                <a:cs typeface="Arial" pitchFamily="34" charset="0"/>
                <a:sym typeface="Wingdings"/>
              </a:rPr>
              <a:t>logmos.egis-international@egis.fr</a:t>
            </a:r>
          </a:p>
          <a:p>
            <a:pPr>
              <a:spcBef>
                <a:spcPct val="0"/>
              </a:spcBef>
              <a:buFont typeface="Wingdings" pitchFamily="2" charset="2"/>
              <a:buChar char="*"/>
              <a:tabLst>
                <a:tab pos="2879725" algn="ctr"/>
                <a:tab pos="5761038" algn="r"/>
              </a:tabLst>
              <a:defRPr/>
            </a:pPr>
            <a:endParaRPr lang="en-GB" sz="2000" dirty="0">
              <a:solidFill>
                <a:schemeClr val="accent6"/>
              </a:solidFill>
              <a:ea typeface="Times New Roman" pitchFamily="18" charset="0"/>
              <a:cs typeface="Arial" pitchFamily="34" charset="0"/>
            </a:endParaRPr>
          </a:p>
        </p:txBody>
      </p:sp>
      <p:sp>
        <p:nvSpPr>
          <p:cNvPr id="10242" name="Rectangle 6"/>
          <p:cNvSpPr>
            <a:spLocks noGrp="1" noChangeArrowheads="1"/>
          </p:cNvSpPr>
          <p:nvPr>
            <p:ph type="sldNum" sz="quarter" idx="10"/>
          </p:nvPr>
        </p:nvSpPr>
        <p:spPr>
          <a:noFill/>
        </p:spPr>
        <p:txBody>
          <a:bodyPr/>
          <a:lstStyle/>
          <a:p>
            <a:fld id="{7DFF47FD-5CDC-4689-A4C3-0C2990ABED01}" type="slidenum">
              <a:rPr lang="ru-RU" smtClean="0">
                <a:latin typeface="Arial" charset="0"/>
              </a:rPr>
              <a:pPr/>
              <a:t>17</a:t>
            </a:fld>
            <a:endParaRPr lang="ru-RU" smtClean="0">
              <a:latin typeface="Arial" charset="0"/>
            </a:endParaRPr>
          </a:p>
        </p:txBody>
      </p:sp>
      <p:sp>
        <p:nvSpPr>
          <p:cNvPr id="32773" name="Text Box 5"/>
          <p:cNvSpPr txBox="1">
            <a:spLocks noChangeArrowheads="1"/>
          </p:cNvSpPr>
          <p:nvPr/>
        </p:nvSpPr>
        <p:spPr bwMode="auto">
          <a:xfrm>
            <a:off x="566738" y="4395788"/>
            <a:ext cx="8235950" cy="1515800"/>
          </a:xfrm>
          <a:prstGeom prst="rect">
            <a:avLst/>
          </a:prstGeom>
          <a:noFill/>
          <a:ln w="9525" algn="ctr">
            <a:noFill/>
            <a:miter lim="800000"/>
            <a:headEnd/>
            <a:tailEnd/>
          </a:ln>
        </p:spPr>
        <p:txBody>
          <a:bodyPr>
            <a:spAutoFit/>
          </a:bodyPr>
          <a:lstStyle/>
          <a:p>
            <a:pPr marL="342900" indent="-342900">
              <a:spcBef>
                <a:spcPct val="50000"/>
              </a:spcBef>
            </a:pPr>
            <a:endParaRPr lang="en-US" sz="2500" dirty="0">
              <a:solidFill>
                <a:srgbClr val="00009C"/>
              </a:solidFill>
            </a:endParaRPr>
          </a:p>
          <a:p>
            <a:pPr marL="342900" indent="-342900">
              <a:spcBef>
                <a:spcPct val="50000"/>
              </a:spcBef>
            </a:pPr>
            <a:endParaRPr lang="en-US" sz="2500" dirty="0">
              <a:solidFill>
                <a:srgbClr val="00009C"/>
              </a:solidFill>
            </a:endParaRPr>
          </a:p>
          <a:p>
            <a:pPr marL="342900" indent="-342900">
              <a:spcBef>
                <a:spcPct val="50000"/>
              </a:spcBef>
            </a:pPr>
            <a:endParaRPr lang="de-DE" sz="2500" dirty="0">
              <a:solidFill>
                <a:srgbClr val="00009C"/>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nodePh="1">
                                  <p:stCondLst>
                                    <p:cond delay="0"/>
                                  </p:stCondLst>
                                  <p:endCondLst>
                                    <p:cond evt="begin" delay="0">
                                      <p:tn val="5"/>
                                    </p:cond>
                                  </p:endCondLst>
                                  <p:childTnLst>
                                    <p:set>
                                      <p:cBhvr>
                                        <p:cTn id="6" dur="1" fill="hold">
                                          <p:stCondLst>
                                            <p:cond delay="0"/>
                                          </p:stCondLst>
                                        </p:cTn>
                                        <p:tgtEl>
                                          <p:spTgt spid="32773"/>
                                        </p:tgtEl>
                                        <p:attrNameLst>
                                          <p:attrName>style.visibility</p:attrName>
                                        </p:attrNameLst>
                                      </p:cBhvr>
                                      <p:to>
                                        <p:strVal val="visible"/>
                                      </p:to>
                                    </p:set>
                                    <p:animEffect transition="in" filter="blinds(horizontal)">
                                      <p:cBhvr>
                                        <p:cTn id="7" dur="500"/>
                                        <p:tgtEl>
                                          <p:spTgt spid="327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3"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2734648"/>
            <a:ext cx="914400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rgbClr val="0070C1"/>
              </a:solidFill>
              <a:effectLst/>
              <a:latin typeface="Calibri" pitchFamily="34" charset="0"/>
              <a:ea typeface="Calibri" pitchFamily="34" charset="0"/>
              <a:cs typeface="Calibri"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en-US" sz="2400" b="1" dirty="0">
              <a:solidFill>
                <a:srgbClr val="0070C1"/>
              </a:solidFill>
              <a:latin typeface="Calibri" pitchFamily="34" charset="0"/>
              <a:ea typeface="Calibri" pitchFamily="34" charset="0"/>
              <a:cs typeface="Calibri" pitchFamily="34" charset="0"/>
            </a:endParaRPr>
          </a:p>
        </p:txBody>
      </p:sp>
      <p:sp>
        <p:nvSpPr>
          <p:cNvPr id="3" name="Прямоугольник 2"/>
          <p:cNvSpPr/>
          <p:nvPr/>
        </p:nvSpPr>
        <p:spPr>
          <a:xfrm>
            <a:off x="701570" y="1133745"/>
            <a:ext cx="7920879" cy="3656386"/>
          </a:xfrm>
          <a:prstGeom prst="rect">
            <a:avLst/>
          </a:prstGeom>
        </p:spPr>
        <p:txBody>
          <a:bodyPr wrap="square">
            <a:spAutoFit/>
          </a:bodyPr>
          <a:lstStyle/>
          <a:p>
            <a:pPr lvl="0"/>
            <a:r>
              <a:rPr lang="en-US" sz="2400" b="1" dirty="0" smtClean="0">
                <a:solidFill>
                  <a:schemeClr val="tx1"/>
                </a:solidFill>
                <a:latin typeface="Arial" pitchFamily="34" charset="0"/>
                <a:cs typeface="Arial" pitchFamily="34" charset="0"/>
              </a:rPr>
              <a:t>Main project data</a:t>
            </a:r>
          </a:p>
          <a:p>
            <a:pPr lvl="0"/>
            <a:endParaRPr lang="en-US" sz="2400" dirty="0" smtClean="0">
              <a:solidFill>
                <a:schemeClr val="tx1"/>
              </a:solidFill>
              <a:latin typeface="Arial" pitchFamily="34" charset="0"/>
              <a:cs typeface="Arial" pitchFamily="34" charset="0"/>
            </a:endParaRPr>
          </a:p>
          <a:p>
            <a:pPr algn="just"/>
            <a:r>
              <a:rPr lang="en-GB" sz="1800" b="1" dirty="0" smtClean="0">
                <a:solidFill>
                  <a:schemeClr val="tx1"/>
                </a:solidFill>
              </a:rPr>
              <a:t>Logistical Processes and Motorways of the Sea II in Armenia, Azerbaijan, Georgia, Kazakhstan, Kyrgyzstan, Moldova, Tajikistan, Turkmenistan, Ukraine, Uzbekistan - </a:t>
            </a:r>
            <a:r>
              <a:rPr lang="en-GB" sz="1800" b="1" dirty="0" err="1" smtClean="0">
                <a:solidFill>
                  <a:schemeClr val="tx1"/>
                </a:solidFill>
              </a:rPr>
              <a:t>EuropeAid</a:t>
            </a:r>
            <a:r>
              <a:rPr lang="en-GB" sz="1800" b="1" dirty="0" smtClean="0">
                <a:solidFill>
                  <a:schemeClr val="tx1"/>
                </a:solidFill>
              </a:rPr>
              <a:t>/</a:t>
            </a:r>
            <a:r>
              <a:rPr lang="ru-RU" sz="1800" b="1" dirty="0" smtClean="0">
                <a:solidFill>
                  <a:schemeClr val="tx1"/>
                </a:solidFill>
              </a:rPr>
              <a:t> 2011</a:t>
            </a:r>
            <a:r>
              <a:rPr lang="en-GB" sz="1800" b="1" dirty="0" smtClean="0">
                <a:solidFill>
                  <a:schemeClr val="tx1"/>
                </a:solidFill>
              </a:rPr>
              <a:t>/</a:t>
            </a:r>
            <a:r>
              <a:rPr lang="ru-RU" sz="1800" b="1" dirty="0" smtClean="0">
                <a:solidFill>
                  <a:schemeClr val="tx1"/>
                </a:solidFill>
              </a:rPr>
              <a:t>264 459</a:t>
            </a:r>
            <a:endParaRPr lang="en-GB" sz="1800" b="1" dirty="0" smtClean="0">
              <a:solidFill>
                <a:schemeClr val="tx1"/>
              </a:solidFill>
            </a:endParaRPr>
          </a:p>
          <a:p>
            <a:pPr algn="just">
              <a:buFontTx/>
              <a:buNone/>
            </a:pPr>
            <a:endParaRPr lang="en-GB" sz="1800" dirty="0" smtClean="0">
              <a:solidFill>
                <a:schemeClr val="tx1"/>
              </a:solidFill>
            </a:endParaRPr>
          </a:p>
          <a:p>
            <a:pPr algn="just"/>
            <a:r>
              <a:rPr lang="en-GB" sz="1800" b="1" dirty="0" smtClean="0">
                <a:solidFill>
                  <a:schemeClr val="tx1"/>
                </a:solidFill>
              </a:rPr>
              <a:t>Project period</a:t>
            </a:r>
            <a:r>
              <a:rPr lang="en-GB" sz="1800" dirty="0" smtClean="0">
                <a:solidFill>
                  <a:schemeClr val="tx1"/>
                </a:solidFill>
              </a:rPr>
              <a:t>: 		27 April 2011 – 26 April 2014</a:t>
            </a:r>
          </a:p>
          <a:p>
            <a:pPr algn="just"/>
            <a:r>
              <a:rPr lang="en-GB" sz="1800" b="1" dirty="0" smtClean="0">
                <a:solidFill>
                  <a:schemeClr val="tx1"/>
                </a:solidFill>
              </a:rPr>
              <a:t>Beneficiary countries:</a:t>
            </a:r>
            <a:endParaRPr lang="ru-RU" sz="1800" b="1" dirty="0" smtClean="0">
              <a:solidFill>
                <a:schemeClr val="tx1"/>
              </a:solidFill>
            </a:endParaRPr>
          </a:p>
          <a:p>
            <a:pPr algn="just"/>
            <a:r>
              <a:rPr lang="en-GB" sz="1800" b="1" dirty="0" smtClean="0">
                <a:solidFill>
                  <a:schemeClr val="tx1"/>
                </a:solidFill>
              </a:rPr>
              <a:t>Direct </a:t>
            </a:r>
            <a:r>
              <a:rPr lang="en-GB" sz="1800" dirty="0" smtClean="0">
                <a:solidFill>
                  <a:schemeClr val="tx1"/>
                </a:solidFill>
              </a:rPr>
              <a:t>– the ENPI East partners (Armenia, Azerbaijan, Republic of Moldova, Ukraine and Georgia) and the Central Asia TRACECA countries (Kazakhstan, Kyrgyzstan, Uzbekistan, Tajikistan and Turkmenistan)</a:t>
            </a:r>
          </a:p>
          <a:p>
            <a:pPr algn="just"/>
            <a:r>
              <a:rPr lang="en-US" sz="1800" b="1" dirty="0" smtClean="0">
                <a:solidFill>
                  <a:schemeClr val="tx1"/>
                </a:solidFill>
              </a:rPr>
              <a:t>Indirect</a:t>
            </a:r>
            <a:r>
              <a:rPr lang="en-GB" sz="1800" b="1" dirty="0" smtClean="0">
                <a:solidFill>
                  <a:schemeClr val="tx1"/>
                </a:solidFill>
              </a:rPr>
              <a:t> </a:t>
            </a:r>
            <a:r>
              <a:rPr lang="en-GB" sz="1800" dirty="0" smtClean="0">
                <a:solidFill>
                  <a:schemeClr val="tx1"/>
                </a:solidFill>
              </a:rPr>
              <a:t>– Bulgaria, Romania, Turkey</a:t>
            </a:r>
            <a:endParaRPr lang="ru-RU" sz="1800" b="1" dirty="0" smtClean="0">
              <a:solidFill>
                <a:schemeClr val="tx1"/>
              </a:solidFill>
            </a:endParaRPr>
          </a:p>
        </p:txBody>
      </p:sp>
    </p:spTree>
    <p:extLst>
      <p:ext uri="{BB962C8B-B14F-4D97-AF65-F5344CB8AC3E}">
        <p14:creationId xmlns="" xmlns:p14="http://schemas.microsoft.com/office/powerpoint/2010/main" val="67864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ChangeArrowheads="1"/>
          </p:cNvSpPr>
          <p:nvPr/>
        </p:nvSpPr>
        <p:spPr bwMode="auto">
          <a:xfrm>
            <a:off x="1167645" y="1964017"/>
            <a:ext cx="7020780" cy="24268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nSpc>
                <a:spcPct val="100000"/>
              </a:lnSpc>
              <a:spcBef>
                <a:spcPct val="0"/>
              </a:spcBef>
            </a:pPr>
            <a:endParaRPr kumimoji="0" lang="en-US" sz="2400" b="1" i="0" u="none" strike="noStrike" cap="none" normalizeH="0" baseline="0" dirty="0" smtClean="0">
              <a:ln>
                <a:noFill/>
              </a:ln>
              <a:solidFill>
                <a:srgbClr val="3366FF"/>
              </a:solidFill>
              <a:effectLst/>
              <a:latin typeface="Arial" pitchFamily="34" charset="0"/>
              <a:ea typeface="Calibri" pitchFamily="34" charset="0"/>
              <a:cs typeface="Arial" pitchFamily="34" charset="0"/>
            </a:endParaRPr>
          </a:p>
          <a:p>
            <a:pPr lvl="0">
              <a:lnSpc>
                <a:spcPct val="100000"/>
              </a:lnSpc>
              <a:spcBef>
                <a:spcPct val="0"/>
              </a:spcBef>
            </a:pPr>
            <a:endParaRPr kumimoji="0" lang="ru-RU" sz="2400" b="1" i="0" u="none" strike="noStrike" cap="none" normalizeH="0" baseline="0" dirty="0" smtClean="0">
              <a:ln>
                <a:noFill/>
              </a:ln>
              <a:solidFill>
                <a:srgbClr val="3366FF"/>
              </a:solidFill>
              <a:effectLst/>
              <a:latin typeface="Arial" pitchFamily="34" charset="0"/>
              <a:ea typeface="Calibri"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ru-RU" b="0" i="0" u="none" strike="noStrike" cap="none" normalizeH="0" baseline="0" dirty="0" smtClean="0">
              <a:ln>
                <a:noFill/>
              </a:ln>
              <a:solidFill>
                <a:schemeClr val="tx1"/>
              </a:solidFill>
              <a:effectLst/>
              <a:latin typeface="+mj-lt"/>
              <a:cs typeface="Calibri"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ru-RU" dirty="0">
              <a:solidFill>
                <a:srgbClr val="000000"/>
              </a:solidFill>
              <a:latin typeface="+mj-lt"/>
              <a:cs typeface="Calibri" pitchFamily="34" charset="0"/>
            </a:endParaRPr>
          </a:p>
          <a:p>
            <a:endParaRPr lang="ru-RU" dirty="0" smtClean="0">
              <a:latin typeface="+mj-lt"/>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ru-RU" b="0" i="0" u="none" strike="noStrike" cap="none" normalizeH="0" baseline="0" dirty="0">
              <a:ln>
                <a:noFill/>
              </a:ln>
              <a:solidFill>
                <a:schemeClr val="tx1"/>
              </a:solidFill>
              <a:effectLst/>
              <a:latin typeface="+mj-lt"/>
              <a:cs typeface="Calibri"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ru-RU" dirty="0" smtClean="0">
              <a:latin typeface="+mj-lt"/>
              <a:cs typeface="Calibri"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smtClean="0">
              <a:ln>
                <a:noFill/>
              </a:ln>
              <a:solidFill>
                <a:schemeClr val="tx1"/>
              </a:solidFill>
              <a:effectLst/>
              <a:latin typeface="+mj-lt"/>
              <a:cs typeface="Calibri" pitchFamily="34" charset="0"/>
            </a:endParaRPr>
          </a:p>
        </p:txBody>
      </p:sp>
      <p:pic>
        <p:nvPicPr>
          <p:cNvPr id="3" name="Рисунок 4" descr="traceca_ilc_routes.png"/>
          <p:cNvPicPr>
            <a:picLocks noChangeAspect="1"/>
          </p:cNvPicPr>
          <p:nvPr/>
        </p:nvPicPr>
        <p:blipFill>
          <a:blip r:embed="rId2" cstate="print"/>
          <a:srcRect/>
          <a:stretch>
            <a:fillRect/>
          </a:stretch>
        </p:blipFill>
        <p:spPr bwMode="auto">
          <a:xfrm>
            <a:off x="476250" y="1035050"/>
            <a:ext cx="8235950" cy="4374170"/>
          </a:xfrm>
          <a:prstGeom prst="rect">
            <a:avLst/>
          </a:prstGeom>
          <a:noFill/>
          <a:ln w="9525">
            <a:noFill/>
            <a:miter lim="800000"/>
            <a:headEnd/>
            <a:tailEnd/>
          </a:ln>
        </p:spPr>
      </p:pic>
    </p:spTree>
    <p:extLst>
      <p:ext uri="{BB962C8B-B14F-4D97-AF65-F5344CB8AC3E}">
        <p14:creationId xmlns="" xmlns:p14="http://schemas.microsoft.com/office/powerpoint/2010/main" val="17320705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2404AF0C-9FF1-4CD6-A8C8-D59E3F2B5AB7}" type="slidenum">
              <a:rPr lang="ru-RU" smtClean="0"/>
              <a:pPr>
                <a:defRPr/>
              </a:pPr>
              <a:t>4</a:t>
            </a:fld>
            <a:endParaRPr lang="ru-RU"/>
          </a:p>
        </p:txBody>
      </p:sp>
      <p:sp>
        <p:nvSpPr>
          <p:cNvPr id="3" name="Rectangle 2"/>
          <p:cNvSpPr/>
          <p:nvPr/>
        </p:nvSpPr>
        <p:spPr>
          <a:xfrm>
            <a:off x="1151619" y="998730"/>
            <a:ext cx="7245805" cy="424732"/>
          </a:xfrm>
          <a:prstGeom prst="rect">
            <a:avLst/>
          </a:prstGeom>
        </p:spPr>
        <p:txBody>
          <a:bodyPr wrap="square">
            <a:spAutoFit/>
          </a:bodyPr>
          <a:lstStyle/>
          <a:p>
            <a:r>
              <a:rPr lang="en-GB" sz="2400" b="1" dirty="0" smtClean="0">
                <a:solidFill>
                  <a:schemeClr val="tx1"/>
                </a:solidFill>
              </a:rPr>
              <a:t>Specific Project Objectives</a:t>
            </a:r>
            <a:endParaRPr lang="en-US" sz="2400" dirty="0">
              <a:solidFill>
                <a:schemeClr val="tx1"/>
              </a:solidFill>
            </a:endParaRPr>
          </a:p>
        </p:txBody>
      </p:sp>
      <p:sp>
        <p:nvSpPr>
          <p:cNvPr id="4" name="Прямоугольник 3"/>
          <p:cNvSpPr/>
          <p:nvPr/>
        </p:nvSpPr>
        <p:spPr>
          <a:xfrm>
            <a:off x="656565" y="1853825"/>
            <a:ext cx="7920879" cy="3593291"/>
          </a:xfrm>
          <a:prstGeom prst="rect">
            <a:avLst/>
          </a:prstGeom>
        </p:spPr>
        <p:txBody>
          <a:bodyPr wrap="square">
            <a:spAutoFit/>
          </a:bodyPr>
          <a:lstStyle/>
          <a:p>
            <a:pPr algn="just">
              <a:buFont typeface="Wingdings" pitchFamily="2" charset="2"/>
              <a:buChar char="Ø"/>
            </a:pPr>
            <a:r>
              <a:rPr lang="en-GB" sz="1800" dirty="0" smtClean="0">
                <a:solidFill>
                  <a:schemeClr val="tx1"/>
                </a:solidFill>
              </a:rPr>
              <a:t>Overcoming logistics bottlenecks with the objective to enhance trade between the EU, the beneficiary countries and beyond. </a:t>
            </a:r>
          </a:p>
          <a:p>
            <a:pPr algn="just"/>
            <a:endParaRPr lang="ru-RU" sz="1800" dirty="0" smtClean="0">
              <a:solidFill>
                <a:schemeClr val="tx1"/>
              </a:solidFill>
            </a:endParaRPr>
          </a:p>
          <a:p>
            <a:pPr algn="just">
              <a:buFont typeface="Wingdings" pitchFamily="2" charset="2"/>
              <a:buChar char="Ø"/>
            </a:pPr>
            <a:r>
              <a:rPr lang="en-GB" sz="1800" dirty="0" smtClean="0">
                <a:solidFill>
                  <a:schemeClr val="tx1"/>
                </a:solidFill>
              </a:rPr>
              <a:t>Facilitating an efficient and seamless flow of goods along the TRACECA Corridor between both sides of the Black and the Caspian Seas, ensuring good interoperability between the ports and the hinterland through regular maritime, rail, road and inland waterway transport connections. </a:t>
            </a:r>
          </a:p>
          <a:p>
            <a:pPr algn="just"/>
            <a:endParaRPr lang="ru-RU" sz="1800" dirty="0" smtClean="0">
              <a:solidFill>
                <a:schemeClr val="tx1"/>
              </a:solidFill>
            </a:endParaRPr>
          </a:p>
          <a:p>
            <a:pPr algn="just">
              <a:buFont typeface="Wingdings" pitchFamily="2" charset="2"/>
              <a:buChar char="Ø"/>
            </a:pPr>
            <a:r>
              <a:rPr lang="en-GB" sz="1800" dirty="0" smtClean="0">
                <a:solidFill>
                  <a:schemeClr val="tx1"/>
                </a:solidFill>
              </a:rPr>
              <a:t>Addressing regulatory and border-crossing procedure issues to improve the performance of maritime, port, and land transport operations with a specific focus on Ro-Ro and containerized trade and the implementation of block container train and </a:t>
            </a:r>
            <a:r>
              <a:rPr lang="en-GB" sz="1800" dirty="0" err="1" smtClean="0">
                <a:solidFill>
                  <a:schemeClr val="tx1"/>
                </a:solidFill>
              </a:rPr>
              <a:t>contrailer</a:t>
            </a:r>
            <a:r>
              <a:rPr lang="en-GB" sz="1800" dirty="0" smtClean="0">
                <a:solidFill>
                  <a:schemeClr val="tx1"/>
                </a:solidFill>
              </a:rPr>
              <a:t> services</a:t>
            </a:r>
            <a:r>
              <a:rPr lang="en-GB" sz="1800" dirty="0" smtClean="0"/>
              <a:t>.</a:t>
            </a:r>
          </a:p>
          <a:p>
            <a:pPr algn="just"/>
            <a:endParaRPr lang="ru-RU" b="1" dirty="0" smtClean="0"/>
          </a:p>
        </p:txBody>
      </p:sp>
    </p:spTree>
    <p:extLst>
      <p:ext uri="{BB962C8B-B14F-4D97-AF65-F5344CB8AC3E}">
        <p14:creationId xmlns="" xmlns:p14="http://schemas.microsoft.com/office/powerpoint/2010/main" val="38903782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56566" y="863715"/>
            <a:ext cx="7965884" cy="5799643"/>
          </a:xfrm>
          <a:prstGeom prst="rect">
            <a:avLst/>
          </a:prstGeom>
        </p:spPr>
        <p:txBody>
          <a:bodyPr wrap="square">
            <a:spAutoFit/>
          </a:bodyPr>
          <a:lstStyle/>
          <a:p>
            <a:pPr algn="just">
              <a:lnSpc>
                <a:spcPct val="100000"/>
              </a:lnSpc>
              <a:spcBef>
                <a:spcPts val="0"/>
              </a:spcBef>
            </a:pPr>
            <a:r>
              <a:rPr lang="en-US" dirty="0" smtClean="0">
                <a:solidFill>
                  <a:schemeClr val="tx1"/>
                </a:solidFill>
              </a:rPr>
              <a:t>The Project:</a:t>
            </a:r>
          </a:p>
          <a:p>
            <a:pPr algn="just">
              <a:lnSpc>
                <a:spcPct val="100000"/>
              </a:lnSpc>
              <a:spcBef>
                <a:spcPts val="0"/>
              </a:spcBef>
            </a:pPr>
            <a:endParaRPr lang="en-US" dirty="0" smtClean="0">
              <a:solidFill>
                <a:schemeClr val="tx1"/>
              </a:solidFill>
            </a:endParaRPr>
          </a:p>
          <a:p>
            <a:pPr algn="just">
              <a:lnSpc>
                <a:spcPct val="100000"/>
              </a:lnSpc>
              <a:spcBef>
                <a:spcPts val="0"/>
              </a:spcBef>
              <a:buFontTx/>
              <a:buChar char="-"/>
            </a:pPr>
            <a:r>
              <a:rPr lang="en-US" dirty="0" smtClean="0">
                <a:solidFill>
                  <a:schemeClr val="tx1"/>
                </a:solidFill>
              </a:rPr>
              <a:t> continues the effort of three EU-funded TRACECA projects, which  were</a:t>
            </a:r>
          </a:p>
          <a:p>
            <a:pPr algn="just">
              <a:lnSpc>
                <a:spcPct val="100000"/>
              </a:lnSpc>
              <a:spcBef>
                <a:spcPts val="0"/>
              </a:spcBef>
            </a:pPr>
            <a:r>
              <a:rPr lang="en-US" dirty="0" smtClean="0">
                <a:solidFill>
                  <a:schemeClr val="tx1"/>
                </a:solidFill>
              </a:rPr>
              <a:t>  implemented in 2008 – 2011: </a:t>
            </a:r>
          </a:p>
          <a:p>
            <a:pPr algn="just">
              <a:lnSpc>
                <a:spcPct val="100000"/>
              </a:lnSpc>
              <a:spcBef>
                <a:spcPts val="0"/>
              </a:spcBef>
            </a:pPr>
            <a:endParaRPr lang="en-US" dirty="0" smtClean="0">
              <a:solidFill>
                <a:schemeClr val="tx1"/>
              </a:solidFill>
            </a:endParaRPr>
          </a:p>
          <a:p>
            <a:pPr algn="just">
              <a:lnSpc>
                <a:spcPct val="100000"/>
              </a:lnSpc>
              <a:spcBef>
                <a:spcPts val="0"/>
              </a:spcBef>
            </a:pPr>
            <a:r>
              <a:rPr lang="en-GB" dirty="0" smtClean="0">
                <a:solidFill>
                  <a:schemeClr val="tx1"/>
                </a:solidFill>
              </a:rPr>
              <a:t>Motorways of the Sea (</a:t>
            </a:r>
            <a:r>
              <a:rPr lang="en-GB" dirty="0" err="1" smtClean="0">
                <a:solidFill>
                  <a:schemeClr val="tx1"/>
                </a:solidFill>
              </a:rPr>
              <a:t>MoS</a:t>
            </a:r>
            <a:r>
              <a:rPr lang="en-GB" dirty="0" smtClean="0">
                <a:solidFill>
                  <a:schemeClr val="tx1"/>
                </a:solidFill>
              </a:rPr>
              <a:t>) for Black Sea and Caspian Sea</a:t>
            </a:r>
          </a:p>
          <a:p>
            <a:pPr algn="just">
              <a:lnSpc>
                <a:spcPct val="100000"/>
              </a:lnSpc>
              <a:spcBef>
                <a:spcPts val="0"/>
              </a:spcBef>
            </a:pPr>
            <a:r>
              <a:rPr lang="en-GB" dirty="0" smtClean="0">
                <a:solidFill>
                  <a:schemeClr val="tx1"/>
                </a:solidFill>
              </a:rPr>
              <a:t>International Logistical Centres for Western NIS and Caucasus</a:t>
            </a:r>
          </a:p>
          <a:p>
            <a:pPr algn="just">
              <a:lnSpc>
                <a:spcPct val="100000"/>
              </a:lnSpc>
              <a:spcBef>
                <a:spcPts val="0"/>
              </a:spcBef>
            </a:pPr>
            <a:r>
              <a:rPr lang="en-GB" dirty="0" smtClean="0">
                <a:solidFill>
                  <a:schemeClr val="tx1"/>
                </a:solidFill>
              </a:rPr>
              <a:t>International Logistical Centres for Central Asia</a:t>
            </a:r>
          </a:p>
          <a:p>
            <a:pPr algn="just">
              <a:lnSpc>
                <a:spcPct val="100000"/>
              </a:lnSpc>
              <a:spcBef>
                <a:spcPts val="0"/>
              </a:spcBef>
            </a:pPr>
            <a:endParaRPr lang="en-GB" dirty="0" smtClean="0">
              <a:solidFill>
                <a:schemeClr val="tx1"/>
              </a:solidFill>
            </a:endParaRPr>
          </a:p>
          <a:p>
            <a:pPr algn="just">
              <a:lnSpc>
                <a:spcPct val="100000"/>
              </a:lnSpc>
              <a:spcBef>
                <a:spcPts val="0"/>
              </a:spcBef>
              <a:buFontTx/>
              <a:buChar char="-"/>
            </a:pPr>
            <a:r>
              <a:rPr lang="en-GB" dirty="0" smtClean="0">
                <a:solidFill>
                  <a:schemeClr val="tx1"/>
                </a:solidFill>
              </a:rPr>
              <a:t> targets the implementation of the 16, now 20, pilot projects selected under the</a:t>
            </a:r>
          </a:p>
          <a:p>
            <a:pPr algn="just">
              <a:lnSpc>
                <a:spcPct val="100000"/>
              </a:lnSpc>
              <a:spcBef>
                <a:spcPts val="0"/>
              </a:spcBef>
            </a:pPr>
            <a:r>
              <a:rPr lang="en-GB" dirty="0" smtClean="0">
                <a:solidFill>
                  <a:schemeClr val="tx1"/>
                </a:solidFill>
              </a:rPr>
              <a:t>  previous projects which consist in a network of 11 logistics </a:t>
            </a:r>
            <a:r>
              <a:rPr lang="en-GB" dirty="0" err="1" smtClean="0">
                <a:solidFill>
                  <a:schemeClr val="tx1"/>
                </a:solidFill>
              </a:rPr>
              <a:t>centers</a:t>
            </a:r>
            <a:r>
              <a:rPr lang="en-GB" dirty="0" smtClean="0">
                <a:solidFill>
                  <a:schemeClr val="tx1"/>
                </a:solidFill>
              </a:rPr>
              <a:t> in the</a:t>
            </a:r>
          </a:p>
          <a:p>
            <a:pPr algn="just">
              <a:lnSpc>
                <a:spcPct val="100000"/>
              </a:lnSpc>
              <a:spcBef>
                <a:spcPts val="0"/>
              </a:spcBef>
            </a:pPr>
            <a:r>
              <a:rPr lang="en-GB" dirty="0" smtClean="0">
                <a:solidFill>
                  <a:schemeClr val="tx1"/>
                </a:solidFill>
              </a:rPr>
              <a:t>  Western NIS, Caucasus and Central Asia countries, one block-container train</a:t>
            </a:r>
          </a:p>
          <a:p>
            <a:pPr algn="just">
              <a:lnSpc>
                <a:spcPct val="100000"/>
              </a:lnSpc>
              <a:spcBef>
                <a:spcPts val="0"/>
              </a:spcBef>
            </a:pPr>
            <a:r>
              <a:rPr lang="en-GB" dirty="0" smtClean="0">
                <a:solidFill>
                  <a:schemeClr val="tx1"/>
                </a:solidFill>
              </a:rPr>
              <a:t>  operation through the Caucasus along the TRACECA Corridor backbone and 5</a:t>
            </a:r>
          </a:p>
          <a:p>
            <a:pPr algn="just">
              <a:lnSpc>
                <a:spcPct val="100000"/>
              </a:lnSpc>
              <a:spcBef>
                <a:spcPts val="0"/>
              </a:spcBef>
            </a:pPr>
            <a:r>
              <a:rPr lang="en-GB" dirty="0" smtClean="0">
                <a:solidFill>
                  <a:schemeClr val="tx1"/>
                </a:solidFill>
              </a:rPr>
              <a:t>  </a:t>
            </a:r>
            <a:r>
              <a:rPr lang="en-GB" dirty="0" err="1" smtClean="0">
                <a:solidFill>
                  <a:schemeClr val="tx1"/>
                </a:solidFill>
              </a:rPr>
              <a:t>MoS</a:t>
            </a:r>
            <a:r>
              <a:rPr lang="en-GB" dirty="0" smtClean="0">
                <a:solidFill>
                  <a:schemeClr val="tx1"/>
                </a:solidFill>
              </a:rPr>
              <a:t> initiatives for improving the existing maritime links in the Black and</a:t>
            </a:r>
          </a:p>
          <a:p>
            <a:pPr algn="just">
              <a:lnSpc>
                <a:spcPct val="100000"/>
              </a:lnSpc>
              <a:spcBef>
                <a:spcPts val="0"/>
              </a:spcBef>
            </a:pPr>
            <a:r>
              <a:rPr lang="en-GB" dirty="0" smtClean="0">
                <a:solidFill>
                  <a:schemeClr val="tx1"/>
                </a:solidFill>
              </a:rPr>
              <a:t>  Caspian Sea</a:t>
            </a:r>
          </a:p>
          <a:p>
            <a:pPr algn="just">
              <a:lnSpc>
                <a:spcPct val="100000"/>
              </a:lnSpc>
              <a:spcBef>
                <a:spcPts val="0"/>
              </a:spcBef>
              <a:buFontTx/>
              <a:buChar char="-"/>
            </a:pPr>
            <a:endParaRPr lang="en-GB" dirty="0" smtClean="0">
              <a:solidFill>
                <a:schemeClr val="tx1"/>
              </a:solidFill>
            </a:endParaRPr>
          </a:p>
          <a:p>
            <a:pPr algn="just">
              <a:lnSpc>
                <a:spcPct val="100000"/>
              </a:lnSpc>
              <a:spcBef>
                <a:spcPts val="0"/>
              </a:spcBef>
              <a:buFontTx/>
              <a:buChar char="-"/>
            </a:pPr>
            <a:r>
              <a:rPr lang="en-GB" dirty="0" smtClean="0">
                <a:solidFill>
                  <a:schemeClr val="tx1"/>
                </a:solidFill>
              </a:rPr>
              <a:t> aims at the identification, selection and when possible implementation of new</a:t>
            </a:r>
          </a:p>
          <a:p>
            <a:pPr algn="just">
              <a:lnSpc>
                <a:spcPct val="100000"/>
              </a:lnSpc>
              <a:spcBef>
                <a:spcPts val="0"/>
              </a:spcBef>
            </a:pPr>
            <a:r>
              <a:rPr lang="en-GB" dirty="0" smtClean="0">
                <a:solidFill>
                  <a:schemeClr val="tx1"/>
                </a:solidFill>
              </a:rPr>
              <a:t>  pilot projects </a:t>
            </a:r>
            <a:endParaRPr lang="en-US" dirty="0" smtClean="0">
              <a:solidFill>
                <a:schemeClr val="tx1"/>
              </a:solidFill>
            </a:endParaRPr>
          </a:p>
          <a:p>
            <a:pPr algn="just"/>
            <a:endParaRPr lang="en-US" dirty="0" smtClean="0">
              <a:solidFill>
                <a:schemeClr val="tx1"/>
              </a:solidFill>
            </a:endParaRPr>
          </a:p>
          <a:p>
            <a:pPr algn="just"/>
            <a:endParaRPr lang="ru-RU" dirty="0" smtClean="0">
              <a:solidFill>
                <a:schemeClr val="tx1"/>
              </a:solidFill>
            </a:endParaRPr>
          </a:p>
          <a:p>
            <a:endParaRPr lang="ru-RU" dirty="0"/>
          </a:p>
        </p:txBody>
      </p:sp>
    </p:spTree>
    <p:extLst>
      <p:ext uri="{BB962C8B-B14F-4D97-AF65-F5344CB8AC3E}">
        <p14:creationId xmlns="" xmlns:p14="http://schemas.microsoft.com/office/powerpoint/2010/main" val="308891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ChangeArrowheads="1"/>
          </p:cNvSpPr>
          <p:nvPr/>
        </p:nvSpPr>
        <p:spPr bwMode="auto">
          <a:xfrm>
            <a:off x="746575" y="-4054186"/>
            <a:ext cx="7830869" cy="1087066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tabLst/>
            </a:pPr>
            <a:endParaRPr kumimoji="0" lang="en-US" sz="2400" b="1" i="0" u="none" strike="noStrike" cap="none" normalizeH="0" baseline="0" dirty="0" smtClean="0">
              <a:ln>
                <a:noFill/>
              </a:ln>
              <a:solidFill>
                <a:schemeClr val="tx1"/>
              </a:solidFill>
              <a:effectLst/>
              <a:ea typeface="Calibri"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tabLst/>
            </a:pPr>
            <a:endParaRPr lang="en-US" sz="2400" b="1" dirty="0" smtClean="0">
              <a:solidFill>
                <a:schemeClr val="tx1"/>
              </a:solidFill>
              <a:ea typeface="Calibri"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tabLst/>
            </a:pPr>
            <a:endParaRPr kumimoji="0" lang="en-US" sz="2400" b="1" i="0" u="none" strike="noStrike" cap="none" normalizeH="0" baseline="0" dirty="0" smtClean="0">
              <a:ln>
                <a:noFill/>
              </a:ln>
              <a:solidFill>
                <a:schemeClr val="tx1"/>
              </a:solidFill>
              <a:effectLst/>
              <a:ea typeface="Calibri"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tabLst/>
            </a:pPr>
            <a:endParaRPr kumimoji="0" lang="en-US" sz="2400" b="1" i="0" u="none" strike="noStrike" cap="none" normalizeH="0" baseline="0" dirty="0" smtClean="0">
              <a:ln>
                <a:noFill/>
              </a:ln>
              <a:solidFill>
                <a:schemeClr val="tx1"/>
              </a:solidFill>
              <a:effectLst/>
              <a:ea typeface="Calibri"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tabLst/>
            </a:pPr>
            <a:endParaRPr kumimoji="0" lang="en-US" sz="2400" b="1" i="0" u="none" strike="noStrike" cap="none" normalizeH="0" baseline="0" dirty="0" smtClean="0">
              <a:ln>
                <a:noFill/>
              </a:ln>
              <a:solidFill>
                <a:schemeClr val="tx1"/>
              </a:solidFill>
              <a:effectLst/>
              <a:ea typeface="Calibri"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tabLst/>
            </a:pPr>
            <a:endParaRPr lang="en-US" sz="2400" b="1" dirty="0" smtClean="0">
              <a:solidFill>
                <a:schemeClr val="tx1"/>
              </a:solidFill>
              <a:ea typeface="Calibri"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tabLst/>
            </a:pPr>
            <a:endParaRPr kumimoji="0" lang="en-US" sz="2400" b="1" i="0" u="none" strike="noStrike" cap="none" normalizeH="0" baseline="0" dirty="0" smtClean="0">
              <a:ln>
                <a:noFill/>
              </a:ln>
              <a:solidFill>
                <a:schemeClr val="tx1"/>
              </a:solidFill>
              <a:effectLst/>
              <a:ea typeface="Calibri"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tabLst/>
            </a:pPr>
            <a:endParaRPr kumimoji="0" lang="en-US" sz="2400" b="1" i="0" u="none" strike="noStrike" cap="none" normalizeH="0" baseline="0" dirty="0" smtClean="0">
              <a:ln>
                <a:noFill/>
              </a:ln>
              <a:solidFill>
                <a:schemeClr val="tx1"/>
              </a:solidFill>
              <a:effectLst/>
              <a:ea typeface="Calibri"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tabLst/>
            </a:pPr>
            <a:endParaRPr kumimoji="0" lang="en-US" sz="2400" b="1" i="0" u="none" strike="noStrike" cap="none" normalizeH="0" baseline="0" dirty="0" smtClean="0">
              <a:ln>
                <a:noFill/>
              </a:ln>
              <a:solidFill>
                <a:schemeClr val="tx1"/>
              </a:solidFill>
              <a:effectLst/>
              <a:ea typeface="Calibri"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tabLst/>
            </a:pPr>
            <a:endParaRPr lang="en-US" sz="2400" b="1" dirty="0" smtClean="0">
              <a:solidFill>
                <a:schemeClr val="tx1"/>
              </a:solidFill>
              <a:ea typeface="Calibri"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tabLst/>
            </a:pPr>
            <a:endParaRPr kumimoji="0" lang="en-US" sz="2400" b="1" i="0" u="none" strike="noStrike" cap="none" normalizeH="0" baseline="0" dirty="0" smtClean="0">
              <a:ln>
                <a:noFill/>
              </a:ln>
              <a:solidFill>
                <a:schemeClr val="tx1"/>
              </a:solidFill>
              <a:effectLst/>
              <a:ea typeface="Calibri"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tabLst/>
            </a:pPr>
            <a:endParaRPr kumimoji="0" lang="en-US" sz="2400" b="1" i="0" u="none" strike="noStrike" cap="none" normalizeH="0" baseline="0" dirty="0" smtClean="0">
              <a:ln>
                <a:noFill/>
              </a:ln>
              <a:solidFill>
                <a:schemeClr val="tx1"/>
              </a:solidFill>
              <a:effectLst/>
              <a:ea typeface="Calibri"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tabLst/>
            </a:pPr>
            <a:endParaRPr lang="en-US" sz="2400" b="1" dirty="0" smtClean="0">
              <a:solidFill>
                <a:schemeClr val="tx1"/>
              </a:solidFill>
              <a:ea typeface="Calibri"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tabLst/>
            </a:pPr>
            <a:r>
              <a:rPr kumimoji="0" lang="en-US" sz="2400" b="1" i="0" u="none" strike="noStrike" cap="none" normalizeH="0" baseline="0" dirty="0" err="1" smtClean="0">
                <a:ln>
                  <a:noFill/>
                </a:ln>
                <a:solidFill>
                  <a:schemeClr val="tx1"/>
                </a:solidFill>
                <a:effectLst/>
                <a:ea typeface="Calibri" pitchFamily="34" charset="0"/>
                <a:cs typeface="Arial" pitchFamily="34" charset="0"/>
              </a:rPr>
              <a:t>MoS</a:t>
            </a:r>
            <a:r>
              <a:rPr kumimoji="0" lang="en-US" sz="2400" b="1" i="0" u="none" strike="noStrike" cap="none" normalizeH="0" baseline="0" dirty="0" smtClean="0">
                <a:ln>
                  <a:noFill/>
                </a:ln>
                <a:solidFill>
                  <a:schemeClr val="tx1"/>
                </a:solidFill>
                <a:effectLst/>
                <a:ea typeface="Calibri" pitchFamily="34" charset="0"/>
                <a:cs typeface="Arial" pitchFamily="34" charset="0"/>
              </a:rPr>
              <a:t> Pilot Projects in the Caspian </a:t>
            </a:r>
            <a:r>
              <a:rPr lang="en-US" sz="2400" b="1" dirty="0" smtClean="0">
                <a:solidFill>
                  <a:schemeClr val="tx1"/>
                </a:solidFill>
                <a:ea typeface="Calibri" pitchFamily="34" charset="0"/>
                <a:cs typeface="Arial" pitchFamily="34" charset="0"/>
              </a:rPr>
              <a:t>Sea</a:t>
            </a:r>
            <a:endParaRPr kumimoji="0" lang="en-US" sz="2400" b="1" i="0" u="none" strike="noStrike" cap="none" normalizeH="0" baseline="0" dirty="0" smtClean="0">
              <a:ln>
                <a:noFill/>
              </a:ln>
              <a:solidFill>
                <a:schemeClr val="tx1"/>
              </a:solidFill>
              <a:effectLst/>
              <a:ea typeface="Calibri"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tabLst/>
            </a:pPr>
            <a:endParaRPr kumimoji="0" lang="ru-RU" sz="2400" b="0" i="0" u="none" strike="noStrike" cap="none" normalizeH="0" baseline="0" dirty="0" smtClean="0">
              <a:ln>
                <a:noFill/>
              </a:ln>
              <a:solidFill>
                <a:srgbClr val="0070C0"/>
              </a:solidFill>
              <a:effectLst/>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00"/>
                </a:solidFill>
                <a:effectLst/>
                <a:ea typeface="Calibri" pitchFamily="34" charset="0"/>
                <a:cs typeface="Arial" pitchFamily="34" charset="0"/>
              </a:rPr>
              <a:t>A changing environment</a:t>
            </a:r>
          </a:p>
          <a:p>
            <a:pPr marL="0" marR="0" lvl="0" indent="0" defTabSz="914400" rtl="0" eaLnBrk="0" fontAlgn="base" latinLnBrk="0" hangingPunct="0">
              <a:lnSpc>
                <a:spcPct val="100000"/>
              </a:lnSpc>
              <a:spcBef>
                <a:spcPct val="0"/>
              </a:spcBef>
              <a:spcAft>
                <a:spcPct val="0"/>
              </a:spcAft>
              <a:buClrTx/>
              <a:buSzTx/>
              <a:buFontTx/>
              <a:buNone/>
              <a:tabLst/>
            </a:pPr>
            <a:endParaRPr lang="en-US" sz="1800" dirty="0" smtClean="0">
              <a:solidFill>
                <a:srgbClr val="000000"/>
              </a:solidFill>
              <a:ea typeface="Calibr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sz="1800" b="0" i="0" u="none" strike="noStrike" cap="none" normalizeH="0" baseline="0" dirty="0" smtClean="0">
                <a:ln>
                  <a:noFill/>
                </a:ln>
                <a:solidFill>
                  <a:srgbClr val="000000"/>
                </a:solidFill>
                <a:effectLst/>
                <a:ea typeface="Calibri" pitchFamily="34" charset="0"/>
                <a:cs typeface="Arial" pitchFamily="34" charset="0"/>
              </a:rPr>
              <a:t>TRACECA countries</a:t>
            </a:r>
            <a:r>
              <a:rPr kumimoji="0" lang="en-US" sz="1800" b="0" i="0" u="none" strike="noStrike" cap="none" normalizeH="0" dirty="0" smtClean="0">
                <a:ln>
                  <a:noFill/>
                </a:ln>
                <a:solidFill>
                  <a:srgbClr val="000000"/>
                </a:solidFill>
                <a:effectLst/>
                <a:ea typeface="Calibri" pitchFamily="34" charset="0"/>
                <a:cs typeface="Arial" pitchFamily="34" charset="0"/>
              </a:rPr>
              <a:t> have felt the need to review their approach to</a:t>
            </a:r>
          </a:p>
          <a:p>
            <a:pPr marL="0" marR="0" lvl="0" indent="0" algn="just" defTabSz="914400" rtl="0" eaLnBrk="0" fontAlgn="base" latinLnBrk="0" hangingPunct="0">
              <a:lnSpc>
                <a:spcPct val="100000"/>
              </a:lnSpc>
              <a:spcBef>
                <a:spcPct val="0"/>
              </a:spcBef>
              <a:spcAft>
                <a:spcPct val="0"/>
              </a:spcAft>
              <a:buClrTx/>
              <a:buSzTx/>
              <a:tabLst/>
            </a:pPr>
            <a:r>
              <a:rPr lang="en-US" sz="1800" dirty="0" smtClean="0">
                <a:solidFill>
                  <a:srgbClr val="000000"/>
                </a:solidFill>
                <a:ea typeface="Calibri" pitchFamily="34" charset="0"/>
                <a:cs typeface="Arial" pitchFamily="34" charset="0"/>
              </a:rPr>
              <a:t> </a:t>
            </a:r>
            <a:r>
              <a:rPr kumimoji="0" lang="en-US" sz="1800" b="0" i="0" u="none" strike="noStrike" cap="none" normalizeH="0" dirty="0" smtClean="0">
                <a:ln>
                  <a:noFill/>
                </a:ln>
                <a:solidFill>
                  <a:srgbClr val="000000"/>
                </a:solidFill>
                <a:effectLst/>
                <a:ea typeface="Calibri" pitchFamily="34" charset="0"/>
                <a:cs typeface="Arial" pitchFamily="34" charset="0"/>
              </a:rPr>
              <a:t> transport issues in view of the globalization of the economy,</a:t>
            </a:r>
          </a:p>
          <a:p>
            <a:pPr marL="0" marR="0" lvl="0" indent="0" algn="just" defTabSz="914400" rtl="0" eaLnBrk="0" fontAlgn="base" latinLnBrk="0" hangingPunct="0">
              <a:lnSpc>
                <a:spcPct val="100000"/>
              </a:lnSpc>
              <a:spcBef>
                <a:spcPct val="0"/>
              </a:spcBef>
              <a:spcAft>
                <a:spcPct val="0"/>
              </a:spcAft>
              <a:buClrTx/>
              <a:buSzTx/>
              <a:tabLst/>
            </a:pPr>
            <a:endParaRPr kumimoji="0" lang="en-US" sz="1800" b="0" i="0" u="none" strike="noStrike" cap="none" normalizeH="0" dirty="0" smtClean="0">
              <a:ln>
                <a:noFill/>
              </a:ln>
              <a:solidFill>
                <a:srgbClr val="000000"/>
              </a:solidFill>
              <a:effectLst/>
              <a:ea typeface="Calibri" pitchFamily="34" charset="0"/>
              <a:cs typeface="Arial" pitchFamily="34" charset="0"/>
            </a:endParaRPr>
          </a:p>
          <a:p>
            <a:pPr lvl="0" algn="just" eaLnBrk="0" hangingPunct="0">
              <a:lnSpc>
                <a:spcPct val="100000"/>
              </a:lnSpc>
              <a:spcBef>
                <a:spcPct val="0"/>
              </a:spcBef>
            </a:pPr>
            <a:r>
              <a:rPr lang="en-US" sz="1800" dirty="0" smtClean="0">
                <a:solidFill>
                  <a:srgbClr val="000000"/>
                </a:solidFill>
                <a:ea typeface="Calibri" pitchFamily="34" charset="0"/>
                <a:cs typeface="Arial" pitchFamily="34" charset="0"/>
              </a:rPr>
              <a:t>Considerable infrastructure investments are going-on: </a:t>
            </a:r>
          </a:p>
          <a:p>
            <a:pPr lvl="0" algn="just" eaLnBrk="0" hangingPunct="0">
              <a:lnSpc>
                <a:spcPct val="100000"/>
              </a:lnSpc>
              <a:spcBef>
                <a:spcPct val="0"/>
              </a:spcBef>
            </a:pPr>
            <a:endParaRPr lang="en-US" sz="1800" dirty="0" smtClean="0">
              <a:solidFill>
                <a:srgbClr val="000000"/>
              </a:solidFill>
              <a:ea typeface="Calibri" pitchFamily="34" charset="0"/>
              <a:cs typeface="Arial" pitchFamily="34" charset="0"/>
            </a:endParaRPr>
          </a:p>
          <a:p>
            <a:pPr lvl="0" algn="just" eaLnBrk="0" hangingPunct="0">
              <a:lnSpc>
                <a:spcPct val="100000"/>
              </a:lnSpc>
              <a:spcBef>
                <a:spcPct val="0"/>
              </a:spcBef>
              <a:buFont typeface="Wingdings" pitchFamily="2" charset="2"/>
              <a:buChar char="ü"/>
            </a:pPr>
            <a:r>
              <a:rPr lang="en-US" sz="1800" dirty="0" smtClean="0">
                <a:solidFill>
                  <a:srgbClr val="000000"/>
                </a:solidFill>
                <a:ea typeface="Calibri" pitchFamily="34" charset="0"/>
                <a:cs typeface="Arial" pitchFamily="34" charset="0"/>
              </a:rPr>
              <a:t> the new Baku Port and International Logistics Center at </a:t>
            </a:r>
            <a:r>
              <a:rPr lang="en-US" sz="1800" dirty="0" err="1" smtClean="0">
                <a:solidFill>
                  <a:srgbClr val="000000"/>
                </a:solidFill>
                <a:ea typeface="Calibri" pitchFamily="34" charset="0"/>
                <a:cs typeface="Arial" pitchFamily="34" charset="0"/>
              </a:rPr>
              <a:t>Alyat</a:t>
            </a:r>
            <a:r>
              <a:rPr lang="en-US" sz="1800" dirty="0" smtClean="0">
                <a:solidFill>
                  <a:srgbClr val="000000"/>
                </a:solidFill>
                <a:ea typeface="Calibri" pitchFamily="34" charset="0"/>
                <a:cs typeface="Arial" pitchFamily="34" charset="0"/>
              </a:rPr>
              <a:t>, </a:t>
            </a:r>
          </a:p>
          <a:p>
            <a:pPr lvl="0" algn="just" eaLnBrk="0" hangingPunct="0">
              <a:lnSpc>
                <a:spcPct val="100000"/>
              </a:lnSpc>
              <a:spcBef>
                <a:spcPct val="0"/>
              </a:spcBef>
              <a:buFont typeface="Wingdings" pitchFamily="2" charset="2"/>
              <a:buChar char="ü"/>
            </a:pPr>
            <a:r>
              <a:rPr lang="en-US" sz="1800" dirty="0" smtClean="0">
                <a:solidFill>
                  <a:srgbClr val="000000"/>
                </a:solidFill>
                <a:ea typeface="Calibri" pitchFamily="34" charset="0"/>
                <a:cs typeface="Arial" pitchFamily="34" charset="0"/>
              </a:rPr>
              <a:t> the renovated railway link Baku-Tbilisi-Kars which will link Asia and</a:t>
            </a:r>
          </a:p>
          <a:p>
            <a:pPr lvl="0" algn="just" eaLnBrk="0" hangingPunct="0">
              <a:lnSpc>
                <a:spcPct val="100000"/>
              </a:lnSpc>
              <a:spcBef>
                <a:spcPct val="0"/>
              </a:spcBef>
            </a:pPr>
            <a:r>
              <a:rPr lang="en-US" sz="1800" dirty="0" smtClean="0">
                <a:solidFill>
                  <a:srgbClr val="000000"/>
                </a:solidFill>
                <a:ea typeface="Calibri" pitchFamily="34" charset="0"/>
                <a:cs typeface="Arial" pitchFamily="34" charset="0"/>
              </a:rPr>
              <a:t>    Europe through Anatolia and the </a:t>
            </a:r>
            <a:r>
              <a:rPr lang="en-US" sz="1800" dirty="0" err="1" smtClean="0">
                <a:solidFill>
                  <a:srgbClr val="000000"/>
                </a:solidFill>
                <a:ea typeface="Calibri" pitchFamily="34" charset="0"/>
                <a:cs typeface="Arial" pitchFamily="34" charset="0"/>
              </a:rPr>
              <a:t>Marmaray</a:t>
            </a:r>
            <a:r>
              <a:rPr lang="en-US" sz="1800" dirty="0" smtClean="0">
                <a:solidFill>
                  <a:srgbClr val="000000"/>
                </a:solidFill>
                <a:ea typeface="Calibri" pitchFamily="34" charset="0"/>
                <a:cs typeface="Arial" pitchFamily="34" charset="0"/>
              </a:rPr>
              <a:t> Tunnel under the </a:t>
            </a:r>
            <a:r>
              <a:rPr lang="en-US" sz="1800" dirty="0" err="1" smtClean="0">
                <a:solidFill>
                  <a:srgbClr val="000000"/>
                </a:solidFill>
                <a:ea typeface="Calibri" pitchFamily="34" charset="0"/>
                <a:cs typeface="Arial" pitchFamily="34" charset="0"/>
              </a:rPr>
              <a:t>Bosphorus</a:t>
            </a:r>
            <a:r>
              <a:rPr lang="en-US" sz="1800" dirty="0" smtClean="0">
                <a:solidFill>
                  <a:srgbClr val="000000"/>
                </a:solidFill>
                <a:ea typeface="Calibri" pitchFamily="34" charset="0"/>
                <a:cs typeface="Arial" pitchFamily="34" charset="0"/>
              </a:rPr>
              <a:t>,</a:t>
            </a:r>
          </a:p>
          <a:p>
            <a:pPr lvl="0" algn="just" eaLnBrk="0" hangingPunct="0">
              <a:lnSpc>
                <a:spcPct val="100000"/>
              </a:lnSpc>
              <a:spcBef>
                <a:spcPct val="0"/>
              </a:spcBef>
              <a:buFont typeface="Wingdings" pitchFamily="2" charset="2"/>
              <a:buChar char="ü"/>
            </a:pPr>
            <a:r>
              <a:rPr lang="en-US" sz="1800" dirty="0" smtClean="0">
                <a:solidFill>
                  <a:srgbClr val="000000"/>
                </a:solidFill>
                <a:ea typeface="Calibri" pitchFamily="34" charset="0"/>
                <a:cs typeface="Arial" pitchFamily="34" charset="0"/>
              </a:rPr>
              <a:t> the  railway connection </a:t>
            </a:r>
            <a:r>
              <a:rPr lang="en-US" sz="1800" dirty="0" err="1" smtClean="0">
                <a:solidFill>
                  <a:schemeClr val="tx1"/>
                </a:solidFill>
              </a:rPr>
              <a:t>Zhezkazgan-Beineu</a:t>
            </a:r>
            <a:r>
              <a:rPr lang="en-US" sz="1800" dirty="0" smtClean="0">
                <a:solidFill>
                  <a:schemeClr val="tx1"/>
                </a:solidFill>
                <a:ea typeface="Calibri" pitchFamily="34" charset="0"/>
                <a:cs typeface="Arial" pitchFamily="34" charset="0"/>
              </a:rPr>
              <a:t> which will shorten the</a:t>
            </a:r>
          </a:p>
          <a:p>
            <a:pPr lvl="0" algn="just" eaLnBrk="0" hangingPunct="0">
              <a:lnSpc>
                <a:spcPct val="100000"/>
              </a:lnSpc>
              <a:spcBef>
                <a:spcPct val="0"/>
              </a:spcBef>
            </a:pPr>
            <a:r>
              <a:rPr lang="en-US" sz="1800" dirty="0" smtClean="0">
                <a:solidFill>
                  <a:schemeClr val="tx1"/>
                </a:solidFill>
                <a:ea typeface="Calibri" pitchFamily="34" charset="0"/>
                <a:cs typeface="Arial" pitchFamily="34" charset="0"/>
              </a:rPr>
              <a:t>    distance between the Chinese border and the Caspian Sea by 1,000 km, </a:t>
            </a:r>
          </a:p>
          <a:p>
            <a:pPr lvl="0" algn="just" eaLnBrk="0" hangingPunct="0">
              <a:lnSpc>
                <a:spcPct val="100000"/>
              </a:lnSpc>
              <a:spcBef>
                <a:spcPct val="0"/>
              </a:spcBef>
            </a:pPr>
            <a:endParaRPr lang="en-US" sz="1800" dirty="0" smtClean="0">
              <a:solidFill>
                <a:schemeClr val="tx1"/>
              </a:solidFill>
              <a:ea typeface="Calibri" pitchFamily="34" charset="0"/>
              <a:cs typeface="Arial" pitchFamily="34" charset="0"/>
            </a:endParaRPr>
          </a:p>
          <a:p>
            <a:pPr lvl="0" algn="just" eaLnBrk="0" hangingPunct="0">
              <a:lnSpc>
                <a:spcPct val="100000"/>
              </a:lnSpc>
              <a:spcBef>
                <a:spcPct val="0"/>
              </a:spcBef>
            </a:pPr>
            <a:r>
              <a:rPr lang="en-US" sz="1800" dirty="0" smtClean="0">
                <a:solidFill>
                  <a:schemeClr val="tx1"/>
                </a:solidFill>
                <a:ea typeface="Calibri" pitchFamily="34" charset="0"/>
                <a:cs typeface="Arial" pitchFamily="34" charset="0"/>
              </a:rPr>
              <a:t>are due to be operational in the few coming years. </a:t>
            </a:r>
            <a:endParaRPr lang="en-US" dirty="0" smtClean="0">
              <a:solidFill>
                <a:schemeClr val="tx1"/>
              </a:solidFill>
              <a:ea typeface="Calibr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endParaRPr lang="en-US" dirty="0" smtClean="0">
              <a:solidFill>
                <a:srgbClr val="000000"/>
              </a:solidFill>
              <a:ea typeface="Calibr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smtClean="0">
              <a:ln>
                <a:noFill/>
              </a:ln>
              <a:solidFill>
                <a:srgbClr val="000000"/>
              </a:solidFill>
              <a:effectLst/>
              <a:cs typeface="Arial" pitchFamily="34" charset="0"/>
            </a:endParaRPr>
          </a:p>
          <a:p>
            <a:r>
              <a:rPr lang="en-US" dirty="0"/>
              <a:t> </a:t>
            </a:r>
            <a:endParaRPr lang="ru-RU" dirty="0"/>
          </a:p>
          <a:p>
            <a:r>
              <a:rPr lang="ru-RU" dirty="0" smtClean="0"/>
              <a:t>·</a:t>
            </a:r>
            <a:endParaRPr lang="ru-RU" dirty="0"/>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smtClean="0">
              <a:ln>
                <a:noFill/>
              </a:ln>
              <a:solidFill>
                <a:schemeClr val="tx1"/>
              </a:solidFill>
              <a:effectLst/>
              <a:cs typeface="Arial" pitchFamily="34" charset="0"/>
            </a:endParaRPr>
          </a:p>
        </p:txBody>
      </p:sp>
    </p:spTree>
    <p:extLst>
      <p:ext uri="{BB962C8B-B14F-4D97-AF65-F5344CB8AC3E}">
        <p14:creationId xmlns="" xmlns:p14="http://schemas.microsoft.com/office/powerpoint/2010/main" val="13642118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E59807EC-300B-4196-B400-20F753B9A53A}" type="slidenum">
              <a:rPr lang="ru-RU" smtClean="0"/>
              <a:pPr>
                <a:defRPr/>
              </a:pPr>
              <a:t>7</a:t>
            </a:fld>
            <a:endParaRPr lang="ru-RU"/>
          </a:p>
        </p:txBody>
      </p:sp>
      <p:sp>
        <p:nvSpPr>
          <p:cNvPr id="4" name="Rectangle 3"/>
          <p:cNvSpPr/>
          <p:nvPr/>
        </p:nvSpPr>
        <p:spPr>
          <a:xfrm>
            <a:off x="1106615" y="1460000"/>
            <a:ext cx="7155795" cy="3831818"/>
          </a:xfrm>
          <a:prstGeom prst="rect">
            <a:avLst/>
          </a:prstGeom>
        </p:spPr>
        <p:txBody>
          <a:bodyPr wrap="square">
            <a:spAutoFit/>
          </a:bodyPr>
          <a:lstStyle/>
          <a:p>
            <a:pPr lvl="0" algn="just" eaLnBrk="0" hangingPunct="0">
              <a:lnSpc>
                <a:spcPct val="100000"/>
              </a:lnSpc>
              <a:spcBef>
                <a:spcPct val="0"/>
              </a:spcBef>
            </a:pPr>
            <a:r>
              <a:rPr lang="en-US" sz="1800" dirty="0" smtClean="0">
                <a:solidFill>
                  <a:schemeClr val="tx1"/>
                </a:solidFill>
                <a:ea typeface="Calibri" pitchFamily="34" charset="0"/>
                <a:cs typeface="Arial" pitchFamily="34" charset="0"/>
              </a:rPr>
              <a:t>Plans for the rehabilitation and extension of the ports of </a:t>
            </a:r>
            <a:r>
              <a:rPr lang="en-US" sz="1800" dirty="0" err="1" smtClean="0">
                <a:solidFill>
                  <a:schemeClr val="tx1"/>
                </a:solidFill>
                <a:ea typeface="Calibri" pitchFamily="34" charset="0"/>
                <a:cs typeface="Arial" pitchFamily="34" charset="0"/>
              </a:rPr>
              <a:t>Poti</a:t>
            </a:r>
            <a:r>
              <a:rPr lang="en-US" sz="1800" dirty="0" smtClean="0">
                <a:solidFill>
                  <a:schemeClr val="tx1"/>
                </a:solidFill>
                <a:ea typeface="Calibri" pitchFamily="34" charset="0"/>
                <a:cs typeface="Arial" pitchFamily="34" charset="0"/>
              </a:rPr>
              <a:t>, Aktau and </a:t>
            </a:r>
            <a:r>
              <a:rPr lang="en-US" sz="1800" dirty="0" err="1" smtClean="0">
                <a:solidFill>
                  <a:schemeClr val="tx1"/>
                </a:solidFill>
                <a:ea typeface="Calibri" pitchFamily="34" charset="0"/>
                <a:cs typeface="Arial" pitchFamily="34" charset="0"/>
              </a:rPr>
              <a:t>Turkmenbashi</a:t>
            </a:r>
            <a:r>
              <a:rPr lang="en-US" sz="1800" dirty="0" smtClean="0">
                <a:solidFill>
                  <a:schemeClr val="tx1"/>
                </a:solidFill>
                <a:ea typeface="Calibri" pitchFamily="34" charset="0"/>
                <a:cs typeface="Arial" pitchFamily="34" charset="0"/>
              </a:rPr>
              <a:t> and construction of logistics centers for the 2 Caspian ports have been approved and under implementation or due to be implemented soon.</a:t>
            </a:r>
          </a:p>
          <a:p>
            <a:pPr lvl="0" algn="just" eaLnBrk="0" hangingPunct="0">
              <a:lnSpc>
                <a:spcPct val="100000"/>
              </a:lnSpc>
              <a:spcBef>
                <a:spcPct val="0"/>
              </a:spcBef>
            </a:pPr>
            <a:endParaRPr lang="en-US" sz="1800" dirty="0" smtClean="0">
              <a:solidFill>
                <a:schemeClr val="tx1"/>
              </a:solidFill>
              <a:ea typeface="Calibri" pitchFamily="34" charset="0"/>
              <a:cs typeface="Arial" pitchFamily="34" charset="0"/>
            </a:endParaRPr>
          </a:p>
          <a:p>
            <a:pPr lvl="0" algn="just"/>
            <a:r>
              <a:rPr lang="en-US" sz="1800" dirty="0" smtClean="0">
                <a:solidFill>
                  <a:schemeClr val="tx1"/>
                </a:solidFill>
                <a:ea typeface="Calibri" pitchFamily="34" charset="0"/>
                <a:cs typeface="Arial" pitchFamily="34" charset="0"/>
              </a:rPr>
              <a:t>Soft measures which aim at facilitating trade and border-crossing procedures are also either under implementation or considered in all the TRACECA Region: Georgia is working at implementing the PAIES system with Ukraine which already works between Ukraine and Moldova and is under implementation between Ukraine, Belarus and Lithuania. The TIR-EPD system is in force already in 5 TRACECA Countries (Ukraine, Moldova, Romania, Bulgaria and Georgia).</a:t>
            </a:r>
          </a:p>
          <a:p>
            <a:pPr lvl="0" algn="just"/>
            <a:endParaRPr lang="en-US" sz="1800" dirty="0" smtClean="0">
              <a:solidFill>
                <a:schemeClr val="tx1"/>
              </a:solidFill>
              <a:ea typeface="Calibri" pitchFamily="34" charset="0"/>
              <a:cs typeface="Arial" pitchFamily="34" charset="0"/>
            </a:endParaRPr>
          </a:p>
        </p:txBody>
      </p:sp>
    </p:spTree>
    <p:extLst>
      <p:ext uri="{BB962C8B-B14F-4D97-AF65-F5344CB8AC3E}">
        <p14:creationId xmlns="" xmlns:p14="http://schemas.microsoft.com/office/powerpoint/2010/main" val="38322506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2404AF0C-9FF1-4CD6-A8C8-D59E3F2B5AB7}" type="slidenum">
              <a:rPr lang="ru-RU" smtClean="0"/>
              <a:pPr>
                <a:defRPr/>
              </a:pPr>
              <a:t>8</a:t>
            </a:fld>
            <a:endParaRPr lang="ru-RU"/>
          </a:p>
        </p:txBody>
      </p:sp>
      <p:sp>
        <p:nvSpPr>
          <p:cNvPr id="3" name="Rectangle 2"/>
          <p:cNvSpPr/>
          <p:nvPr/>
        </p:nvSpPr>
        <p:spPr>
          <a:xfrm>
            <a:off x="746575" y="863715"/>
            <a:ext cx="7830870" cy="4339650"/>
          </a:xfrm>
          <a:prstGeom prst="rect">
            <a:avLst/>
          </a:prstGeom>
        </p:spPr>
        <p:txBody>
          <a:bodyPr wrap="square">
            <a:spAutoFit/>
          </a:bodyPr>
          <a:lstStyle/>
          <a:p>
            <a:pPr algn="just">
              <a:lnSpc>
                <a:spcPct val="100000"/>
              </a:lnSpc>
              <a:spcBef>
                <a:spcPts val="0"/>
              </a:spcBef>
            </a:pPr>
            <a:endParaRPr lang="en-US" sz="1800" dirty="0" smtClean="0">
              <a:solidFill>
                <a:schemeClr val="tx1"/>
              </a:solidFill>
              <a:ea typeface="Calibri" pitchFamily="34" charset="0"/>
              <a:cs typeface="Arial" pitchFamily="34" charset="0"/>
            </a:endParaRPr>
          </a:p>
          <a:p>
            <a:pPr algn="just">
              <a:lnSpc>
                <a:spcPct val="100000"/>
              </a:lnSpc>
              <a:spcBef>
                <a:spcPts val="0"/>
              </a:spcBef>
              <a:buFontTx/>
              <a:buChar char="-"/>
            </a:pPr>
            <a:r>
              <a:rPr lang="en-US" sz="1800" dirty="0" smtClean="0">
                <a:solidFill>
                  <a:schemeClr val="tx1"/>
                </a:solidFill>
                <a:ea typeface="Calibri" pitchFamily="34" charset="0"/>
                <a:cs typeface="Arial" pitchFamily="34" charset="0"/>
              </a:rPr>
              <a:t>The scope of the TRACECA concept is changing: the Regional Corridor</a:t>
            </a:r>
            <a:endParaRPr lang="ru-RU" sz="1800" dirty="0" smtClean="0">
              <a:solidFill>
                <a:schemeClr val="tx1"/>
              </a:solidFill>
              <a:ea typeface="Calibri" pitchFamily="34" charset="0"/>
              <a:cs typeface="Arial" pitchFamily="34" charset="0"/>
            </a:endParaRPr>
          </a:p>
          <a:p>
            <a:pPr algn="just">
              <a:lnSpc>
                <a:spcPct val="100000"/>
              </a:lnSpc>
              <a:spcBef>
                <a:spcPts val="0"/>
              </a:spcBef>
            </a:pPr>
            <a:r>
              <a:rPr lang="ru-RU" sz="1800" dirty="0" smtClean="0">
                <a:solidFill>
                  <a:schemeClr val="tx1"/>
                </a:solidFill>
                <a:ea typeface="Calibri" pitchFamily="34" charset="0"/>
                <a:cs typeface="Arial" pitchFamily="34" charset="0"/>
              </a:rPr>
              <a:t> </a:t>
            </a:r>
            <a:r>
              <a:rPr lang="en-US" sz="1800" dirty="0" smtClean="0">
                <a:solidFill>
                  <a:schemeClr val="tx1"/>
                </a:solidFill>
                <a:ea typeface="Calibri" pitchFamily="34" charset="0"/>
                <a:cs typeface="Arial" pitchFamily="34" charset="0"/>
              </a:rPr>
              <a:t> created in 1993 to link Europe to Eastern and Central Asia countries is</a:t>
            </a:r>
            <a:endParaRPr lang="ru-RU" sz="1800" dirty="0" smtClean="0">
              <a:solidFill>
                <a:schemeClr val="tx1"/>
              </a:solidFill>
              <a:ea typeface="Calibri" pitchFamily="34" charset="0"/>
              <a:cs typeface="Arial" pitchFamily="34" charset="0"/>
            </a:endParaRPr>
          </a:p>
          <a:p>
            <a:pPr algn="just">
              <a:lnSpc>
                <a:spcPct val="100000"/>
              </a:lnSpc>
              <a:spcBef>
                <a:spcPts val="0"/>
              </a:spcBef>
            </a:pPr>
            <a:r>
              <a:rPr lang="ru-RU" sz="1800" dirty="0" smtClean="0">
                <a:solidFill>
                  <a:schemeClr val="tx1"/>
                </a:solidFill>
                <a:ea typeface="Calibri" pitchFamily="34" charset="0"/>
                <a:cs typeface="Arial" pitchFamily="34" charset="0"/>
              </a:rPr>
              <a:t>  </a:t>
            </a:r>
            <a:r>
              <a:rPr lang="en-US" sz="1800" dirty="0" smtClean="0">
                <a:solidFill>
                  <a:schemeClr val="tx1"/>
                </a:solidFill>
                <a:ea typeface="Calibri" pitchFamily="34" charset="0"/>
                <a:cs typeface="Arial" pitchFamily="34" charset="0"/>
              </a:rPr>
              <a:t>becoming a Trans-continental Axis connecting Europe to China truly</a:t>
            </a:r>
            <a:endParaRPr lang="ru-RU" sz="1800" dirty="0" smtClean="0">
              <a:solidFill>
                <a:schemeClr val="tx1"/>
              </a:solidFill>
              <a:ea typeface="Calibri" pitchFamily="34" charset="0"/>
              <a:cs typeface="Arial" pitchFamily="34" charset="0"/>
            </a:endParaRPr>
          </a:p>
          <a:p>
            <a:pPr algn="just">
              <a:lnSpc>
                <a:spcPct val="100000"/>
              </a:lnSpc>
              <a:spcBef>
                <a:spcPts val="0"/>
              </a:spcBef>
            </a:pPr>
            <a:r>
              <a:rPr lang="ru-RU" sz="1800" dirty="0" smtClean="0">
                <a:solidFill>
                  <a:schemeClr val="tx1"/>
                </a:solidFill>
                <a:ea typeface="Calibri" pitchFamily="34" charset="0"/>
                <a:cs typeface="Arial" pitchFamily="34" charset="0"/>
              </a:rPr>
              <a:t> </a:t>
            </a:r>
            <a:r>
              <a:rPr lang="en-US" sz="1800" dirty="0" smtClean="0">
                <a:solidFill>
                  <a:schemeClr val="tx1"/>
                </a:solidFill>
                <a:ea typeface="Calibri" pitchFamily="34" charset="0"/>
                <a:cs typeface="Arial" pitchFamily="34" charset="0"/>
              </a:rPr>
              <a:t> renewing the old Silk Road.</a:t>
            </a:r>
          </a:p>
          <a:p>
            <a:pPr algn="just">
              <a:lnSpc>
                <a:spcPct val="100000"/>
              </a:lnSpc>
              <a:spcBef>
                <a:spcPts val="0"/>
              </a:spcBef>
            </a:pPr>
            <a:endParaRPr lang="en-US" sz="1600" dirty="0" smtClean="0">
              <a:solidFill>
                <a:schemeClr val="tx1"/>
              </a:solidFill>
              <a:ea typeface="Calibri" pitchFamily="34" charset="0"/>
              <a:cs typeface="Arial" pitchFamily="34" charset="0"/>
            </a:endParaRPr>
          </a:p>
          <a:p>
            <a:pPr lvl="0" algn="just">
              <a:lnSpc>
                <a:spcPct val="100000"/>
              </a:lnSpc>
              <a:spcBef>
                <a:spcPts val="0"/>
              </a:spcBef>
              <a:buFontTx/>
              <a:buChar char="-"/>
            </a:pPr>
            <a:r>
              <a:rPr lang="en-US" dirty="0" smtClean="0">
                <a:solidFill>
                  <a:schemeClr val="tx1"/>
                </a:solidFill>
                <a:cs typeface="Arial" pitchFamily="34" charset="0"/>
              </a:rPr>
              <a:t>Unexpected concerns have emerged in relation with the safety of sea-borne </a:t>
            </a:r>
            <a:endParaRPr lang="ru-RU" dirty="0" smtClean="0">
              <a:solidFill>
                <a:schemeClr val="tx1"/>
              </a:solidFill>
              <a:cs typeface="Arial" pitchFamily="34" charset="0"/>
            </a:endParaRPr>
          </a:p>
          <a:p>
            <a:pPr lvl="0" algn="just">
              <a:lnSpc>
                <a:spcPct val="100000"/>
              </a:lnSpc>
              <a:spcBef>
                <a:spcPts val="0"/>
              </a:spcBef>
            </a:pPr>
            <a:r>
              <a:rPr lang="ru-RU" dirty="0" smtClean="0">
                <a:solidFill>
                  <a:schemeClr val="tx1"/>
                </a:solidFill>
                <a:cs typeface="Arial" pitchFamily="34" charset="0"/>
              </a:rPr>
              <a:t>  </a:t>
            </a:r>
            <a:r>
              <a:rPr lang="en-US" dirty="0" smtClean="0">
                <a:solidFill>
                  <a:schemeClr val="tx1"/>
                </a:solidFill>
                <a:cs typeface="Arial" pitchFamily="34" charset="0"/>
              </a:rPr>
              <a:t>transport. Fluctuating but generally increasing freights greatly depending upon</a:t>
            </a:r>
            <a:endParaRPr lang="ru-RU" dirty="0" smtClean="0">
              <a:solidFill>
                <a:schemeClr val="tx1"/>
              </a:solidFill>
              <a:cs typeface="Arial" pitchFamily="34" charset="0"/>
            </a:endParaRPr>
          </a:p>
          <a:p>
            <a:pPr lvl="0" algn="just">
              <a:lnSpc>
                <a:spcPct val="100000"/>
              </a:lnSpc>
              <a:spcBef>
                <a:spcPts val="0"/>
              </a:spcBef>
            </a:pPr>
            <a:r>
              <a:rPr lang="ru-RU" dirty="0" smtClean="0">
                <a:solidFill>
                  <a:schemeClr val="tx1"/>
                </a:solidFill>
                <a:cs typeface="Arial" pitchFamily="34" charset="0"/>
              </a:rPr>
              <a:t>  </a:t>
            </a:r>
            <a:r>
              <a:rPr lang="en-US" dirty="0" smtClean="0">
                <a:solidFill>
                  <a:schemeClr val="tx1"/>
                </a:solidFill>
                <a:cs typeface="Arial" pitchFamily="34" charset="0"/>
              </a:rPr>
              <a:t>oil prices </a:t>
            </a:r>
            <a:r>
              <a:rPr lang="en-GB" dirty="0" smtClean="0">
                <a:solidFill>
                  <a:schemeClr val="tx1"/>
                </a:solidFill>
                <a:cs typeface="Arial" pitchFamily="34" charset="0"/>
              </a:rPr>
              <a:t>and the introduction of slow steaming allowing to reduce fuel</a:t>
            </a:r>
            <a:endParaRPr lang="ru-RU" dirty="0" smtClean="0">
              <a:solidFill>
                <a:schemeClr val="tx1"/>
              </a:solidFill>
              <a:cs typeface="Arial" pitchFamily="34" charset="0"/>
            </a:endParaRPr>
          </a:p>
          <a:p>
            <a:pPr lvl="0" algn="just">
              <a:lnSpc>
                <a:spcPct val="100000"/>
              </a:lnSpc>
              <a:spcBef>
                <a:spcPts val="0"/>
              </a:spcBef>
            </a:pPr>
            <a:r>
              <a:rPr lang="ru-RU" dirty="0" smtClean="0">
                <a:solidFill>
                  <a:schemeClr val="tx1"/>
                </a:solidFill>
                <a:cs typeface="Arial" pitchFamily="34" charset="0"/>
              </a:rPr>
              <a:t> </a:t>
            </a:r>
            <a:r>
              <a:rPr lang="en-GB" dirty="0" smtClean="0">
                <a:solidFill>
                  <a:schemeClr val="tx1"/>
                </a:solidFill>
                <a:cs typeface="Arial" pitchFamily="34" charset="0"/>
              </a:rPr>
              <a:t> consumption and therefore costs but resulting in longer transit-times </a:t>
            </a:r>
            <a:r>
              <a:rPr lang="en-US" dirty="0" smtClean="0">
                <a:solidFill>
                  <a:schemeClr val="tx1"/>
                </a:solidFill>
                <a:cs typeface="Arial" pitchFamily="34" charset="0"/>
              </a:rPr>
              <a:t>start also</a:t>
            </a:r>
            <a:endParaRPr lang="ru-RU" dirty="0" smtClean="0">
              <a:solidFill>
                <a:schemeClr val="tx1"/>
              </a:solidFill>
              <a:cs typeface="Arial" pitchFamily="34" charset="0"/>
            </a:endParaRPr>
          </a:p>
          <a:p>
            <a:pPr lvl="0" algn="just">
              <a:lnSpc>
                <a:spcPct val="100000"/>
              </a:lnSpc>
              <a:spcBef>
                <a:spcPts val="0"/>
              </a:spcBef>
            </a:pPr>
            <a:r>
              <a:rPr lang="ru-RU" dirty="0" smtClean="0">
                <a:solidFill>
                  <a:schemeClr val="tx1"/>
                </a:solidFill>
                <a:cs typeface="Arial" pitchFamily="34" charset="0"/>
              </a:rPr>
              <a:t> </a:t>
            </a:r>
            <a:r>
              <a:rPr lang="en-US" dirty="0" smtClean="0">
                <a:solidFill>
                  <a:schemeClr val="tx1"/>
                </a:solidFill>
                <a:cs typeface="Arial" pitchFamily="34" charset="0"/>
              </a:rPr>
              <a:t> weighing on users’ decisions regarding routes and modes of transport.</a:t>
            </a:r>
          </a:p>
          <a:p>
            <a:pPr lvl="0" algn="just">
              <a:lnSpc>
                <a:spcPct val="100000"/>
              </a:lnSpc>
              <a:spcBef>
                <a:spcPts val="0"/>
              </a:spcBef>
            </a:pPr>
            <a:endParaRPr lang="en-US" dirty="0" smtClean="0">
              <a:solidFill>
                <a:schemeClr val="tx1"/>
              </a:solidFill>
              <a:cs typeface="Arial" pitchFamily="34" charset="0"/>
            </a:endParaRPr>
          </a:p>
          <a:p>
            <a:pPr lvl="0" algn="just">
              <a:lnSpc>
                <a:spcPct val="100000"/>
              </a:lnSpc>
              <a:spcBef>
                <a:spcPts val="0"/>
              </a:spcBef>
              <a:buFontTx/>
              <a:buChar char="-"/>
            </a:pPr>
            <a:r>
              <a:rPr lang="en-US" dirty="0" smtClean="0">
                <a:solidFill>
                  <a:schemeClr val="tx1"/>
                </a:solidFill>
                <a:cs typeface="Arial" pitchFamily="34" charset="0"/>
              </a:rPr>
              <a:t>The supply chain concept based on uninterrupted just-in-time delivery calls for</a:t>
            </a:r>
            <a:endParaRPr lang="ru-RU" dirty="0" smtClean="0">
              <a:solidFill>
                <a:schemeClr val="tx1"/>
              </a:solidFill>
              <a:cs typeface="Arial" pitchFamily="34" charset="0"/>
            </a:endParaRPr>
          </a:p>
          <a:p>
            <a:pPr lvl="0" algn="just">
              <a:lnSpc>
                <a:spcPct val="100000"/>
              </a:lnSpc>
              <a:spcBef>
                <a:spcPts val="0"/>
              </a:spcBef>
            </a:pPr>
            <a:r>
              <a:rPr lang="ru-RU" dirty="0" smtClean="0">
                <a:solidFill>
                  <a:schemeClr val="tx1"/>
                </a:solidFill>
                <a:cs typeface="Arial" pitchFamily="34" charset="0"/>
              </a:rPr>
              <a:t> </a:t>
            </a:r>
            <a:r>
              <a:rPr lang="en-US" dirty="0" smtClean="0">
                <a:solidFill>
                  <a:schemeClr val="tx1"/>
                </a:solidFill>
                <a:cs typeface="Arial" pitchFamily="34" charset="0"/>
              </a:rPr>
              <a:t> the development of fast tracks and alternative modes to round-the-world sea-</a:t>
            </a:r>
            <a:endParaRPr lang="ru-RU" dirty="0" smtClean="0">
              <a:solidFill>
                <a:schemeClr val="tx1"/>
              </a:solidFill>
              <a:cs typeface="Arial" pitchFamily="34" charset="0"/>
            </a:endParaRPr>
          </a:p>
          <a:p>
            <a:pPr lvl="0" algn="just">
              <a:lnSpc>
                <a:spcPct val="100000"/>
              </a:lnSpc>
              <a:spcBef>
                <a:spcPts val="0"/>
              </a:spcBef>
            </a:pPr>
            <a:r>
              <a:rPr lang="ru-RU" dirty="0" smtClean="0">
                <a:solidFill>
                  <a:schemeClr val="tx1"/>
                </a:solidFill>
                <a:cs typeface="Arial" pitchFamily="34" charset="0"/>
              </a:rPr>
              <a:t>  </a:t>
            </a:r>
            <a:r>
              <a:rPr lang="en-US" dirty="0" smtClean="0">
                <a:solidFill>
                  <a:schemeClr val="tx1"/>
                </a:solidFill>
                <a:cs typeface="Arial" pitchFamily="34" charset="0"/>
              </a:rPr>
              <a:t>borne only transport.</a:t>
            </a:r>
          </a:p>
          <a:p>
            <a:pPr lvl="0" algn="just">
              <a:lnSpc>
                <a:spcPct val="100000"/>
              </a:lnSpc>
              <a:spcBef>
                <a:spcPts val="0"/>
              </a:spcBef>
            </a:pPr>
            <a:endParaRPr lang="en-US" dirty="0" smtClean="0">
              <a:solidFill>
                <a:schemeClr val="tx1"/>
              </a:solidFill>
              <a:cs typeface="Arial" pitchFamily="34" charset="0"/>
            </a:endParaRPr>
          </a:p>
        </p:txBody>
      </p:sp>
    </p:spTree>
    <p:extLst>
      <p:ext uri="{BB962C8B-B14F-4D97-AF65-F5344CB8AC3E}">
        <p14:creationId xmlns="" xmlns:p14="http://schemas.microsoft.com/office/powerpoint/2010/main" val="30915249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0"/>
          </p:nvPr>
        </p:nvSpPr>
        <p:spPr/>
        <p:txBody>
          <a:bodyPr/>
          <a:lstStyle/>
          <a:p>
            <a:pPr>
              <a:defRPr/>
            </a:pPr>
            <a:fld id="{2404AF0C-9FF1-4CD6-A8C8-D59E3F2B5AB7}" type="slidenum">
              <a:rPr lang="ru-RU" smtClean="0"/>
              <a:pPr>
                <a:defRPr/>
              </a:pPr>
              <a:t>9</a:t>
            </a:fld>
            <a:endParaRPr lang="ru-RU"/>
          </a:p>
        </p:txBody>
      </p:sp>
      <p:sp>
        <p:nvSpPr>
          <p:cNvPr id="3" name="Прямоугольник 2"/>
          <p:cNvSpPr/>
          <p:nvPr/>
        </p:nvSpPr>
        <p:spPr>
          <a:xfrm>
            <a:off x="701571" y="1289953"/>
            <a:ext cx="7875874" cy="2970044"/>
          </a:xfrm>
          <a:prstGeom prst="rect">
            <a:avLst/>
          </a:prstGeom>
        </p:spPr>
        <p:txBody>
          <a:bodyPr wrap="square">
            <a:spAutoFit/>
          </a:bodyPr>
          <a:lstStyle/>
          <a:p>
            <a:pPr lvl="0" algn="just">
              <a:lnSpc>
                <a:spcPct val="100000"/>
              </a:lnSpc>
              <a:spcBef>
                <a:spcPts val="0"/>
              </a:spcBef>
              <a:buFontTx/>
              <a:buChar char="-"/>
            </a:pPr>
            <a:r>
              <a:rPr lang="en-GB" dirty="0" smtClean="0">
                <a:solidFill>
                  <a:schemeClr val="tx1"/>
                </a:solidFill>
              </a:rPr>
              <a:t> The steady rapid economic growth of TRACECA countries such as Turkey and</a:t>
            </a:r>
          </a:p>
          <a:p>
            <a:pPr lvl="0" algn="just">
              <a:lnSpc>
                <a:spcPct val="100000"/>
              </a:lnSpc>
              <a:spcBef>
                <a:spcPts val="0"/>
              </a:spcBef>
            </a:pPr>
            <a:r>
              <a:rPr lang="en-GB" dirty="0" smtClean="0">
                <a:solidFill>
                  <a:schemeClr val="tx1"/>
                </a:solidFill>
              </a:rPr>
              <a:t>  peripheral regions such as Western China implies the enhancement of existing</a:t>
            </a:r>
          </a:p>
          <a:p>
            <a:pPr lvl="0" algn="just">
              <a:lnSpc>
                <a:spcPct val="100000"/>
              </a:lnSpc>
              <a:spcBef>
                <a:spcPts val="0"/>
              </a:spcBef>
            </a:pPr>
            <a:r>
              <a:rPr lang="en-GB" dirty="0" smtClean="0">
                <a:solidFill>
                  <a:schemeClr val="tx1"/>
                </a:solidFill>
              </a:rPr>
              <a:t>  routes and development of new ones through Central Asia and the Caspian</a:t>
            </a:r>
          </a:p>
          <a:p>
            <a:pPr lvl="0" algn="just">
              <a:lnSpc>
                <a:spcPct val="100000"/>
              </a:lnSpc>
              <a:spcBef>
                <a:spcPts val="0"/>
              </a:spcBef>
            </a:pPr>
            <a:r>
              <a:rPr lang="en-GB" dirty="0" smtClean="0">
                <a:solidFill>
                  <a:schemeClr val="tx1"/>
                </a:solidFill>
              </a:rPr>
              <a:t>  Sea to reduce travel times and transport costs. </a:t>
            </a:r>
          </a:p>
          <a:p>
            <a:pPr lvl="0" algn="just">
              <a:lnSpc>
                <a:spcPct val="100000"/>
              </a:lnSpc>
              <a:spcBef>
                <a:spcPts val="0"/>
              </a:spcBef>
              <a:buFontTx/>
              <a:buChar char="-"/>
            </a:pPr>
            <a:endParaRPr lang="en-GB" dirty="0" smtClean="0">
              <a:solidFill>
                <a:schemeClr val="tx1"/>
              </a:solidFill>
            </a:endParaRPr>
          </a:p>
          <a:p>
            <a:pPr lvl="0" algn="just">
              <a:lnSpc>
                <a:spcPct val="100000"/>
              </a:lnSpc>
              <a:spcBef>
                <a:spcPts val="0"/>
              </a:spcBef>
              <a:buFontTx/>
              <a:buChar char="-"/>
            </a:pPr>
            <a:endParaRPr lang="en-GB" dirty="0" smtClean="0">
              <a:solidFill>
                <a:schemeClr val="tx1"/>
              </a:solidFill>
            </a:endParaRPr>
          </a:p>
          <a:p>
            <a:pPr lvl="0" algn="just">
              <a:lnSpc>
                <a:spcPct val="100000"/>
              </a:lnSpc>
              <a:spcBef>
                <a:spcPts val="0"/>
              </a:spcBef>
            </a:pPr>
            <a:r>
              <a:rPr lang="en-GB" dirty="0" smtClean="0">
                <a:solidFill>
                  <a:schemeClr val="tx1"/>
                </a:solidFill>
              </a:rPr>
              <a:t>Globalization will thus ineluctably bring about an increase in the transit function and maritime role of the Caspian Sea TRACECA littoral countries, Kazakhstan, Turkmenistan and Azerbaijan. These countries have recognized the benefits they can expect from these developments and expressions of political will to implement necessary corresponding measures start being heard.  </a:t>
            </a:r>
            <a:endParaRPr lang="ru-RU" dirty="0">
              <a:solidFill>
                <a:schemeClr val="tx1"/>
              </a:solidFill>
            </a:endParaRPr>
          </a:p>
        </p:txBody>
      </p:sp>
    </p:spTree>
  </p:cSld>
  <p:clrMapOvr>
    <a:masterClrMapping/>
  </p:clrMapOvr>
</p:sld>
</file>

<file path=ppt/theme/theme1.xml><?xml version="1.0" encoding="utf-8"?>
<a:theme xmlns:a="http://schemas.openxmlformats.org/drawingml/2006/main" name="Оформление по умолчанию">
  <a:themeElements>
    <a:clrScheme name="Custom 3">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00002D"/>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342900" marR="0" indent="-342900" algn="ctr" defTabSz="914400" rtl="0" eaLnBrk="1" fontAlgn="base" latinLnBrk="0" hangingPunct="1">
          <a:lnSpc>
            <a:spcPct val="90000"/>
          </a:lnSpc>
          <a:spcBef>
            <a:spcPct val="20000"/>
          </a:spcBef>
          <a:spcAft>
            <a:spcPct val="0"/>
          </a:spcAft>
          <a:buClrTx/>
          <a:buSzTx/>
          <a:buFontTx/>
          <a:buNone/>
          <a:tabLst/>
          <a:defRPr kumimoji="0" lang="ru-RU" sz="1700" b="0" i="0" u="none" strike="noStrike" cap="none" normalizeH="0" baseline="0" smtClean="0">
            <a:ln>
              <a:noFill/>
            </a:ln>
            <a:solidFill>
              <a:srgbClr val="990000"/>
            </a:solidFill>
            <a:effectLst/>
            <a:latin typeface="Arial"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342900" marR="0" indent="-342900" algn="ctr" defTabSz="914400" rtl="0" eaLnBrk="1" fontAlgn="base" latinLnBrk="0" hangingPunct="1">
          <a:lnSpc>
            <a:spcPct val="90000"/>
          </a:lnSpc>
          <a:spcBef>
            <a:spcPct val="20000"/>
          </a:spcBef>
          <a:spcAft>
            <a:spcPct val="0"/>
          </a:spcAft>
          <a:buClrTx/>
          <a:buSzTx/>
          <a:buFontTx/>
          <a:buNone/>
          <a:tabLst/>
          <a:defRPr kumimoji="0" lang="ru-RU" sz="1700" b="0" i="0" u="none" strike="noStrike" cap="none" normalizeH="0" baseline="0" smtClean="0">
            <a:ln>
              <a:noFill/>
            </a:ln>
            <a:solidFill>
              <a:srgbClr val="990000"/>
            </a:solidFill>
            <a:effectLst/>
            <a:latin typeface="Arial" pitchFamily="34" charset="0"/>
            <a:cs typeface="Times New Roman" pitchFamily="18" charset="0"/>
          </a:defRPr>
        </a:defPPr>
      </a:lstStyle>
    </a:lnDef>
  </a:objectDefaults>
  <a:extraClrSchemeLst>
    <a:extraClrScheme>
      <a:clrScheme name="Оформление по умолчанию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Оформление по умолчанию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480</TotalTime>
  <Words>1585</Words>
  <Application>Microsoft Office PowerPoint</Application>
  <PresentationFormat>On-screen Show (4:3)</PresentationFormat>
  <Paragraphs>239</Paragraphs>
  <Slides>17</Slides>
  <Notes>4</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Оформление по умолчанию</vt:lpstr>
      <vt:lpstr>Prospects and Challenges of  Rail Ferry and Ro-Ro transport  between Azerbaijan, Turkmenistan and Kazakhstan</vt:lpstr>
      <vt:lpstr>Slide 2</vt:lpstr>
      <vt:lpstr>Slide 3</vt:lpstr>
      <vt:lpstr>Slide 4</vt:lpstr>
      <vt:lpstr>Slide 5</vt:lpstr>
      <vt:lpstr>Slide 6</vt:lpstr>
      <vt:lpstr>Slide 7</vt:lpstr>
      <vt:lpstr>Slide 8</vt:lpstr>
      <vt:lpstr>Slide 9</vt:lpstr>
      <vt:lpstr>   The existing intermodal transport offer in the Caspian Basin   </vt:lpstr>
      <vt:lpstr>The existing intermodal transport offer in the Caspian Basin</vt:lpstr>
      <vt:lpstr>Prospects and challenges for improving the transport supply</vt:lpstr>
      <vt:lpstr>Prospects and challenges for improving the transport supply</vt:lpstr>
      <vt:lpstr>Prospects and challenges for improving the transport supply</vt:lpstr>
      <vt:lpstr>Prospects and challenges for improving the transport supply</vt:lpstr>
      <vt:lpstr>Slide 16</vt:lpstr>
      <vt:lpstr>Slide 17</vt:lpstr>
    </vt:vector>
  </TitlesOfParts>
  <Company>Traceca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TRACECA GIS DATABASE</dc:title>
  <dc:creator>TFIS PROJECT</dc:creator>
  <cp:lastModifiedBy>eanfimova</cp:lastModifiedBy>
  <cp:revision>1051</cp:revision>
  <dcterms:created xsi:type="dcterms:W3CDTF">2002-12-23T07:39:36Z</dcterms:created>
  <dcterms:modified xsi:type="dcterms:W3CDTF">2012-05-04T08:20:26Z</dcterms:modified>
</cp:coreProperties>
</file>