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56" r:id="rId2"/>
    <p:sldId id="457" r:id="rId3"/>
    <p:sldId id="439" r:id="rId4"/>
    <p:sldId id="479" r:id="rId5"/>
    <p:sldId id="462" r:id="rId6"/>
    <p:sldId id="480" r:id="rId7"/>
    <p:sldId id="474" r:id="rId8"/>
    <p:sldId id="463" r:id="rId9"/>
    <p:sldId id="458" r:id="rId10"/>
    <p:sldId id="469" r:id="rId11"/>
    <p:sldId id="470" r:id="rId12"/>
    <p:sldId id="481" r:id="rId13"/>
    <p:sldId id="472" r:id="rId14"/>
    <p:sldId id="477" r:id="rId15"/>
    <p:sldId id="476" r:id="rId16"/>
    <p:sldId id="450" r:id="rId17"/>
  </p:sldIdLst>
  <p:sldSz cx="9144000" cy="6858000" type="screen4x3"/>
  <p:notesSz cx="6799263" cy="9929813"/>
  <p:custShowLst>
    <p:custShow name="Cabotaj" id="0">
      <p:sldLst/>
    </p:custShow>
    <p:custShow name="11" id="1">
      <p:sldLst/>
    </p:custShow>
    <p:custShow name="1.2" id="2">
      <p:sldLst/>
    </p:custShow>
    <p:custShow name="1.3art8" id="3">
      <p:sldLst/>
    </p:custShow>
    <p:custShow name="1.3art9" id="4">
      <p:sldLst/>
    </p:custShow>
    <p:custShow name="1.3" id="5">
      <p:sldLst/>
    </p:custShow>
    <p:custShow name="1.5" id="6">
      <p:sldLst/>
    </p:custShow>
    <p:custShow name="1.4" id="7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FDE0"/>
    <a:srgbClr val="FF3300"/>
    <a:srgbClr val="4D4D4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1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1" cy="4978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2018" y="1"/>
            <a:ext cx="2945660" cy="49783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2BD1EB2-CDC0-4117-B8F3-F8D6ADD8CAD5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975"/>
            <a:ext cx="2945661" cy="4978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2018" y="9431975"/>
            <a:ext cx="2945660" cy="49783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1E044368-266A-4C79-B521-DF3376B2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63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1" cy="49625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018" y="0"/>
            <a:ext cx="2945660" cy="49625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D4C8BF-CEAB-4719-A698-312773B8FE82}" type="datetimeFigureOut">
              <a:rPr lang="en-US"/>
              <a:pPr>
                <a:defRPr/>
              </a:pPr>
              <a:t>9/20/2017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6781"/>
            <a:ext cx="5439726" cy="4467861"/>
          </a:xfrm>
          <a:prstGeom prst="rect">
            <a:avLst/>
          </a:prstGeom>
        </p:spPr>
        <p:txBody>
          <a:bodyPr vert="horz" lIns="91294" tIns="45647" rIns="91294" bIns="4564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975"/>
            <a:ext cx="2945661" cy="49625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018" y="9431975"/>
            <a:ext cx="2945660" cy="49625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301F7A-F4C2-4B9D-97FD-EA3880B9C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42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Dumping means to sell a product or service below the cost of production. </a:t>
            </a:r>
            <a:endParaRPr lang="ro-RO" b="1" dirty="0">
              <a:solidFill>
                <a:schemeClr val="accent6"/>
              </a:solidFill>
            </a:endParaRPr>
          </a:p>
          <a:p>
            <a:r>
              <a:rPr lang="en-US" b="1" dirty="0"/>
              <a:t>Social dumping allegation towards Eastern EU is equally stupid or right as the financial dumping of the Western EU</a:t>
            </a:r>
            <a:endParaRPr lang="ro-RO" b="1" dirty="0"/>
          </a:p>
          <a:p>
            <a:endParaRPr lang="ro-RO" dirty="0">
              <a:solidFill>
                <a:schemeClr val="accent6"/>
              </a:solidFill>
            </a:endParaRPr>
          </a:p>
          <a:p>
            <a:r>
              <a:rPr lang="ro-RO" b="1" dirty="0">
                <a:solidFill>
                  <a:srgbClr val="C00000"/>
                </a:solidFill>
              </a:rPr>
              <a:t>SOCIAL DUMPING? </a:t>
            </a:r>
            <a:r>
              <a:rPr lang="en-US" dirty="0"/>
              <a:t>Eastern drivers they do not work under their cost of living, by contrary they make better money than at home.</a:t>
            </a:r>
            <a:br>
              <a:rPr lang="en-US" dirty="0"/>
            </a:br>
            <a:r>
              <a:rPr lang="en-US" sz="1100" i="1" dirty="0"/>
              <a:t>Ro driver earning 2000euro/month will be able to build nice house at 30km outside Bucharest in 5 years, while a Dutch driver will just pay the rent for the house.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dirty="0"/>
              <a:t/>
            </a:r>
            <a:br>
              <a:rPr lang="en-US" dirty="0"/>
            </a:br>
            <a:r>
              <a:rPr lang="ro-RO" b="1" dirty="0">
                <a:solidFill>
                  <a:srgbClr val="C00000"/>
                </a:solidFill>
              </a:rPr>
              <a:t>OR </a:t>
            </a:r>
            <a:r>
              <a:rPr lang="en-US" b="1" dirty="0">
                <a:solidFill>
                  <a:srgbClr val="C00000"/>
                </a:solidFill>
              </a:rPr>
              <a:t>FINANCIAL DUMPING of Western EU?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interest levels for financing West companies are 3 times smaller than in East EU countries.</a:t>
            </a:r>
            <a:br>
              <a:rPr lang="en-US" dirty="0">
                <a:solidFill>
                  <a:schemeClr val="accent6"/>
                </a:solidFill>
              </a:rPr>
            </a:br>
            <a:endParaRPr lang="ro-RO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01F7A-F4C2-4B9D-97FD-EA3880B9CDD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34950-6B73-4118-8D7A-BA80ADAFC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920C-9A2B-4A89-93B1-E9AB8E1F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73FF3-4E8F-4E83-9BB3-391A82527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DB5C-D8A6-483A-BC12-0D4F5A3E6695}" type="datetime1">
              <a:rPr lang="en-US"/>
              <a:pPr>
                <a:defRPr/>
              </a:pPr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Document de uz intern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5598-85AF-4151-A2B7-BF2D990B0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B080-0E19-4F5B-A683-B1C79715A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4744-1531-4E10-9C24-0C6D20812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91526-A065-4C08-AE9A-A1B1AA0C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ACA3F-ACC1-403E-BED3-59B970142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0C99D-4F6B-44BF-82D1-AD9FED626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45383-E0F8-4977-83D3-C80E94F79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845DF-282C-4CC6-800B-F104F653B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AEB4E-458C-425D-BDE2-AC3DB3D68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AB904E-E3B8-4283-AC4D-31A085F46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6092825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5738" y="6165850"/>
            <a:ext cx="12287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4D4D4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nr.f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opneoprotectionism.e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radu.dinescu@untrr.r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andcoach.travel/en/bus_and_coach_the_smart_move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490537"/>
          </a:xfrm>
        </p:spPr>
        <p:txBody>
          <a:bodyPr/>
          <a:lstStyle/>
          <a:p>
            <a:r>
              <a:rPr lang="ro-RO" sz="2400" b="1" dirty="0">
                <a:solidFill>
                  <a:srgbClr val="C00000"/>
                </a:solidFill>
              </a:rPr>
              <a:t>Conferința UNTRR privind Pachetul Rutier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o-RO" b="1" dirty="0">
                <a:solidFill>
                  <a:srgbClr val="0070C0"/>
                </a:solidFill>
              </a:rPr>
              <a:t>Provocările transportatorilor rutieri români </a:t>
            </a:r>
            <a:r>
              <a:rPr lang="ro-RO" b="1" dirty="0" smtClean="0">
                <a:solidFill>
                  <a:srgbClr val="0070C0"/>
                </a:solidFill>
              </a:rPr>
              <a:t>în </a:t>
            </a:r>
            <a:r>
              <a:rPr lang="ro-RO" b="1" dirty="0">
                <a:solidFill>
                  <a:srgbClr val="0070C0"/>
                </a:solidFill>
              </a:rPr>
              <a:t>Uniunea </a:t>
            </a:r>
            <a:r>
              <a:rPr lang="ro-RO" b="1" dirty="0" smtClean="0">
                <a:solidFill>
                  <a:srgbClr val="0070C0"/>
                </a:solidFill>
              </a:rPr>
              <a:t>Europeană, </a:t>
            </a:r>
          </a:p>
          <a:p>
            <a:pPr marL="0" indent="0" algn="ctr">
              <a:buNone/>
            </a:pPr>
            <a:r>
              <a:rPr lang="ro-RO" b="1" dirty="0" smtClean="0">
                <a:solidFill>
                  <a:srgbClr val="0070C0"/>
                </a:solidFill>
              </a:rPr>
              <a:t>după 10 ani de la aderare</a:t>
            </a:r>
          </a:p>
          <a:p>
            <a:pPr marL="0" indent="0" algn="ctr">
              <a:buNone/>
            </a:pPr>
            <a:endParaRPr lang="ro-MD" dirty="0"/>
          </a:p>
          <a:p>
            <a:pPr marL="0" indent="0" algn="r">
              <a:buNone/>
            </a:pPr>
            <a:r>
              <a:rPr lang="ro-MD" sz="2000" dirty="0" smtClean="0">
                <a:solidFill>
                  <a:srgbClr val="0070C0"/>
                </a:solidFill>
              </a:rPr>
              <a:t>Radu Dinescu</a:t>
            </a:r>
          </a:p>
          <a:p>
            <a:pPr marL="0" indent="0" algn="r">
              <a:buNone/>
            </a:pPr>
            <a:r>
              <a:rPr lang="ro-MD" sz="2000" dirty="0" smtClean="0">
                <a:solidFill>
                  <a:srgbClr val="0070C0"/>
                </a:solidFill>
              </a:rPr>
              <a:t>Secretar General UNTRR</a:t>
            </a:r>
            <a:endParaRPr lang="ro-MD" sz="2000" dirty="0" smtClean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o-MD" sz="20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o-MD" sz="2000" dirty="0">
              <a:solidFill>
                <a:srgbClr val="0070C0"/>
              </a:solidFill>
            </a:endParaRPr>
          </a:p>
          <a:p>
            <a:pPr marL="0" indent="0" algn="r">
              <a:buNone/>
            </a:pPr>
            <a:endParaRPr lang="ro-MD" sz="20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MD" sz="2000" dirty="0" smtClean="0">
                <a:solidFill>
                  <a:srgbClr val="0070C0"/>
                </a:solidFill>
              </a:rPr>
              <a:t>21 Septembrie </a:t>
            </a:r>
            <a:r>
              <a:rPr lang="ro-MD" sz="2000" dirty="0" smtClean="0">
                <a:solidFill>
                  <a:srgbClr val="0070C0"/>
                </a:solidFill>
              </a:rPr>
              <a:t>2017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36" y="980728"/>
            <a:ext cx="8229600" cy="490537"/>
          </a:xfrm>
        </p:spPr>
        <p:txBody>
          <a:bodyPr/>
          <a:lstStyle/>
          <a:p>
            <a:r>
              <a:rPr lang="ro-RO" sz="1600" b="1" dirty="0" smtClean="0"/>
              <a:t/>
            </a:r>
            <a:br>
              <a:rPr lang="ro-RO" sz="1600" b="1" dirty="0" smtClean="0"/>
            </a:br>
            <a:r>
              <a:rPr lang="en-US" sz="1600" b="1" dirty="0" err="1" smtClean="0"/>
              <a:t>Analiză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comparativă</a:t>
            </a:r>
            <a:r>
              <a:rPr lang="en-US" sz="1600" b="1" dirty="0" smtClean="0"/>
              <a:t> a </a:t>
            </a:r>
            <a:r>
              <a:rPr lang="en-US" sz="1600" b="1" dirty="0" err="1" smtClean="0"/>
              <a:t>structurii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costurilor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între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competitorii</a:t>
            </a:r>
            <a:r>
              <a:rPr lang="en-US" sz="1600" b="1" dirty="0" smtClean="0"/>
              <a:t> din </a:t>
            </a:r>
            <a:r>
              <a:rPr lang="en-US" sz="1600" b="1" dirty="0" err="1" smtClean="0"/>
              <a:t>vestul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și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estul</a:t>
            </a:r>
            <a:r>
              <a:rPr lang="en-US" sz="1600" b="1" dirty="0" smtClean="0"/>
              <a:t> </a:t>
            </a:r>
            <a:r>
              <a:rPr lang="ro-RO" sz="1600" b="1" dirty="0" smtClean="0"/>
              <a:t>UE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rutele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vestice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solidFill>
                  <a:srgbClr val="C00000"/>
                </a:solidFill>
              </a:rPr>
              <a:t/>
            </a:r>
            <a:br>
              <a:rPr lang="en-US" sz="2000" dirty="0" smtClean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110578"/>
              </p:ext>
            </p:extLst>
          </p:nvPr>
        </p:nvGraphicFramePr>
        <p:xfrm>
          <a:off x="323528" y="1268760"/>
          <a:ext cx="8445193" cy="480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4338"/>
                <a:gridCol w="3130543"/>
                <a:gridCol w="3830312"/>
              </a:tblGrid>
              <a:tr h="402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ELEMENT</a:t>
                      </a:r>
                      <a:r>
                        <a:rPr lang="ro-RO" sz="16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COST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COMPANE</a:t>
                      </a:r>
                      <a:r>
                        <a:rPr lang="ro-RO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TRANSPORT RUTIER DIN VESTUL 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9" marR="59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COMPANE</a:t>
                      </a:r>
                      <a:r>
                        <a:rPr lang="ro-RO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DE TRANSPORT RUTIER DIN ESTUL UE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</a:tr>
              <a:tr h="112193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CAMIOANE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mărci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fabricate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Vestul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UE  -DAF, Mercedes, Iveco, Volvo/Renault, Man/Scania </a:t>
                      </a:r>
                    </a:p>
                    <a:p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pic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mic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calitate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buna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competitorii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vestici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" marR="5989" marT="0" marB="0"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mărci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fabricate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Vestul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UE  -DAF, Mercedes, Iveco, Volvo/Renault, Man/Scania </a:t>
                      </a:r>
                    </a:p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cumpărat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preț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vestic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competitorii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</a:tr>
              <a:tr h="402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ANVELOPE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Preț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egal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din Vest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Preț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egal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din Vest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402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ASIGURĂRI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Preț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pic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mic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decât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Preț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similar cu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vestici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40226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MOTORINĂ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Preț un pic mai mic decât pentru competitorii Estici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Preț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similar cu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vestici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76209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C00000"/>
                          </a:solidFill>
                          <a:effectLst/>
                        </a:rPr>
                        <a:t>COST</a:t>
                      </a:r>
                      <a:r>
                        <a:rPr lang="ro-RO" sz="1400" dirty="0" smtClean="0">
                          <a:solidFill>
                            <a:srgbClr val="C00000"/>
                          </a:solidFill>
                          <a:effectLst/>
                        </a:rPr>
                        <a:t>UL MUNCII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Costul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muncii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mare,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corelat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cu un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ridicat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al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standardelor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costului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vieții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Șoferii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din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Estul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UE au un cost total al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jobului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muncii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mic,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însă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venit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similar cu al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celorlalți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șoferi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DUMPING SOCIAL?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111542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solidFill>
                            <a:srgbClr val="C00000"/>
                          </a:solidFill>
                          <a:effectLst/>
                        </a:rPr>
                        <a:t>COSTUL FINANȚĂRII</a:t>
                      </a:r>
                      <a:endParaRPr lang="en-US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83" marR="8983" marT="8983" marB="8983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de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finanțare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mic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firmele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vestice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(1.2%)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decât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estici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DUMPING FINANCIAR?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de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finanțare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mare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firmele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</a:t>
                      </a:r>
                      <a:r>
                        <a:rPr lang="ro-RO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400" dirty="0" err="1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(4.5%)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decât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pentru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competitorii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vestici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9278"/>
            <a:ext cx="8028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C00000"/>
                </a:solidFill>
              </a:rPr>
              <a:t>Competiția Est-Vest în UE: </a:t>
            </a:r>
            <a:endParaRPr lang="ro-MD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o-MD" sz="2400" b="1" dirty="0" smtClean="0">
                <a:solidFill>
                  <a:srgbClr val="C00000"/>
                </a:solidFill>
              </a:rPr>
              <a:t>Dumping </a:t>
            </a:r>
            <a:r>
              <a:rPr lang="ro-MD" sz="2400" b="1" dirty="0" smtClean="0">
                <a:solidFill>
                  <a:srgbClr val="C00000"/>
                </a:solidFill>
              </a:rPr>
              <a:t>Social vs</a:t>
            </a:r>
            <a:r>
              <a:rPr lang="ro-MD" sz="2400" b="1" dirty="0">
                <a:solidFill>
                  <a:srgbClr val="C00000"/>
                </a:solidFill>
              </a:rPr>
              <a:t>. </a:t>
            </a:r>
            <a:r>
              <a:rPr lang="ro-MD" sz="2400" b="1" dirty="0" smtClean="0">
                <a:solidFill>
                  <a:srgbClr val="C00000"/>
                </a:solidFill>
              </a:rPr>
              <a:t>Dumping Financiar</a:t>
            </a:r>
            <a:endParaRPr lang="ro-MD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3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793088" cy="490537"/>
          </a:xfrm>
        </p:spPr>
        <p:txBody>
          <a:bodyPr/>
          <a:lstStyle/>
          <a:p>
            <a:r>
              <a:rPr lang="ro-RO" sz="2400" b="1" dirty="0" smtClean="0">
                <a:solidFill>
                  <a:srgbClr val="C00000"/>
                </a:solidFill>
              </a:rPr>
              <a:t>Plată egală pentru muncă egală și pentru transportatorii români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14543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0070C0"/>
                </a:solidFill>
              </a:rPr>
              <a:t>“</a:t>
            </a:r>
            <a:r>
              <a:rPr lang="en-US" sz="2000" b="1" dirty="0" err="1" smtClean="0">
                <a:solidFill>
                  <a:srgbClr val="0070C0"/>
                </a:solidFill>
              </a:rPr>
              <a:t>Grija</a:t>
            </a:r>
            <a:r>
              <a:rPr lang="en-US" sz="2000" b="1" dirty="0" smtClean="0">
                <a:solidFill>
                  <a:srgbClr val="0070C0"/>
                </a:solidFill>
              </a:rPr>
              <a:t>” </a:t>
            </a:r>
            <a:r>
              <a:rPr lang="en-US" sz="2000" b="1" dirty="0" err="1" smtClean="0">
                <a:solidFill>
                  <a:srgbClr val="0070C0"/>
                </a:solidFill>
              </a:rPr>
              <a:t>ipocrit</a:t>
            </a:r>
            <a:r>
              <a:rPr lang="ro-RO" sz="2000" b="1" dirty="0" smtClean="0">
                <a:solidFill>
                  <a:srgbClr val="0070C0"/>
                </a:solidFill>
              </a:rPr>
              <a:t>ă a Vestului UE pentru angajații estici: plată egală pentru muncă egală </a:t>
            </a:r>
            <a:r>
              <a:rPr lang="ro-RO" sz="2000" b="1" dirty="0" smtClean="0">
                <a:solidFill>
                  <a:srgbClr val="0070C0"/>
                </a:solidFill>
              </a:rPr>
              <a:t>în același loc</a:t>
            </a:r>
            <a:endParaRPr lang="ro-MD" sz="2000" b="1" dirty="0">
              <a:solidFill>
                <a:srgbClr val="0070C0"/>
              </a:solidFill>
            </a:endParaRPr>
          </a:p>
          <a:p>
            <a:r>
              <a:rPr lang="ro-MD" sz="2000" b="1" i="1" dirty="0" smtClean="0">
                <a:solidFill>
                  <a:srgbClr val="C00000"/>
                </a:solidFill>
              </a:rPr>
              <a:t>În timp ce transportatorii români sunt plătiți cu tarife </a:t>
            </a:r>
            <a:r>
              <a:rPr lang="ro-MD" sz="2000" b="1" i="1" dirty="0" smtClean="0">
                <a:solidFill>
                  <a:srgbClr val="C00000"/>
                </a:solidFill>
              </a:rPr>
              <a:t>de max. 1 EUR/km care sunt </a:t>
            </a:r>
            <a:r>
              <a:rPr lang="ro-MD" sz="2000" b="1" i="1" dirty="0" smtClean="0">
                <a:solidFill>
                  <a:srgbClr val="C00000"/>
                </a:solidFill>
              </a:rPr>
              <a:t>sub costul de referință al transportatorilor din Vest de </a:t>
            </a:r>
            <a:r>
              <a:rPr lang="en-US" sz="2000" b="1" i="1" dirty="0" smtClean="0">
                <a:solidFill>
                  <a:srgbClr val="C00000"/>
                </a:solidFill>
              </a:rPr>
              <a:t>min. </a:t>
            </a:r>
            <a:r>
              <a:rPr lang="ro-MD" sz="2000" b="1" i="1" dirty="0" smtClean="0">
                <a:solidFill>
                  <a:srgbClr val="C00000"/>
                </a:solidFill>
              </a:rPr>
              <a:t>1.25 EUR</a:t>
            </a:r>
            <a:r>
              <a:rPr lang="en-US" sz="2000" b="1" i="1" dirty="0" smtClean="0">
                <a:solidFill>
                  <a:srgbClr val="C00000"/>
                </a:solidFill>
              </a:rPr>
              <a:t>/km</a:t>
            </a:r>
            <a:r>
              <a:rPr lang="ro-MD" sz="2000" b="1" i="1" dirty="0" smtClean="0">
                <a:solidFill>
                  <a:srgbClr val="C00000"/>
                </a:solidFill>
              </a:rPr>
              <a:t> cf. CNR Franța</a:t>
            </a:r>
            <a:endParaRPr lang="ro-RO" sz="2000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o-RO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o-MD" sz="2000" b="1" dirty="0" smtClean="0">
                <a:solidFill>
                  <a:srgbClr val="0070C0"/>
                </a:solidFill>
              </a:rPr>
              <a:t>UNTRR </a:t>
            </a:r>
            <a:r>
              <a:rPr lang="ro-MD" sz="2000" b="1" dirty="0" smtClean="0">
                <a:solidFill>
                  <a:srgbClr val="0070C0"/>
                </a:solidFill>
              </a:rPr>
              <a:t>solicită aceiași „grijă”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o-RO" sz="2000" b="1" dirty="0" smtClean="0">
                <a:solidFill>
                  <a:srgbClr val="0070C0"/>
                </a:solidFill>
              </a:rPr>
              <a:t>și pentru companiile estice</a:t>
            </a:r>
            <a:r>
              <a:rPr lang="en-US" sz="2000" b="1" dirty="0" smtClean="0">
                <a:solidFill>
                  <a:srgbClr val="0070C0"/>
                </a:solidFill>
              </a:rPr>
              <a:t>:</a:t>
            </a:r>
            <a:r>
              <a:rPr lang="ro-RO" sz="2000" b="1" dirty="0" smtClean="0">
                <a:solidFill>
                  <a:srgbClr val="0070C0"/>
                </a:solidFill>
              </a:rPr>
              <a:t> plată egală pentru aceleași servicii în același loc </a:t>
            </a:r>
            <a:r>
              <a:rPr lang="en-US" sz="2000" b="1" dirty="0" smtClean="0">
                <a:solidFill>
                  <a:srgbClr val="0070C0"/>
                </a:solidFill>
              </a:rPr>
              <a:t>!!!</a:t>
            </a:r>
            <a:endParaRPr lang="en-US" sz="2000" b="1" dirty="0">
              <a:solidFill>
                <a:srgbClr val="0070C0"/>
              </a:solidFill>
            </a:endParaRPr>
          </a:p>
          <a:p>
            <a:r>
              <a:rPr lang="ro-RO" sz="2000" dirty="0" smtClean="0"/>
              <a:t>Pentru a putea plăti același cost salarial Vestic, companiile Estice trebuie să obțină venituri similare competitorilor din Vest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smtClean="0"/>
              <a:t>        </a:t>
            </a:r>
            <a:r>
              <a:rPr lang="ro-RO" sz="2000" b="1" dirty="0" smtClean="0"/>
              <a:t>tarife </a:t>
            </a:r>
            <a:r>
              <a:rPr lang="en-US" sz="2000" b="1" dirty="0" smtClean="0"/>
              <a:t>&gt;</a:t>
            </a:r>
            <a:r>
              <a:rPr lang="ro-RO" sz="2000" b="1" dirty="0" smtClean="0"/>
              <a:t>1.5 EUR/km = costul de referință CNR</a:t>
            </a:r>
            <a:r>
              <a:rPr lang="en-US" sz="2000" b="1" dirty="0" smtClean="0"/>
              <a:t> </a:t>
            </a:r>
            <a:r>
              <a:rPr lang="ro-RO" sz="2000" b="1" dirty="0" smtClean="0"/>
              <a:t>+</a:t>
            </a:r>
            <a:r>
              <a:rPr lang="en-US" sz="2000" b="1" dirty="0" smtClean="0"/>
              <a:t> </a:t>
            </a:r>
            <a:r>
              <a:rPr lang="ro-RO" sz="2000" b="1" dirty="0" smtClean="0"/>
              <a:t>marjă de profit</a:t>
            </a:r>
            <a:endParaRPr lang="en-US" sz="2000" b="1" dirty="0">
              <a:hlinkClick r:id="rId2"/>
            </a:endParaRPr>
          </a:p>
          <a:p>
            <a:pPr marL="0" indent="0">
              <a:buNone/>
            </a:pPr>
            <a:endParaRPr lang="ro-RO" sz="20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95536" y="4725144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3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640960" cy="4824536"/>
          </a:xfrm>
        </p:spPr>
        <p:txBody>
          <a:bodyPr/>
          <a:lstStyle/>
          <a:p>
            <a:pPr marL="285750" indent="-285750" algn="l">
              <a:buFontTx/>
              <a:buChar char="-"/>
            </a:pPr>
            <a:r>
              <a:rPr lang="ro-RO" sz="1600" b="1" dirty="0" smtClean="0">
                <a:solidFill>
                  <a:srgbClr val="0070C0"/>
                </a:solidFill>
              </a:rPr>
              <a:t>Extrem </a:t>
            </a:r>
            <a:r>
              <a:rPr lang="en-US" sz="1600" b="1" dirty="0" smtClean="0">
                <a:solidFill>
                  <a:srgbClr val="0070C0"/>
                </a:solidFill>
              </a:rPr>
              <a:t>de </a:t>
            </a:r>
            <a:r>
              <a:rPr lang="en-US" sz="1600" b="1" dirty="0" err="1" smtClean="0">
                <a:solidFill>
                  <a:srgbClr val="0070C0"/>
                </a:solidFill>
              </a:rPr>
              <a:t>necesar</a:t>
            </a:r>
            <a:r>
              <a:rPr lang="en-US" sz="1600" b="1" dirty="0" smtClean="0">
                <a:solidFill>
                  <a:srgbClr val="0070C0"/>
                </a:solidFill>
              </a:rPr>
              <a:t> la </a:t>
            </a:r>
            <a:r>
              <a:rPr lang="en-US" sz="1600" b="1" dirty="0" err="1">
                <a:solidFill>
                  <a:srgbClr val="0070C0"/>
                </a:solidFill>
              </a:rPr>
              <a:t>acest</a:t>
            </a:r>
            <a:r>
              <a:rPr lang="en-US" sz="1600" b="1" dirty="0">
                <a:solidFill>
                  <a:srgbClr val="0070C0"/>
                </a:solidFill>
              </a:rPr>
              <a:t> moment </a:t>
            </a:r>
            <a:r>
              <a:rPr lang="en-US" sz="1600" b="1" dirty="0" err="1">
                <a:solidFill>
                  <a:srgbClr val="0070C0"/>
                </a:solidFill>
              </a:rPr>
              <a:t>când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transportatorii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rutieri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români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așteaptă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măsuri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urgente</a:t>
            </a:r>
            <a:r>
              <a:rPr lang="en-US" sz="1600" b="1" dirty="0">
                <a:solidFill>
                  <a:srgbClr val="0070C0"/>
                </a:solidFill>
              </a:rPr>
              <a:t> din </a:t>
            </a:r>
            <a:r>
              <a:rPr lang="en-US" sz="1600" b="1" dirty="0" err="1">
                <a:solidFill>
                  <a:srgbClr val="0070C0"/>
                </a:solidFill>
              </a:rPr>
              <a:t>partea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Comisiei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Europene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pentru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stoparea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legilor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naționale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err="1">
                <a:solidFill>
                  <a:srgbClr val="0070C0"/>
                </a:solidFill>
              </a:rPr>
              <a:t>protecționiste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din </a:t>
            </a:r>
            <a:r>
              <a:rPr lang="en-US" sz="1600" dirty="0" err="1">
                <a:solidFill>
                  <a:schemeClr val="tx1"/>
                </a:solidFill>
              </a:rPr>
              <a:t>Vestul</a:t>
            </a:r>
            <a:r>
              <a:rPr lang="en-US" sz="1600" dirty="0">
                <a:solidFill>
                  <a:schemeClr val="tx1"/>
                </a:solidFill>
              </a:rPr>
              <a:t> UE </a:t>
            </a:r>
            <a:r>
              <a:rPr lang="en-US" sz="1600" dirty="0" err="1">
                <a:solidFill>
                  <a:schemeClr val="tx1"/>
                </a:solidFill>
              </a:rPr>
              <a:t>și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aplicarea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uniformă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legislației</a:t>
            </a:r>
            <a:r>
              <a:rPr lang="en-US" sz="1600" dirty="0">
                <a:solidFill>
                  <a:schemeClr val="tx1"/>
                </a:solidFill>
              </a:rPr>
              <a:t> UE </a:t>
            </a:r>
            <a:r>
              <a:rPr lang="en-US" sz="1600" dirty="0" err="1">
                <a:solidFill>
                  <a:schemeClr val="tx1"/>
                </a:solidFill>
              </a:rPr>
              <a:t>în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scopul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realizării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pieței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unice</a:t>
            </a:r>
            <a:r>
              <a:rPr lang="en-US" sz="1600" dirty="0">
                <a:solidFill>
                  <a:schemeClr val="tx1"/>
                </a:solidFill>
              </a:rPr>
              <a:t> a </a:t>
            </a:r>
            <a:r>
              <a:rPr lang="en-US" sz="1600" dirty="0" err="1">
                <a:solidFill>
                  <a:schemeClr val="tx1"/>
                </a:solidFill>
              </a:rPr>
              <a:t>transporturilor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endParaRPr lang="ro-RO" sz="16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o-RO" sz="1600" b="1" dirty="0" smtClean="0">
                <a:solidFill>
                  <a:srgbClr val="0070C0"/>
                </a:solidFill>
              </a:rPr>
              <a:t>DAR, extrem de nefavorabil transportatorilor români, pentru că </a:t>
            </a:r>
            <a:r>
              <a:rPr lang="ro-RO" sz="1600" b="1" dirty="0">
                <a:solidFill>
                  <a:srgbClr val="0070C0"/>
                </a:solidFill>
              </a:rPr>
              <a:t>vizează o creștere a costurilor de operare pentru transportatorii estici</a:t>
            </a:r>
            <a:r>
              <a:rPr lang="ro-RO" sz="1600" b="1" dirty="0">
                <a:solidFill>
                  <a:schemeClr val="tx1"/>
                </a:solidFill>
              </a:rPr>
              <a:t>, </a:t>
            </a:r>
            <a:r>
              <a:rPr lang="ro-RO" sz="1600" dirty="0">
                <a:solidFill>
                  <a:schemeClr val="tx1"/>
                </a:solidFill>
              </a:rPr>
              <a:t>respectiv o egalizare a condițiilor de operare în transportatorii estici și vestici, condiție care ar fi trebuit să conducă la liberalizarea pieței transporturilor rutiere și nu la o creștere suplimentară a limitărilor cantitative aduse transportului rutier internațional în UE, prin actualele măsuri propuse de CE.</a:t>
            </a:r>
            <a:endParaRPr lang="en-US" sz="1600" dirty="0">
              <a:solidFill>
                <a:schemeClr val="tx1"/>
              </a:solidFill>
            </a:endParaRPr>
          </a:p>
          <a:p>
            <a:pPr algn="l"/>
            <a:r>
              <a:rPr lang="ro-RO" sz="1600" b="1" dirty="0" smtClean="0">
                <a:solidFill>
                  <a:srgbClr val="C00000"/>
                </a:solidFill>
              </a:rPr>
              <a:t>PRINCIPALELE PROBLEME</a:t>
            </a:r>
            <a:endParaRPr lang="ro-RO" sz="1600" b="1" dirty="0" smtClean="0">
              <a:solidFill>
                <a:srgbClr val="C00000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o-RO" sz="1600" b="1" dirty="0" smtClean="0">
                <a:solidFill>
                  <a:schemeClr val="tx1"/>
                </a:solidFill>
              </a:rPr>
              <a:t>Propunerea de restricționarea </a:t>
            </a:r>
            <a:r>
              <a:rPr lang="ro-RO" sz="1600" b="1" dirty="0">
                <a:solidFill>
                  <a:schemeClr val="tx1"/>
                </a:solidFill>
              </a:rPr>
              <a:t>cabotajului la 5 zile</a:t>
            </a:r>
            <a:r>
              <a:rPr lang="ro-RO" sz="1600" dirty="0">
                <a:solidFill>
                  <a:schemeClr val="tx1"/>
                </a:solidFill>
              </a:rPr>
              <a:t>, sub limita actuala de 7 zile si contrar obiectivelor Cartei Albe privind liberalizarea transporturilor. </a:t>
            </a:r>
            <a:endParaRPr lang="ro-RO" sz="1600" dirty="0" smtClean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ro-RO" sz="1600" b="1" dirty="0" smtClean="0">
                <a:solidFill>
                  <a:schemeClr val="tx1"/>
                </a:solidFill>
              </a:rPr>
              <a:t>Propunerea de interzicere a </a:t>
            </a:r>
            <a:r>
              <a:rPr lang="ro-RO" sz="1600" b="1" dirty="0">
                <a:solidFill>
                  <a:schemeClr val="tx1"/>
                </a:solidFill>
              </a:rPr>
              <a:t>odihnei săptămânale normale în cabina vehiculului, conform legilor naționale protecționiste adoptate de </a:t>
            </a:r>
            <a:r>
              <a:rPr lang="ro-RO" sz="1600" b="1" dirty="0" smtClean="0">
                <a:solidFill>
                  <a:schemeClr val="tx1"/>
                </a:solidFill>
              </a:rPr>
              <a:t>Franța, Belgia, Germania </a:t>
            </a:r>
          </a:p>
          <a:p>
            <a:pPr marL="285750" indent="-285750" algn="l">
              <a:buFontTx/>
              <a:buChar char="-"/>
            </a:pPr>
            <a:r>
              <a:rPr lang="ro-RO" sz="1600" b="1" dirty="0" smtClean="0">
                <a:solidFill>
                  <a:schemeClr val="tx1"/>
                </a:solidFill>
              </a:rPr>
              <a:t>Propunerea unui prag restrictiv de 3 zile (de fapt 18 h 3 min) pentru aplicarea Directivei detașării și salariilor minime din alte State Membre UE transportatorilor rutieri români </a:t>
            </a:r>
            <a:r>
              <a:rPr lang="ro-RO" sz="1600" dirty="0" smtClean="0">
                <a:solidFill>
                  <a:schemeClr val="tx1"/>
                </a:solidFill>
              </a:rPr>
              <a:t>– în ciuda procedurilor de </a:t>
            </a:r>
            <a:r>
              <a:rPr lang="ro-RO" sz="1600" dirty="0" err="1" smtClean="0">
                <a:solidFill>
                  <a:schemeClr val="tx1"/>
                </a:solidFill>
              </a:rPr>
              <a:t>infringemet</a:t>
            </a:r>
            <a:r>
              <a:rPr lang="ro-RO" sz="1600" dirty="0" smtClean="0">
                <a:solidFill>
                  <a:schemeClr val="tx1"/>
                </a:solidFill>
              </a:rPr>
              <a:t> CE împotriva legii </a:t>
            </a:r>
            <a:r>
              <a:rPr lang="ro-RO" sz="1600" dirty="0" err="1" smtClean="0">
                <a:solidFill>
                  <a:schemeClr val="tx1"/>
                </a:solidFill>
              </a:rPr>
              <a:t>MiLoG</a:t>
            </a:r>
            <a:r>
              <a:rPr lang="ro-RO" sz="1600" dirty="0" smtClean="0">
                <a:solidFill>
                  <a:schemeClr val="tx1"/>
                </a:solidFill>
              </a:rPr>
              <a:t> Germania și </a:t>
            </a:r>
            <a:r>
              <a:rPr lang="ro-RO" sz="1600" dirty="0" err="1" smtClean="0">
                <a:solidFill>
                  <a:schemeClr val="tx1"/>
                </a:solidFill>
              </a:rPr>
              <a:t>loi</a:t>
            </a:r>
            <a:r>
              <a:rPr lang="ro-RO" sz="1600" dirty="0" smtClean="0">
                <a:solidFill>
                  <a:schemeClr val="tx1"/>
                </a:solidFill>
              </a:rPr>
              <a:t> </a:t>
            </a:r>
            <a:r>
              <a:rPr lang="ro-RO" sz="1600" dirty="0" err="1" smtClean="0">
                <a:solidFill>
                  <a:schemeClr val="tx1"/>
                </a:solidFill>
              </a:rPr>
              <a:t>Macron</a:t>
            </a:r>
            <a:r>
              <a:rPr lang="ro-RO" sz="1600" dirty="0" smtClean="0">
                <a:solidFill>
                  <a:schemeClr val="tx1"/>
                </a:solidFill>
              </a:rPr>
              <a:t> Franța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endParaRPr lang="ro-MD" sz="1600" dirty="0" smtClean="0"/>
          </a:p>
          <a:p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-108520" y="188640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400" b="1" dirty="0" smtClean="0">
                <a:solidFill>
                  <a:srgbClr val="C00000"/>
                </a:solidFill>
              </a:rPr>
              <a:t>PACHETUL RUTIER AL COMISIEI EUROPENE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537"/>
          </a:xfrm>
        </p:spPr>
        <p:txBody>
          <a:bodyPr/>
          <a:lstStyle/>
          <a:p>
            <a:r>
              <a:rPr lang="ro-MD" sz="2400" b="1" dirty="0" smtClean="0">
                <a:solidFill>
                  <a:srgbClr val="C00000"/>
                </a:solidFill>
              </a:rPr>
              <a:t>A</a:t>
            </a:r>
            <a:r>
              <a:rPr lang="ro-RO" sz="2400" b="1" dirty="0" err="1" smtClean="0">
                <a:solidFill>
                  <a:srgbClr val="C00000"/>
                </a:solidFill>
              </a:rPr>
              <a:t>șteptările</a:t>
            </a:r>
            <a:r>
              <a:rPr lang="ro-RO" sz="2400" b="1" dirty="0" smtClean="0">
                <a:solidFill>
                  <a:srgbClr val="C00000"/>
                </a:solidFill>
              </a:rPr>
              <a:t> transportatorilor români de la CE</a:t>
            </a:r>
            <a:endParaRPr lang="ro-MD" sz="2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84976" cy="500141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rgbClr val="0070C0"/>
                </a:solidFill>
              </a:rPr>
              <a:t>STOP</a:t>
            </a:r>
            <a:r>
              <a:rPr lang="ro-RO" sz="1600" dirty="0" smtClean="0">
                <a:solidFill>
                  <a:schemeClr val="tx1"/>
                </a:solidFill>
              </a:rPr>
              <a:t> </a:t>
            </a:r>
            <a:r>
              <a:rPr lang="ro-RO" sz="1600" b="1" dirty="0" smtClean="0">
                <a:solidFill>
                  <a:srgbClr val="0070C0"/>
                </a:solidFill>
              </a:rPr>
              <a:t>MĂSURILOR PROTECȚIONISTE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/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- </a:t>
            </a:r>
            <a:r>
              <a:rPr lang="ro-RO" sz="1600" dirty="0" smtClean="0">
                <a:solidFill>
                  <a:schemeClr val="tx1"/>
                </a:solidFill>
              </a:rPr>
              <a:t>cauza reală nu este competiția neloială a transportatorilor din Est, ci încetinirea creșterii economice din Vest și protecția solicitată de companiile vestice de la Guvernele lor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ro-RO" sz="1600" dirty="0" smtClean="0">
                <a:solidFill>
                  <a:schemeClr val="tx1"/>
                </a:solidFill>
              </a:rPr>
              <a:t>soluțiile confortabile de azi vor crea probleme mai complicate în viitor pentru UE la nivel global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ro-RO" sz="1600" dirty="0" smtClean="0">
                <a:solidFill>
                  <a:schemeClr val="tx1"/>
                </a:solidFill>
              </a:rPr>
              <a:t>&amp;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ro-RO" sz="1600" b="1" dirty="0" smtClean="0">
                <a:solidFill>
                  <a:srgbClr val="C00000"/>
                </a:solidFill>
              </a:rPr>
              <a:t>START </a:t>
            </a:r>
            <a:r>
              <a:rPr lang="ro-RO" sz="1600" b="1" dirty="0" smtClean="0">
                <a:solidFill>
                  <a:srgbClr val="C00000"/>
                </a:solidFill>
              </a:rPr>
              <a:t>ARMONIZĂRII ETAPIZATE ȘI CONTINUAREA LIBERALIZĂRII PIEȚEI</a:t>
            </a:r>
            <a:r>
              <a:rPr lang="en-US" sz="1600" dirty="0" smtClean="0">
                <a:solidFill>
                  <a:srgbClr val="C00000"/>
                </a:solidFill>
              </a:rPr>
              <a:t/>
            </a:r>
            <a:br>
              <a:rPr lang="en-US" sz="1600" dirty="0" smtClean="0">
                <a:solidFill>
                  <a:srgbClr val="C00000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ro-RO" sz="1600" dirty="0" smtClean="0">
                <a:solidFill>
                  <a:schemeClr val="tx1"/>
                </a:solidFill>
              </a:rPr>
              <a:t>armonizarea etapizată a salariului </a:t>
            </a:r>
            <a:r>
              <a:rPr lang="ro-RO" sz="1600" dirty="0" smtClean="0">
                <a:solidFill>
                  <a:schemeClr val="tx1"/>
                </a:solidFill>
              </a:rPr>
              <a:t>minim în </a:t>
            </a:r>
            <a:r>
              <a:rPr lang="en-US" sz="1600" dirty="0" smtClean="0">
                <a:solidFill>
                  <a:schemeClr val="tx1"/>
                </a:solidFill>
              </a:rPr>
              <a:t>EU </a:t>
            </a:r>
            <a:r>
              <a:rPr lang="ro-RO" sz="1600" dirty="0" smtClean="0">
                <a:solidFill>
                  <a:schemeClr val="tx1"/>
                </a:solidFill>
              </a:rPr>
              <a:t>în următorii 10 ani </a:t>
            </a:r>
            <a:r>
              <a:rPr lang="en-US" sz="1600" dirty="0" smtClean="0">
                <a:solidFill>
                  <a:schemeClr val="tx1"/>
                </a:solidFill>
              </a:rPr>
              <a:t>– </a:t>
            </a:r>
            <a:r>
              <a:rPr lang="ro-RO" sz="1600" dirty="0" smtClean="0">
                <a:solidFill>
                  <a:schemeClr val="tx1"/>
                </a:solidFill>
              </a:rPr>
              <a:t>similar accizei, TVA, etc este o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o-RO" sz="1600" dirty="0" smtClean="0">
                <a:solidFill>
                  <a:schemeClr val="tx1"/>
                </a:solidFill>
              </a:rPr>
              <a:t>abordare mai realistă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- </a:t>
            </a:r>
            <a:r>
              <a:rPr lang="ro-RO" sz="1600" dirty="0" smtClean="0">
                <a:solidFill>
                  <a:schemeClr val="tx1"/>
                </a:solidFill>
              </a:rPr>
              <a:t>continuarea liberalizării pieței ca o premisă a armonizării economice și sociale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0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765175"/>
          </a:xfrm>
        </p:spPr>
        <p:txBody>
          <a:bodyPr/>
          <a:lstStyle/>
          <a:p>
            <a:r>
              <a:rPr lang="ro-RO" sz="2000" b="1" dirty="0" smtClean="0">
                <a:solidFill>
                  <a:srgbClr val="C00000"/>
                </a:solidFill>
              </a:rPr>
              <a:t>Stop </a:t>
            </a:r>
            <a:r>
              <a:rPr lang="ro-RO" sz="2000" b="1" dirty="0" err="1" smtClean="0">
                <a:solidFill>
                  <a:srgbClr val="C00000"/>
                </a:solidFill>
              </a:rPr>
              <a:t>NeoProtectionism</a:t>
            </a:r>
            <a:r>
              <a:rPr lang="ro-RO" sz="2000" b="1" dirty="0" smtClean="0">
                <a:solidFill>
                  <a:srgbClr val="C00000"/>
                </a:solidFill>
              </a:rPr>
              <a:t> </a:t>
            </a:r>
            <a:r>
              <a:rPr lang="ro-RO" sz="2000" b="1" dirty="0" smtClean="0">
                <a:solidFill>
                  <a:srgbClr val="C00000"/>
                </a:solidFill>
              </a:rPr>
              <a:t>– Protestul asociațiilor transportatorilor rutieri din 14 țări, </a:t>
            </a:r>
            <a:r>
              <a:rPr lang="ro-RO" sz="2000" b="1" dirty="0" smtClean="0">
                <a:solidFill>
                  <a:srgbClr val="C00000"/>
                </a:solidFill>
              </a:rPr>
              <a:t>organizat de </a:t>
            </a:r>
            <a:r>
              <a:rPr lang="ro-RO" sz="2000" b="1" dirty="0" smtClean="0">
                <a:solidFill>
                  <a:srgbClr val="C00000"/>
                </a:solidFill>
              </a:rPr>
              <a:t>UNTRR la </a:t>
            </a:r>
            <a:r>
              <a:rPr lang="ro-RO" sz="2000" b="1" dirty="0" smtClean="0">
                <a:solidFill>
                  <a:srgbClr val="C00000"/>
                </a:solidFill>
              </a:rPr>
              <a:t>Bruxelles 14.06.2017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stopneoprotectionism.eu/wp-content/uploads/2016/06/protest-bruxelles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5176"/>
            <a:ext cx="8939336" cy="52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00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400" b="1" dirty="0" smtClean="0">
                <a:solidFill>
                  <a:srgbClr val="C00000"/>
                </a:solidFill>
              </a:rPr>
              <a:t>UNTRR </a:t>
            </a:r>
            <a:r>
              <a:rPr lang="ro-RO" sz="2400" b="1" dirty="0" smtClean="0">
                <a:solidFill>
                  <a:srgbClr val="C00000"/>
                </a:solidFill>
              </a:rPr>
              <a:t>solicită CE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1700808"/>
            <a:ext cx="7787208" cy="45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4D4D4D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4D4D4D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b="1" kern="0" dirty="0" err="1" smtClean="0">
                <a:solidFill>
                  <a:schemeClr val="tx1"/>
                </a:solidFill>
              </a:rPr>
              <a:t>să</a:t>
            </a:r>
            <a:r>
              <a:rPr lang="en-US" sz="2000" b="1" kern="0" dirty="0" smtClean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oprească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interpretările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protecționiste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smtClean="0">
                <a:solidFill>
                  <a:schemeClr val="tx1"/>
                </a:solidFill>
              </a:rPr>
              <a:t>ale </a:t>
            </a:r>
            <a:r>
              <a:rPr lang="en-US" sz="2000" b="1" kern="0" dirty="0" err="1">
                <a:solidFill>
                  <a:schemeClr val="tx1"/>
                </a:solidFill>
              </a:rPr>
              <a:t>unor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regulamente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europene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în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vigoare</a:t>
            </a:r>
            <a:r>
              <a:rPr lang="ro-RO" sz="2000" b="1" kern="0" dirty="0" smtClean="0">
                <a:solidFill>
                  <a:schemeClr val="tx1"/>
                </a:solidFill>
              </a:rPr>
              <a:t>: </a:t>
            </a:r>
            <a:r>
              <a:rPr lang="ro-RO" sz="2000" b="1" kern="0" dirty="0" smtClean="0">
                <a:solidFill>
                  <a:schemeClr val="tx1"/>
                </a:solidFill>
                <a:hlinkClick r:id="rId2"/>
              </a:rPr>
              <a:t>http://www.stopneoprotectionism.eu/</a:t>
            </a:r>
            <a:r>
              <a:rPr lang="ro-RO" sz="2000" b="1" kern="0" dirty="0" smtClean="0">
                <a:solidFill>
                  <a:schemeClr val="tx1"/>
                </a:solidFill>
              </a:rPr>
              <a:t> </a:t>
            </a:r>
            <a:endParaRPr lang="en-US" sz="2000" kern="0" dirty="0" smtClean="0">
              <a:solidFill>
                <a:schemeClr val="tx1"/>
              </a:solidFill>
            </a:endParaRPr>
          </a:p>
          <a:p>
            <a:r>
              <a:rPr lang="ro-RO" sz="2000" b="1" kern="0" dirty="0" smtClean="0">
                <a:solidFill>
                  <a:schemeClr val="tx1"/>
                </a:solidFill>
              </a:rPr>
              <a:t>Să asigure </a:t>
            </a:r>
            <a:r>
              <a:rPr lang="en-US" sz="2000" b="1" kern="0" dirty="0" err="1" smtClean="0">
                <a:solidFill>
                  <a:schemeClr val="tx1"/>
                </a:solidFill>
              </a:rPr>
              <a:t>libera</a:t>
            </a:r>
            <a:r>
              <a:rPr lang="en-US" sz="2000" b="1" kern="0" dirty="0" smtClean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mișcare</a:t>
            </a:r>
            <a:r>
              <a:rPr lang="en-US" sz="2000" b="1" kern="0" dirty="0">
                <a:solidFill>
                  <a:schemeClr val="tx1"/>
                </a:solidFill>
              </a:rPr>
              <a:t> a </a:t>
            </a:r>
            <a:r>
              <a:rPr lang="en-US" sz="2000" b="1" kern="0" dirty="0" err="1">
                <a:solidFill>
                  <a:schemeClr val="tx1"/>
                </a:solidFill>
              </a:rPr>
              <a:t>persoanelor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și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serviciilor</a:t>
            </a:r>
            <a:r>
              <a:rPr lang="en-US" sz="2000" b="1" kern="0" dirty="0">
                <a:solidFill>
                  <a:schemeClr val="tx1"/>
                </a:solidFill>
              </a:rPr>
              <a:t> din Est - </a:t>
            </a:r>
            <a:r>
              <a:rPr lang="en-US" sz="2000" b="1" kern="0" dirty="0" err="1">
                <a:solidFill>
                  <a:schemeClr val="tx1"/>
                </a:solidFill>
              </a:rPr>
              <a:t>principii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fundamentale</a:t>
            </a:r>
            <a:r>
              <a:rPr lang="en-US" sz="2000" b="1" kern="0" dirty="0">
                <a:solidFill>
                  <a:schemeClr val="tx1"/>
                </a:solidFill>
              </a:rPr>
              <a:t> ale </a:t>
            </a:r>
            <a:r>
              <a:rPr lang="ro-RO" sz="2000" b="1" kern="0" dirty="0" smtClean="0">
                <a:solidFill>
                  <a:schemeClr val="tx1"/>
                </a:solidFill>
              </a:rPr>
              <a:t>pieței unice europene</a:t>
            </a:r>
          </a:p>
          <a:p>
            <a:r>
              <a:rPr lang="en-US" sz="2000" b="1" kern="0" dirty="0" err="1">
                <a:solidFill>
                  <a:schemeClr val="tx1"/>
                </a:solidFill>
              </a:rPr>
              <a:t>să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confirme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continuarea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drumului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către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piața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europeană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unică</a:t>
            </a:r>
            <a:r>
              <a:rPr lang="en-US" sz="2000" b="1" kern="0" dirty="0">
                <a:solidFill>
                  <a:schemeClr val="tx1"/>
                </a:solidFill>
              </a:rPr>
              <a:t> de transport </a:t>
            </a:r>
            <a:r>
              <a:rPr lang="en-US" sz="2000" b="1" kern="0" dirty="0" err="1">
                <a:solidFill>
                  <a:schemeClr val="tx1"/>
                </a:solidFill>
              </a:rPr>
              <a:t>rutier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complet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 smtClean="0">
                <a:solidFill>
                  <a:schemeClr val="tx1"/>
                </a:solidFill>
              </a:rPr>
              <a:t>liberalizată</a:t>
            </a:r>
            <a:endParaRPr lang="ro-RO" sz="2000" b="1" kern="0" dirty="0" smtClean="0">
              <a:solidFill>
                <a:schemeClr val="tx1"/>
              </a:solidFill>
            </a:endParaRPr>
          </a:p>
          <a:p>
            <a:r>
              <a:rPr lang="en-US" sz="2000" b="1" kern="0" dirty="0" err="1" smtClean="0">
                <a:solidFill>
                  <a:schemeClr val="tx1"/>
                </a:solidFill>
              </a:rPr>
              <a:t>să</a:t>
            </a:r>
            <a:r>
              <a:rPr lang="en-US" sz="2000" b="1" kern="0" dirty="0" smtClean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renunțe</a:t>
            </a:r>
            <a:r>
              <a:rPr lang="en-US" sz="2000" b="1" kern="0" dirty="0">
                <a:solidFill>
                  <a:schemeClr val="tx1"/>
                </a:solidFill>
              </a:rPr>
              <a:t> la </a:t>
            </a:r>
            <a:r>
              <a:rPr lang="en-US" sz="2000" b="1" kern="0" dirty="0" err="1">
                <a:solidFill>
                  <a:schemeClr val="tx1"/>
                </a:solidFill>
              </a:rPr>
              <a:t>aplicarea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forțată</a:t>
            </a:r>
            <a:r>
              <a:rPr lang="en-US" sz="2000" b="1" kern="0" dirty="0">
                <a:solidFill>
                  <a:schemeClr val="tx1"/>
                </a:solidFill>
              </a:rPr>
              <a:t> a </a:t>
            </a:r>
            <a:r>
              <a:rPr lang="en-US" sz="2000" b="1" kern="0" dirty="0" err="1">
                <a:solidFill>
                  <a:schemeClr val="tx1"/>
                </a:solidFill>
              </a:rPr>
              <a:t>regulilor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detașării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în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sectorul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transporturilor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rutiere</a:t>
            </a:r>
            <a:endParaRPr lang="en-US" sz="2000" b="1" kern="0" dirty="0">
              <a:solidFill>
                <a:schemeClr val="tx1"/>
              </a:solidFill>
            </a:endParaRPr>
          </a:p>
          <a:p>
            <a:r>
              <a:rPr lang="en-US" sz="2000" b="1" kern="0" dirty="0" err="1" smtClean="0">
                <a:solidFill>
                  <a:schemeClr val="tx1"/>
                </a:solidFill>
              </a:rPr>
              <a:t>să</a:t>
            </a:r>
            <a:r>
              <a:rPr lang="en-US" sz="2000" b="1" kern="0" dirty="0" smtClean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aplice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și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drepturi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egale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firmelor</a:t>
            </a:r>
            <a:r>
              <a:rPr lang="en-US" sz="2000" b="1" kern="0" dirty="0">
                <a:solidFill>
                  <a:schemeClr val="tx1"/>
                </a:solidFill>
              </a:rPr>
              <a:t> de transport din </a:t>
            </a:r>
            <a:r>
              <a:rPr lang="en-US" sz="2000" b="1" kern="0" dirty="0" err="1">
                <a:solidFill>
                  <a:schemeClr val="tx1"/>
                </a:solidFill>
              </a:rPr>
              <a:t>est</a:t>
            </a:r>
            <a:r>
              <a:rPr lang="en-US" sz="2000" b="1" kern="0" dirty="0">
                <a:solidFill>
                  <a:schemeClr val="tx1"/>
                </a:solidFill>
              </a:rPr>
              <a:t>, nu </a:t>
            </a:r>
            <a:r>
              <a:rPr lang="en-US" sz="2000" b="1" kern="0" dirty="0" err="1">
                <a:solidFill>
                  <a:schemeClr val="tx1"/>
                </a:solidFill>
              </a:rPr>
              <a:t>doar</a:t>
            </a:r>
            <a:r>
              <a:rPr lang="en-US" sz="2000" b="1" kern="0" dirty="0">
                <a:solidFill>
                  <a:schemeClr val="tx1"/>
                </a:solidFill>
              </a:rPr>
              <a:t> </a:t>
            </a:r>
            <a:r>
              <a:rPr lang="en-US" sz="2000" b="1" kern="0" dirty="0" err="1">
                <a:solidFill>
                  <a:schemeClr val="tx1"/>
                </a:solidFill>
              </a:rPr>
              <a:t>obligații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407037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1835696" y="1485106"/>
            <a:ext cx="4535488" cy="3887788"/>
          </a:xfrm>
        </p:spPr>
        <p:txBody>
          <a:bodyPr/>
          <a:lstStyle/>
          <a:p>
            <a:pPr eaLnBrk="1" hangingPunct="1">
              <a:tabLst>
                <a:tab pos="457200" algn="l"/>
              </a:tabLst>
            </a:pPr>
            <a:r>
              <a:rPr lang="ro-RO" sz="2000" b="1" dirty="0" smtClean="0"/>
              <a:t>Vă mulțumesc!</a:t>
            </a:r>
            <a:r>
              <a:rPr lang="ro-RO" sz="2000" b="1" dirty="0" smtClean="0"/>
              <a:t/>
            </a:r>
            <a:br>
              <a:rPr lang="ro-RO" sz="2000" b="1" dirty="0" smtClean="0"/>
            </a:br>
            <a:r>
              <a:rPr lang="ro-RO" sz="2000" b="1" dirty="0"/>
              <a:t/>
            </a:r>
            <a:br>
              <a:rPr lang="ro-RO" sz="2000" b="1" dirty="0"/>
            </a:br>
            <a:r>
              <a:rPr lang="ro-RO" sz="2000" b="1" dirty="0" smtClean="0">
                <a:hlinkClick r:id="rId2"/>
              </a:rPr>
              <a:t>radu.dinescu@untrr.ro</a:t>
            </a:r>
            <a:r>
              <a:rPr lang="ro-RO" sz="2000" b="1" dirty="0" smtClean="0"/>
              <a:t>  </a:t>
            </a:r>
            <a:endParaRPr lang="en-US" sz="2000" b="1" dirty="0" smtClean="0"/>
          </a:p>
        </p:txBody>
      </p:sp>
      <p:sp>
        <p:nvSpPr>
          <p:cNvPr id="43011" name="Subtitle 2"/>
          <p:cNvSpPr txBox="1">
            <a:spLocks/>
          </p:cNvSpPr>
          <p:nvPr/>
        </p:nvSpPr>
        <p:spPr bwMode="auto">
          <a:xfrm>
            <a:off x="285750" y="5786438"/>
            <a:ext cx="86439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buFont typeface="Arial" pitchFamily="34" charset="0"/>
              <a:buNone/>
            </a:pPr>
            <a:endParaRPr lang="ro-RO" sz="1100"/>
          </a:p>
        </p:txBody>
      </p:sp>
      <p:sp>
        <p:nvSpPr>
          <p:cNvPr id="2" name="Rectangle 1"/>
          <p:cNvSpPr/>
          <p:nvPr/>
        </p:nvSpPr>
        <p:spPr>
          <a:xfrm>
            <a:off x="539552" y="-22972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o-RO" sz="2400" b="1" dirty="0">
                <a:solidFill>
                  <a:srgbClr val="C00000"/>
                </a:solidFill>
              </a:rPr>
              <a:t>Provocările transportatorilor rutieri români în Uniunea Europeană, </a:t>
            </a:r>
            <a:r>
              <a:rPr lang="ro-RO" sz="2400" b="1" dirty="0" smtClean="0">
                <a:solidFill>
                  <a:srgbClr val="C00000"/>
                </a:solidFill>
              </a:rPr>
              <a:t>după </a:t>
            </a:r>
            <a:r>
              <a:rPr lang="ro-RO" sz="2400" b="1" dirty="0">
                <a:solidFill>
                  <a:srgbClr val="C00000"/>
                </a:solidFill>
              </a:rPr>
              <a:t>10 ani de la aderare</a:t>
            </a:r>
          </a:p>
        </p:txBody>
      </p:sp>
    </p:spTree>
    <p:extLst>
      <p:ext uri="{BB962C8B-B14F-4D97-AF65-F5344CB8AC3E}">
        <p14:creationId xmlns:p14="http://schemas.microsoft.com/office/powerpoint/2010/main" val="390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490537"/>
          </a:xfrm>
        </p:spPr>
        <p:txBody>
          <a:bodyPr/>
          <a:lstStyle/>
          <a:p>
            <a:r>
              <a:rPr lang="ro-MD" sz="2000" b="1" dirty="0" smtClean="0">
                <a:solidFill>
                  <a:srgbClr val="C00000"/>
                </a:solidFill>
              </a:rPr>
              <a:t/>
            </a:r>
            <a:br>
              <a:rPr lang="ro-MD" sz="2000" b="1" dirty="0" smtClean="0">
                <a:solidFill>
                  <a:srgbClr val="C00000"/>
                </a:solidFill>
              </a:rPr>
            </a:br>
            <a:r>
              <a:rPr lang="ro-MD" sz="2000" b="1" dirty="0">
                <a:solidFill>
                  <a:srgbClr val="C00000"/>
                </a:solidFill>
              </a:rPr>
              <a:t/>
            </a:r>
            <a:br>
              <a:rPr lang="ro-MD" sz="2000" b="1" dirty="0">
                <a:solidFill>
                  <a:srgbClr val="C00000"/>
                </a:solidFill>
              </a:rPr>
            </a:br>
            <a:r>
              <a:rPr lang="ro-RO" sz="2000" b="1" dirty="0">
                <a:solidFill>
                  <a:srgbClr val="C00000"/>
                </a:solidFill>
              </a:rPr>
              <a:t>Provocările </a:t>
            </a:r>
            <a:r>
              <a:rPr lang="ro-RO" sz="2000" b="1" dirty="0" smtClean="0">
                <a:solidFill>
                  <a:srgbClr val="C00000"/>
                </a:solidFill>
              </a:rPr>
              <a:t>Transportatorilor Rutieri Români </a:t>
            </a:r>
            <a:r>
              <a:rPr lang="ro-RO" sz="2000" b="1" dirty="0">
                <a:solidFill>
                  <a:srgbClr val="C00000"/>
                </a:solidFill>
              </a:rPr>
              <a:t>în Uniunea Europeană</a:t>
            </a:r>
            <a:r>
              <a:rPr lang="ro-MD" sz="2000" b="1" dirty="0">
                <a:solidFill>
                  <a:srgbClr val="C00000"/>
                </a:solidFill>
              </a:rPr>
              <a:t/>
            </a:r>
            <a:br>
              <a:rPr lang="ro-MD" sz="2000" b="1" dirty="0">
                <a:solidFill>
                  <a:srgbClr val="C00000"/>
                </a:solidFill>
              </a:rPr>
            </a:br>
            <a:r>
              <a:rPr lang="ro-MD" sz="2000" b="1" dirty="0">
                <a:solidFill>
                  <a:srgbClr val="C00000"/>
                </a:solidFill>
              </a:rPr>
              <a:t/>
            </a:r>
            <a:br>
              <a:rPr lang="ro-MD" sz="2000" b="1" dirty="0">
                <a:solidFill>
                  <a:srgbClr val="C00000"/>
                </a:solidFill>
              </a:rPr>
            </a:b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6792"/>
            <a:ext cx="8579296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o-MD" sz="2000" b="1" dirty="0" smtClean="0">
                <a:solidFill>
                  <a:srgbClr val="0070C0"/>
                </a:solidFill>
              </a:rPr>
              <a:t>UNTRR – Vocea Transportatorilor Rutieri din România</a:t>
            </a:r>
          </a:p>
          <a:p>
            <a:pPr marL="0" indent="0">
              <a:buNone/>
            </a:pPr>
            <a:endParaRPr lang="ro-MD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MD" sz="2000" b="1" dirty="0" smtClean="0">
                <a:solidFill>
                  <a:srgbClr val="0070C0"/>
                </a:solidFill>
              </a:rPr>
              <a:t>Piața de Transport </a:t>
            </a:r>
            <a:r>
              <a:rPr lang="ro-MD" sz="2000" b="1" dirty="0">
                <a:solidFill>
                  <a:srgbClr val="0070C0"/>
                </a:solidFill>
              </a:rPr>
              <a:t>R</a:t>
            </a:r>
            <a:r>
              <a:rPr lang="ro-MD" sz="2000" b="1" dirty="0" smtClean="0">
                <a:solidFill>
                  <a:srgbClr val="0070C0"/>
                </a:solidFill>
              </a:rPr>
              <a:t>utier din Romania</a:t>
            </a:r>
          </a:p>
          <a:p>
            <a:pPr>
              <a:buFont typeface="Wingdings" panose="05000000000000000000" pitchFamily="2" charset="2"/>
              <a:buChar char="v"/>
            </a:pPr>
            <a:endParaRPr lang="ro-MD" sz="20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MD" sz="2000" b="1" dirty="0" smtClean="0">
                <a:solidFill>
                  <a:srgbClr val="0070C0"/>
                </a:solidFill>
              </a:rPr>
              <a:t>Piața Unică de Transport Rutier în UE –obiectiv UE sau numai un vis?</a:t>
            </a:r>
          </a:p>
          <a:p>
            <a:pPr>
              <a:buFont typeface="Wingdings" panose="05000000000000000000" pitchFamily="2" charset="2"/>
              <a:buChar char="v"/>
            </a:pPr>
            <a:endParaRPr lang="ro-MD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MD" sz="2000" b="1" dirty="0" smtClean="0">
                <a:solidFill>
                  <a:srgbClr val="0070C0"/>
                </a:solidFill>
              </a:rPr>
              <a:t>Competiția Est-Vest în UE: Dumping Social vs. Dumping Financiar</a:t>
            </a:r>
          </a:p>
          <a:p>
            <a:pPr marL="0" indent="0">
              <a:buNone/>
            </a:pPr>
            <a:endParaRPr lang="ro-MD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MD" sz="2000" b="1" dirty="0" smtClean="0">
                <a:solidFill>
                  <a:srgbClr val="0070C0"/>
                </a:solidFill>
              </a:rPr>
              <a:t>Plată egală pentru muncă egală și pentru transportatorii români</a:t>
            </a:r>
          </a:p>
          <a:p>
            <a:pPr marL="0" indent="0">
              <a:buNone/>
            </a:pPr>
            <a:endParaRPr lang="ro-MD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o-MD" sz="2000" b="1" dirty="0" smtClean="0">
                <a:solidFill>
                  <a:srgbClr val="0070C0"/>
                </a:solidFill>
              </a:rPr>
              <a:t>Pachetul rutier </a:t>
            </a:r>
            <a:r>
              <a:rPr lang="ro-MD" sz="2000" b="1" dirty="0" smtClean="0">
                <a:solidFill>
                  <a:srgbClr val="0070C0"/>
                </a:solidFill>
              </a:rPr>
              <a:t>CE &amp; așteptările transportatorilor rutieri români</a:t>
            </a:r>
            <a:endParaRPr lang="ro-MD" sz="2000" b="1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o-MD" sz="2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207"/>
            <a:ext cx="8229600" cy="490537"/>
          </a:xfrm>
        </p:spPr>
        <p:txBody>
          <a:bodyPr/>
          <a:lstStyle/>
          <a:p>
            <a:r>
              <a:rPr lang="ro-MD" sz="2400" b="1" dirty="0">
                <a:solidFill>
                  <a:srgbClr val="C00000"/>
                </a:solidFill>
              </a:rPr>
              <a:t>UNTRR – </a:t>
            </a:r>
            <a:r>
              <a:rPr lang="ro-MD" sz="2400" b="1" dirty="0" smtClean="0">
                <a:solidFill>
                  <a:srgbClr val="C00000"/>
                </a:solidFill>
              </a:rPr>
              <a:t>Vocea Transportatorilor Rutieri din România</a:t>
            </a:r>
            <a:r>
              <a:rPr lang="ro-MD" sz="2800" b="1" dirty="0">
                <a:solidFill>
                  <a:srgbClr val="0070C0"/>
                </a:solidFill>
              </a:rPr>
              <a:t/>
            </a:r>
            <a:br>
              <a:rPr lang="ro-MD" sz="2800" b="1" dirty="0">
                <a:solidFill>
                  <a:srgbClr val="0070C0"/>
                </a:solidFill>
              </a:rPr>
            </a:br>
            <a:r>
              <a:rPr lang="en-GB" sz="2800" b="1" dirty="0">
                <a:solidFill>
                  <a:srgbClr val="C00000"/>
                </a:solidFill>
              </a:rPr>
              <a:t/>
            </a:r>
            <a:br>
              <a:rPr lang="en-GB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80" cy="5145435"/>
          </a:xfrm>
        </p:spPr>
        <p:txBody>
          <a:bodyPr/>
          <a:lstStyle/>
          <a:p>
            <a:pPr marL="0" indent="0">
              <a:buNone/>
            </a:pPr>
            <a:r>
              <a:rPr lang="ro-RO" sz="1800" dirty="0" smtClean="0"/>
              <a:t>Uniunea </a:t>
            </a:r>
            <a:r>
              <a:rPr lang="ro-RO" sz="1800" dirty="0"/>
              <a:t>Națională a Transportatorilor Rutieri din România (UNTRR) este </a:t>
            </a:r>
            <a:r>
              <a:rPr lang="ro-RO" sz="1800" dirty="0" smtClean="0"/>
              <a:t>organizație </a:t>
            </a:r>
            <a:r>
              <a:rPr lang="ro-RO" sz="1800" dirty="0"/>
              <a:t>profesională și </a:t>
            </a:r>
            <a:r>
              <a:rPr lang="ro-RO" sz="1800" dirty="0" smtClean="0"/>
              <a:t>patronală fondată </a:t>
            </a:r>
            <a:r>
              <a:rPr lang="ro-RO" sz="1800" dirty="0"/>
              <a:t>în </a:t>
            </a:r>
            <a:r>
              <a:rPr lang="ro-RO" sz="1800" dirty="0" smtClean="0"/>
              <a:t>1990.</a:t>
            </a:r>
            <a:endParaRPr lang="ro-MD" sz="18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o-MD" sz="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o-MD" sz="1800" b="1" dirty="0" smtClean="0">
                <a:solidFill>
                  <a:srgbClr val="0070C0"/>
                </a:solidFill>
              </a:rPr>
              <a:t>Misiune:</a:t>
            </a:r>
          </a:p>
          <a:p>
            <a:r>
              <a:rPr lang="en-US" sz="1800" dirty="0"/>
              <a:t>UNTRR </a:t>
            </a:r>
            <a:r>
              <a:rPr lang="en-US" sz="1800" dirty="0" err="1"/>
              <a:t>îşi</a:t>
            </a:r>
            <a:r>
              <a:rPr lang="en-US" sz="1800" dirty="0"/>
              <a:t> </a:t>
            </a:r>
            <a:r>
              <a:rPr lang="en-US" sz="1800" dirty="0" err="1"/>
              <a:t>asuma</a:t>
            </a:r>
            <a:r>
              <a:rPr lang="en-US" sz="1800" dirty="0"/>
              <a:t> </a:t>
            </a:r>
            <a:r>
              <a:rPr lang="en-US" sz="1800" dirty="0" err="1"/>
              <a:t>misiunea</a:t>
            </a:r>
            <a:r>
              <a:rPr lang="en-US" sz="1800" dirty="0"/>
              <a:t> de a fi </a:t>
            </a:r>
            <a:r>
              <a:rPr lang="en-US" sz="1800" dirty="0" err="1"/>
              <a:t>principalul</a:t>
            </a:r>
            <a:r>
              <a:rPr lang="en-US" sz="1800" dirty="0"/>
              <a:t> </a:t>
            </a:r>
            <a:r>
              <a:rPr lang="en-US" sz="1800" dirty="0" err="1"/>
              <a:t>reprezentant</a:t>
            </a:r>
            <a:r>
              <a:rPr lang="en-US" sz="1800" dirty="0"/>
              <a:t> al </a:t>
            </a:r>
            <a:r>
              <a:rPr lang="en-US" sz="1800" dirty="0" err="1"/>
              <a:t>transportatorilor</a:t>
            </a:r>
            <a:r>
              <a:rPr lang="en-US" sz="1800" dirty="0"/>
              <a:t> din </a:t>
            </a:r>
            <a:r>
              <a:rPr lang="en-US" sz="1800" dirty="0" err="1"/>
              <a:t>România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principalul</a:t>
            </a:r>
            <a:r>
              <a:rPr lang="en-US" sz="1800" dirty="0"/>
              <a:t> </a:t>
            </a:r>
            <a:r>
              <a:rPr lang="en-US" sz="1800" dirty="0" err="1"/>
              <a:t>partener</a:t>
            </a:r>
            <a:r>
              <a:rPr lang="en-US" sz="1800" dirty="0"/>
              <a:t> de dialog social la </a:t>
            </a:r>
            <a:r>
              <a:rPr lang="en-US" sz="1800" dirty="0" err="1"/>
              <a:t>nivel</a:t>
            </a:r>
            <a:r>
              <a:rPr lang="en-US" sz="1800" dirty="0"/>
              <a:t> de </a:t>
            </a:r>
            <a:r>
              <a:rPr lang="en-US" sz="1800" dirty="0" err="1"/>
              <a:t>ramura</a:t>
            </a:r>
            <a:r>
              <a:rPr lang="en-US" sz="1800" dirty="0"/>
              <a:t> </a:t>
            </a:r>
            <a:r>
              <a:rPr lang="en-US" sz="1800" dirty="0" err="1"/>
              <a:t>transporturi</a:t>
            </a:r>
            <a:r>
              <a:rPr lang="en-US" sz="1800" dirty="0"/>
              <a:t> </a:t>
            </a:r>
            <a:r>
              <a:rPr lang="en-US" sz="1800" dirty="0" err="1"/>
              <a:t>rutiere</a:t>
            </a:r>
            <a:r>
              <a:rPr lang="en-US" sz="1800" dirty="0"/>
              <a:t>.</a:t>
            </a:r>
          </a:p>
          <a:p>
            <a:r>
              <a:rPr lang="en-US" sz="1800" dirty="0" smtClean="0"/>
              <a:t>UNTRR </a:t>
            </a:r>
            <a:r>
              <a:rPr lang="en-US" sz="1800" dirty="0" err="1"/>
              <a:t>urmăreşte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 </a:t>
            </a:r>
            <a:r>
              <a:rPr lang="en-US" sz="1800" dirty="0" err="1"/>
              <a:t>liderul</a:t>
            </a:r>
            <a:r>
              <a:rPr lang="en-US" sz="1800" dirty="0"/>
              <a:t> </a:t>
            </a:r>
            <a:r>
              <a:rPr lang="en-US" sz="1800" dirty="0" err="1"/>
              <a:t>în</a:t>
            </a:r>
            <a:r>
              <a:rPr lang="en-US" sz="1800" dirty="0"/>
              <a:t> </a:t>
            </a:r>
            <a:r>
              <a:rPr lang="en-US" sz="1800" dirty="0" err="1"/>
              <a:t>furnizarea</a:t>
            </a:r>
            <a:r>
              <a:rPr lang="en-US" sz="1800" dirty="0"/>
              <a:t> de </a:t>
            </a:r>
            <a:r>
              <a:rPr lang="en-US" sz="1800" dirty="0" err="1"/>
              <a:t>servicii</a:t>
            </a:r>
            <a:r>
              <a:rPr lang="en-US" sz="1800" dirty="0"/>
              <a:t> </a:t>
            </a:r>
            <a:r>
              <a:rPr lang="en-US" sz="1800" dirty="0" err="1"/>
              <a:t>relevante</a:t>
            </a:r>
            <a:r>
              <a:rPr lang="en-US" sz="1800" dirty="0"/>
              <a:t> cu </a:t>
            </a:r>
            <a:r>
              <a:rPr lang="en-US" sz="1800" dirty="0" err="1"/>
              <a:t>valoare</a:t>
            </a:r>
            <a:r>
              <a:rPr lang="en-US" sz="1800" dirty="0"/>
              <a:t> </a:t>
            </a:r>
            <a:r>
              <a:rPr lang="en-US" sz="1800" dirty="0" err="1"/>
              <a:t>adaugată</a:t>
            </a:r>
            <a:r>
              <a:rPr lang="en-US" sz="1800" dirty="0"/>
              <a:t> </a:t>
            </a:r>
            <a:r>
              <a:rPr lang="en-US" sz="1800" dirty="0" err="1"/>
              <a:t>către</a:t>
            </a:r>
            <a:r>
              <a:rPr lang="en-US" sz="1800" dirty="0"/>
              <a:t> </a:t>
            </a:r>
            <a:r>
              <a:rPr lang="en-US" sz="1800" dirty="0" err="1"/>
              <a:t>comunitatea</a:t>
            </a:r>
            <a:r>
              <a:rPr lang="en-US" sz="1800" dirty="0"/>
              <a:t> </a:t>
            </a:r>
            <a:r>
              <a:rPr lang="en-US" sz="1800" dirty="0" err="1"/>
              <a:t>transportatorilor</a:t>
            </a:r>
            <a:r>
              <a:rPr lang="en-US" sz="1800" dirty="0"/>
              <a:t> </a:t>
            </a:r>
            <a:r>
              <a:rPr lang="en-US" sz="1800" dirty="0" err="1"/>
              <a:t>naţionali</a:t>
            </a:r>
            <a:r>
              <a:rPr lang="en-US" sz="1800" dirty="0"/>
              <a:t> </a:t>
            </a:r>
            <a:r>
              <a:rPr lang="en-US" sz="1800" dirty="0" err="1"/>
              <a:t>şi</a:t>
            </a:r>
            <a:r>
              <a:rPr lang="en-US" sz="1800" dirty="0"/>
              <a:t> </a:t>
            </a:r>
            <a:r>
              <a:rPr lang="en-US" sz="1800" dirty="0" err="1"/>
              <a:t>internaţionali</a:t>
            </a:r>
            <a:r>
              <a:rPr lang="en-US" sz="1800" dirty="0"/>
              <a:t> din </a:t>
            </a:r>
            <a:r>
              <a:rPr lang="en-US" sz="1800" dirty="0" err="1"/>
              <a:t>România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endParaRPr lang="ro-MD" sz="9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o-MD" sz="1800" b="1" dirty="0" smtClean="0">
                <a:solidFill>
                  <a:srgbClr val="0070C0"/>
                </a:solidFill>
              </a:rPr>
              <a:t>Membri </a:t>
            </a:r>
          </a:p>
          <a:p>
            <a:r>
              <a:rPr lang="ro-RO" sz="1800" dirty="0" smtClean="0"/>
              <a:t>Peste </a:t>
            </a:r>
            <a:r>
              <a:rPr lang="ro-RO" sz="1800" b="1" dirty="0" smtClean="0"/>
              <a:t>14.000 de firme de transport rutier de marfă și persoane</a:t>
            </a:r>
            <a:r>
              <a:rPr lang="ro-RO" sz="1800" dirty="0" smtClean="0"/>
              <a:t> înregistrate ca membri UNTRR, de la înființarea asociației</a:t>
            </a:r>
          </a:p>
          <a:p>
            <a:r>
              <a:rPr lang="ro-RO" sz="1800" dirty="0" smtClean="0"/>
              <a:t>Peste </a:t>
            </a:r>
            <a:r>
              <a:rPr lang="ro-RO" sz="1800" b="1" dirty="0" smtClean="0"/>
              <a:t>27 000 de angajați lucrează în firmele de transport rutier membre UNTRR</a:t>
            </a:r>
            <a:endParaRPr lang="en-US" sz="1800" b="1" dirty="0"/>
          </a:p>
          <a:p>
            <a:pPr marL="0" indent="0">
              <a:buNone/>
            </a:pPr>
            <a:endParaRPr lang="ro-MD" sz="13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o-MD" sz="18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logo_untrr_2015_fond_albastru-01.jpg"/>
          <p:cNvPicPr/>
          <p:nvPr/>
        </p:nvPicPr>
        <p:blipFill>
          <a:blip r:embed="rId2"/>
          <a:srcRect t="13675" b="15385"/>
          <a:stretch>
            <a:fillRect/>
          </a:stretch>
        </p:blipFill>
        <p:spPr>
          <a:xfrm>
            <a:off x="3221596" y="5071665"/>
            <a:ext cx="2952328" cy="11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4923692" y="1248508"/>
            <a:ext cx="2532185" cy="703385"/>
          </a:xfrm>
        </p:spPr>
        <p:txBody>
          <a:bodyPr/>
          <a:lstStyle/>
          <a:p>
            <a:pPr eaLnBrk="1" hangingPunct="1">
              <a:defRPr/>
            </a:pPr>
            <a:r>
              <a:rPr lang="en-US" sz="258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haroni" pitchFamily="2" charset="-79"/>
                <a:cs typeface="Aharoni" pitchFamily="2" charset="-79"/>
              </a:rPr>
              <a:t>Transportatori</a:t>
            </a:r>
            <a:endParaRPr lang="en-US" sz="2585" dirty="0">
              <a:solidFill>
                <a:schemeClr val="tx1">
                  <a:lumMod val="65000"/>
                  <a:lumOff val="3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1" name="Picture 4" descr="Sigla_UNTR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1356"/>
            <a:ext cx="1630974" cy="51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23"/>
          <p:cNvGrpSpPr>
            <a:grpSpLocks/>
          </p:cNvGrpSpPr>
          <p:nvPr/>
        </p:nvGrpSpPr>
        <p:grpSpPr bwMode="auto">
          <a:xfrm>
            <a:off x="123492" y="1711259"/>
            <a:ext cx="2360276" cy="1861757"/>
            <a:chOff x="3429000" y="4419600"/>
            <a:chExt cx="2209800" cy="1524000"/>
          </a:xfrm>
        </p:grpSpPr>
        <p:sp>
          <p:nvSpPr>
            <p:cNvPr id="7183" name="TextBox 24"/>
            <p:cNvSpPr txBox="1">
              <a:spLocks noChangeArrowheads="1"/>
            </p:cNvSpPr>
            <p:nvPr/>
          </p:nvSpPr>
          <p:spPr bwMode="auto">
            <a:xfrm>
              <a:off x="3452642" y="4522073"/>
              <a:ext cx="2133600" cy="1272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en-US" sz="1600" dirty="0">
                  <a:latin typeface="Calibri" panose="020F0502020204030204" pitchFamily="34" charset="0"/>
                </a:rPr>
                <a:t>De </a:t>
              </a:r>
              <a:r>
                <a:rPr lang="en-US" altLang="en-US" sz="1600" b="1" dirty="0" smtClean="0">
                  <a:latin typeface="Calibri" panose="020F0502020204030204" pitchFamily="34" charset="0"/>
                </a:rPr>
                <a:t>2</a:t>
              </a:r>
              <a:r>
                <a:rPr lang="ro-RO" altLang="en-US" sz="1600" b="1" dirty="0" smtClean="0">
                  <a:latin typeface="Calibri" panose="020F0502020204030204" pitchFamily="34" charset="0"/>
                </a:rPr>
                <a:t>7</a:t>
              </a:r>
              <a:r>
                <a:rPr lang="en-US" altLang="en-US" sz="1600" dirty="0" smtClean="0">
                  <a:latin typeface="Calibri" panose="020F0502020204030204" pitchFamily="34" charset="0"/>
                </a:rPr>
                <a:t> </a:t>
              </a:r>
              <a:r>
                <a:rPr lang="en-US" altLang="en-US" sz="1600" dirty="0" err="1">
                  <a:latin typeface="Calibri" panose="020F0502020204030204" pitchFamily="34" charset="0"/>
                </a:rPr>
                <a:t>ani</a:t>
              </a:r>
              <a:r>
                <a:rPr lang="en-US" altLang="en-US" sz="1600" dirty="0">
                  <a:latin typeface="Calibri" panose="020F0502020204030204" pitchFamily="34" charset="0"/>
                </a:rPr>
                <a:t> </a:t>
              </a:r>
              <a:endParaRPr lang="ro-RO" altLang="en-US" sz="1600" dirty="0" smtClean="0">
                <a:latin typeface="Calibri" panose="020F0502020204030204" pitchFamily="34" charset="0"/>
              </a:endParaRPr>
            </a:p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en-US" sz="1600" dirty="0" err="1" smtClean="0">
                  <a:latin typeface="Calibri" panose="020F0502020204030204" pitchFamily="34" charset="0"/>
                </a:rPr>
                <a:t>reprezentantul</a:t>
              </a:r>
              <a:r>
                <a:rPr lang="en-US" altLang="en-US" sz="1600" dirty="0" smtClean="0">
                  <a:latin typeface="Calibri" panose="020F0502020204030204" pitchFamily="34" charset="0"/>
                </a:rPr>
                <a:t> </a:t>
              </a:r>
              <a:r>
                <a:rPr lang="en-US" altLang="en-US" sz="1600" dirty="0" err="1">
                  <a:latin typeface="Calibri" panose="020F0502020204030204" pitchFamily="34" charset="0"/>
                </a:rPr>
                <a:t>transportatorilor</a:t>
              </a:r>
              <a:r>
                <a:rPr lang="en-US" altLang="en-US" sz="1600" dirty="0">
                  <a:latin typeface="Calibri" panose="020F0502020204030204" pitchFamily="34" charset="0"/>
                </a:rPr>
                <a:t> </a:t>
              </a:r>
              <a:r>
                <a:rPr lang="en-US" altLang="en-US" sz="1600" dirty="0" err="1" smtClean="0">
                  <a:latin typeface="Calibri" panose="020F0502020204030204" pitchFamily="34" charset="0"/>
                </a:rPr>
                <a:t>rutieri</a:t>
              </a:r>
              <a:endParaRPr lang="ro-RO" altLang="en-US" sz="1600" dirty="0" smtClean="0">
                <a:latin typeface="Calibri" panose="020F0502020204030204" pitchFamily="34" charset="0"/>
              </a:endParaRPr>
            </a:p>
            <a:p>
              <a:pPr marL="342900" indent="-342900" algn="ctr" eaLnBrk="1" hangingPunct="1">
                <a:buFont typeface="Arial" panose="020B0604020202020204" pitchFamily="34" charset="0"/>
                <a:buChar char="•"/>
              </a:pPr>
              <a:r>
                <a:rPr lang="ro-RO" altLang="en-US" sz="1200" dirty="0" smtClean="0">
                  <a:latin typeface="Calibri" panose="020F0502020204030204" pitchFamily="34" charset="0"/>
                </a:rPr>
                <a:t>Reprezentare internă și internațională</a:t>
              </a:r>
            </a:p>
            <a:p>
              <a:pPr marL="342900" indent="-342900" algn="ctr" eaLnBrk="1" hangingPunct="1">
                <a:buFont typeface="Arial" panose="020B0604020202020204" pitchFamily="34" charset="0"/>
                <a:buChar char="•"/>
              </a:pPr>
              <a:r>
                <a:rPr lang="ro-RO" altLang="en-US" sz="1200" dirty="0" smtClean="0">
                  <a:latin typeface="Calibri" panose="020F0502020204030204" pitchFamily="34" charset="0"/>
                </a:rPr>
                <a:t>Informații în timp real și asistență</a:t>
              </a:r>
              <a:endParaRPr lang="en-US" altLang="en-US" sz="1200" dirty="0">
                <a:latin typeface="Calibri" panose="020F0502020204030204" pitchFamily="34" charset="0"/>
              </a:endParaRPr>
            </a:p>
          </p:txBody>
        </p:sp>
        <p:sp>
          <p:nvSpPr>
            <p:cNvPr id="8" name="Flowchart: Preparation 7"/>
            <p:cNvSpPr/>
            <p:nvPr/>
          </p:nvSpPr>
          <p:spPr>
            <a:xfrm>
              <a:off x="3429000" y="4419600"/>
              <a:ext cx="2209800" cy="1524000"/>
            </a:xfrm>
            <a:prstGeom prst="flowChartPreparati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46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173" name="Group 22"/>
          <p:cNvGrpSpPr>
            <a:grpSpLocks/>
          </p:cNvGrpSpPr>
          <p:nvPr/>
        </p:nvGrpSpPr>
        <p:grpSpPr bwMode="auto">
          <a:xfrm>
            <a:off x="179512" y="3926163"/>
            <a:ext cx="2104103" cy="1735085"/>
            <a:chOff x="3352800" y="4419600"/>
            <a:chExt cx="2362200" cy="1524000"/>
          </a:xfrm>
        </p:grpSpPr>
        <p:sp>
          <p:nvSpPr>
            <p:cNvPr id="7181" name="TextBox 5"/>
            <p:cNvSpPr txBox="1">
              <a:spLocks noChangeArrowheads="1"/>
            </p:cNvSpPr>
            <p:nvPr/>
          </p:nvSpPr>
          <p:spPr bwMode="auto">
            <a:xfrm>
              <a:off x="3352800" y="4724400"/>
              <a:ext cx="2362200" cy="715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en-US" sz="1846" dirty="0" err="1">
                  <a:latin typeface="Calibri" panose="020F0502020204030204" pitchFamily="34" charset="0"/>
                </a:rPr>
                <a:t>Servicii</a:t>
              </a:r>
              <a:r>
                <a:rPr lang="en-US" altLang="en-US" sz="1846" dirty="0">
                  <a:latin typeface="Calibri" panose="020F0502020204030204" pitchFamily="34" charset="0"/>
                </a:rPr>
                <a:t> cu </a:t>
              </a:r>
            </a:p>
            <a:p>
              <a:pPr algn="ctr" eaLnBrk="1" hangingPunct="1">
                <a:buFont typeface="Wingdings" panose="05000000000000000000" pitchFamily="2" charset="2"/>
                <a:buNone/>
              </a:pPr>
              <a:r>
                <a:rPr lang="en-US" altLang="en-US" sz="1846" dirty="0" err="1">
                  <a:latin typeface="Calibri" panose="020F0502020204030204" pitchFamily="34" charset="0"/>
                </a:rPr>
                <a:t>Valoare</a:t>
              </a:r>
              <a:r>
                <a:rPr lang="en-US" altLang="en-US" sz="1846" dirty="0">
                  <a:latin typeface="Calibri" panose="020F0502020204030204" pitchFamily="34" charset="0"/>
                </a:rPr>
                <a:t> </a:t>
              </a:r>
              <a:r>
                <a:rPr lang="en-US" altLang="en-US" sz="1846" dirty="0" err="1">
                  <a:latin typeface="Calibri" panose="020F0502020204030204" pitchFamily="34" charset="0"/>
                </a:rPr>
                <a:t>Adaugata</a:t>
              </a:r>
              <a:endParaRPr lang="en-US" altLang="en-US" sz="1846" dirty="0">
                <a:latin typeface="Calibri" panose="020F0502020204030204" pitchFamily="34" charset="0"/>
              </a:endParaRPr>
            </a:p>
          </p:txBody>
        </p:sp>
        <p:sp>
          <p:nvSpPr>
            <p:cNvPr id="11" name="Flowchart: Preparation 10"/>
            <p:cNvSpPr/>
            <p:nvPr/>
          </p:nvSpPr>
          <p:spPr>
            <a:xfrm>
              <a:off x="3429000" y="4419600"/>
              <a:ext cx="2209800" cy="1524000"/>
            </a:xfrm>
            <a:prstGeom prst="flowChartPreparation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46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1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17" indent="-263776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55103" indent="-21102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77145" indent="-21102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99186" indent="-211021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21227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69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65310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87351" indent="-21102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04B1DD-53F3-4947-8D45-CD6D453D927A}" type="slidenum">
              <a:rPr lang="en-US" altLang="en-US" sz="923"/>
              <a:pPr eaLnBrk="1" hangingPunct="1"/>
              <a:t>4</a:t>
            </a:fld>
            <a:endParaRPr lang="en-US" altLang="en-US" sz="923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1118955" y="1560131"/>
            <a:ext cx="2813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064003" y="3737427"/>
            <a:ext cx="389792" cy="1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217049" y="19146"/>
            <a:ext cx="8820472" cy="1195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585" b="1" kern="0" dirty="0" smtClean="0">
                <a:solidFill>
                  <a:srgbClr val="C00000"/>
                </a:solidFill>
                <a:latin typeface="Aharoni" pitchFamily="2" charset="-79"/>
                <a:ea typeface="+mj-ea"/>
                <a:cs typeface="Aharoni" pitchFamily="2" charset="-79"/>
              </a:rPr>
              <a:t>UNTRR</a:t>
            </a:r>
            <a:r>
              <a:rPr lang="ro-RO" sz="2585" b="1" kern="0" dirty="0" smtClean="0">
                <a:solidFill>
                  <a:srgbClr val="C00000"/>
                </a:solidFill>
                <a:latin typeface="Aharoni" pitchFamily="2" charset="-79"/>
                <a:ea typeface="+mj-ea"/>
                <a:cs typeface="Aharoni" pitchFamily="2" charset="-79"/>
              </a:rPr>
              <a:t> -  27 ani dedicați reprezentării intereselor transportatorilor rutieri</a:t>
            </a:r>
            <a:endParaRPr lang="ro-RO" sz="2585" b="1" kern="0" dirty="0">
              <a:solidFill>
                <a:srgbClr val="C00000"/>
              </a:solidFill>
              <a:latin typeface="Aharoni" pitchFamily="2" charset="-79"/>
              <a:ea typeface="+mj-ea"/>
              <a:cs typeface="Aharoni" pitchFamily="2" charset="-79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585" b="1" kern="0" dirty="0">
              <a:solidFill>
                <a:srgbClr val="C00000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17" name="Picture 2" descr="http://www.busandcoach.travel/gifs/apps/smartmove/logo.gif">
            <a:hlinkClick r:id="rId3" tooltip="Bus &amp; Coach - Smart Mov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135233"/>
            <a:ext cx="2373154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http://img.tfd.com/wn/F5/606C0-truck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1865" y="2022231"/>
            <a:ext cx="20939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1797" y="4237402"/>
            <a:ext cx="6392203" cy="13985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195736" y="4797152"/>
            <a:ext cx="5560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5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D" sz="2400" b="1" dirty="0">
                <a:solidFill>
                  <a:srgbClr val="C00000"/>
                </a:solidFill>
              </a:rPr>
              <a:t>Piața de Transport Rutier din Romania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268500"/>
              </p:ext>
            </p:extLst>
          </p:nvPr>
        </p:nvGraphicFramePr>
        <p:xfrm>
          <a:off x="107504" y="1397000"/>
          <a:ext cx="8928992" cy="2541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816424"/>
                <a:gridCol w="3744416"/>
              </a:tblGrid>
              <a:tr h="1095896">
                <a:tc>
                  <a:txBody>
                    <a:bodyPr/>
                    <a:lstStyle/>
                    <a:p>
                      <a:endParaRPr lang="ro-MD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o-MD" dirty="0" smtClean="0"/>
                        <a:t>TRANSPORT</a:t>
                      </a:r>
                      <a:r>
                        <a:rPr lang="ro-MD" baseline="0" dirty="0" smtClean="0"/>
                        <a:t> MARFĂ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MD" dirty="0" smtClean="0"/>
                        <a:t>TRANSPORT PERSOANE</a:t>
                      </a:r>
                      <a:endParaRPr lang="en-US" dirty="0"/>
                    </a:p>
                  </a:txBody>
                  <a:tcPr/>
                </a:tc>
              </a:tr>
              <a:tr h="1445377">
                <a:tc>
                  <a:txBody>
                    <a:bodyPr/>
                    <a:lstStyle/>
                    <a:p>
                      <a:r>
                        <a:rPr lang="ro-MD" b="1" dirty="0" smtClean="0"/>
                        <a:t>ROMANIA</a:t>
                      </a:r>
                    </a:p>
                    <a:p>
                      <a:endParaRPr lang="ro-MD" b="1" dirty="0" smtClean="0"/>
                    </a:p>
                    <a:p>
                      <a:r>
                        <a:rPr lang="ro-MD" sz="1200" b="1" dirty="0" err="1" smtClean="0">
                          <a:latin typeface="+mj-lt"/>
                        </a:rPr>
                        <a:t>Approx</a:t>
                      </a:r>
                      <a:r>
                        <a:rPr lang="ro-MD" sz="1200" b="1" dirty="0" smtClean="0">
                          <a:latin typeface="+mj-lt"/>
                        </a:rPr>
                        <a:t>. 240 000 șoferi profesioniști*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err="1" smtClean="0"/>
                        <a:t>approx</a:t>
                      </a:r>
                      <a:r>
                        <a:rPr lang="ro-MD" dirty="0" smtClean="0"/>
                        <a:t>. </a:t>
                      </a:r>
                      <a:r>
                        <a:rPr lang="en-US" b="1" dirty="0" smtClean="0"/>
                        <a:t>31 350 </a:t>
                      </a:r>
                      <a:r>
                        <a:rPr lang="ro-RO" b="0" dirty="0" smtClean="0"/>
                        <a:t>companii</a:t>
                      </a:r>
                      <a:endParaRPr lang="ro-MD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err="1" smtClean="0"/>
                        <a:t>approx</a:t>
                      </a:r>
                      <a:r>
                        <a:rPr lang="en-US" dirty="0" smtClean="0"/>
                        <a:t>. </a:t>
                      </a:r>
                      <a:r>
                        <a:rPr lang="en-US" b="1" dirty="0" smtClean="0"/>
                        <a:t>140 000 </a:t>
                      </a:r>
                      <a:r>
                        <a:rPr lang="en-US" dirty="0" err="1" smtClean="0"/>
                        <a:t>vehic</a:t>
                      </a:r>
                      <a:r>
                        <a:rPr lang="ro-RO" dirty="0" err="1" smtClean="0"/>
                        <a:t>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err="1" smtClean="0"/>
                        <a:t>approx</a:t>
                      </a:r>
                      <a:r>
                        <a:rPr lang="en-US" dirty="0" smtClean="0"/>
                        <a:t> </a:t>
                      </a:r>
                      <a:r>
                        <a:rPr lang="en-US" b="1" dirty="0" smtClean="0"/>
                        <a:t>4</a:t>
                      </a:r>
                      <a:r>
                        <a:rPr lang="ro-MD" b="1" baseline="0" dirty="0" smtClean="0"/>
                        <a:t> </a:t>
                      </a:r>
                      <a:r>
                        <a:rPr lang="en-US" b="1" dirty="0" smtClean="0"/>
                        <a:t>000 </a:t>
                      </a:r>
                      <a:r>
                        <a:rPr lang="ro-RO" b="0" dirty="0" smtClean="0"/>
                        <a:t>companii</a:t>
                      </a:r>
                      <a:endParaRPr lang="ro-MD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o-MD" dirty="0" err="1" smtClean="0"/>
                        <a:t>approx</a:t>
                      </a:r>
                      <a:r>
                        <a:rPr lang="ro-MD" dirty="0" smtClean="0"/>
                        <a:t>.</a:t>
                      </a:r>
                      <a:r>
                        <a:rPr lang="en-US" b="1" dirty="0" smtClean="0"/>
                        <a:t>30</a:t>
                      </a:r>
                      <a:r>
                        <a:rPr lang="ro-MD" b="1" dirty="0" smtClean="0"/>
                        <a:t> </a:t>
                      </a:r>
                      <a:r>
                        <a:rPr lang="en-US" b="1" dirty="0" smtClean="0"/>
                        <a:t>000 </a:t>
                      </a:r>
                      <a:r>
                        <a:rPr lang="en-US" dirty="0" err="1" smtClean="0"/>
                        <a:t>vehic</a:t>
                      </a:r>
                      <a:r>
                        <a:rPr lang="ro-RO" dirty="0" err="1" smtClean="0"/>
                        <a:t>ule</a:t>
                      </a:r>
                      <a:endParaRPr lang="ro-MD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o-MD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530120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*</a:t>
            </a:r>
            <a:r>
              <a:rPr lang="ro-MD" sz="1400" i="1" dirty="0" smtClean="0"/>
              <a:t>estimări</a:t>
            </a:r>
            <a:r>
              <a:rPr lang="ro-MD" dirty="0" smtClean="0"/>
              <a:t> </a:t>
            </a:r>
            <a:r>
              <a:rPr lang="ro-MD" sz="1400" i="1" dirty="0" smtClean="0"/>
              <a:t>UNTRR, 2017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7860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5740" y="1556792"/>
            <a:ext cx="8168952" cy="4082008"/>
          </a:xfrm>
        </p:spPr>
        <p:txBody>
          <a:bodyPr/>
          <a:lstStyle/>
          <a:p>
            <a:pPr algn="l"/>
            <a:r>
              <a:rPr lang="ro-MD" sz="2800" dirty="0" smtClean="0">
                <a:solidFill>
                  <a:srgbClr val="0070C0"/>
                </a:solidFill>
              </a:rPr>
              <a:t>Extinderea UE – favorabilă membrilor existenți </a:t>
            </a:r>
          </a:p>
          <a:p>
            <a:pPr algn="l"/>
            <a:endParaRPr lang="ro-MD" sz="2800" dirty="0" smtClean="0">
              <a:solidFill>
                <a:srgbClr val="0070C0"/>
              </a:solidFill>
            </a:endParaRPr>
          </a:p>
          <a:p>
            <a:pPr algn="l"/>
            <a:r>
              <a:rPr lang="ro-MD" sz="2800" dirty="0" smtClean="0">
                <a:solidFill>
                  <a:srgbClr val="0070C0"/>
                </a:solidFill>
              </a:rPr>
              <a:t>Politica UE </a:t>
            </a:r>
            <a:r>
              <a:rPr lang="ro-RO" sz="2800" dirty="0" smtClean="0">
                <a:solidFill>
                  <a:srgbClr val="0070C0"/>
                </a:solidFill>
              </a:rPr>
              <a:t>privind piața unică a transporturilor vs. escaladarea protecționismului în Vestul UE</a:t>
            </a:r>
            <a:endParaRPr lang="ro-MD" sz="2800" dirty="0" smtClean="0">
              <a:solidFill>
                <a:srgbClr val="0070C0"/>
              </a:solidFill>
            </a:endParaRPr>
          </a:p>
          <a:p>
            <a:pPr algn="l"/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27384"/>
            <a:ext cx="8460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800" b="1" dirty="0">
                <a:solidFill>
                  <a:srgbClr val="C00000"/>
                </a:solidFill>
              </a:rPr>
              <a:t>Piața Unică de Transport Rutier în UE </a:t>
            </a:r>
            <a:endParaRPr lang="ro-MD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o-MD" sz="2800" b="1" dirty="0" smtClean="0">
                <a:solidFill>
                  <a:srgbClr val="C00000"/>
                </a:solidFill>
              </a:rPr>
              <a:t>–</a:t>
            </a:r>
            <a:r>
              <a:rPr lang="ro-MD" sz="2800" b="1" dirty="0">
                <a:solidFill>
                  <a:srgbClr val="C00000"/>
                </a:solidFill>
              </a:rPr>
              <a:t>obiectiv UE sau numai un vis?</a:t>
            </a:r>
          </a:p>
        </p:txBody>
      </p:sp>
    </p:spTree>
    <p:extLst>
      <p:ext uri="{BB962C8B-B14F-4D97-AF65-F5344CB8AC3E}">
        <p14:creationId xmlns:p14="http://schemas.microsoft.com/office/powerpoint/2010/main" val="422682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294502"/>
              </p:ext>
            </p:extLst>
          </p:nvPr>
        </p:nvGraphicFramePr>
        <p:xfrm>
          <a:off x="755576" y="2348880"/>
          <a:ext cx="7344816" cy="2736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2443"/>
                <a:gridCol w="2439930"/>
                <a:gridCol w="2452443"/>
              </a:tblGrid>
              <a:tr h="107879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effectLst/>
                        </a:rPr>
                        <a:t>Extinderea 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effectLst/>
                        </a:rPr>
                        <a:t>Membrii existenți UE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o-RO" sz="2400" dirty="0" smtClean="0">
                          <a:effectLst/>
                        </a:rPr>
                        <a:t>PIB</a:t>
                      </a:r>
                      <a:r>
                        <a:rPr lang="en-US" sz="2400" dirty="0">
                          <a:effectLst/>
                        </a:rPr>
                        <a:t/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per capita (US$)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525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1995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EU 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16,831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525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EU15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20,200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  <a:tr h="55250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EU25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26,217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83160" y="2555613"/>
            <a:ext cx="719919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60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1400" dirty="0">
                <a:ea typeface="Times New Roman" panose="02020603050405020304" pitchFamily="18" charset="0"/>
              </a:rPr>
              <a:t/>
            </a:r>
            <a:br>
              <a:rPr lang="en-US" altLang="en-US" sz="1400" dirty="0">
                <a:ea typeface="Times New Roman" panose="02020603050405020304" pitchFamily="18" charset="0"/>
              </a:rPr>
            </a:br>
            <a:r>
              <a:rPr lang="en-US" altLang="en-US" sz="1400" dirty="0">
                <a:ea typeface="Times New Roman" panose="02020603050405020304" pitchFamily="18" charset="0"/>
              </a:rPr>
              <a:t/>
            </a:r>
            <a:br>
              <a:rPr lang="en-US" altLang="en-US" sz="1400" dirty="0">
                <a:ea typeface="Times New Roman" panose="02020603050405020304" pitchFamily="18" charset="0"/>
              </a:rPr>
            </a:b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501" y="163459"/>
            <a:ext cx="8229600" cy="490537"/>
          </a:xfrm>
        </p:spPr>
        <p:txBody>
          <a:bodyPr/>
          <a:lstStyle/>
          <a:p>
            <a:r>
              <a:rPr lang="ro-RO" sz="2800" b="1" dirty="0" smtClean="0">
                <a:solidFill>
                  <a:srgbClr val="C00000"/>
                </a:solidFill>
              </a:rPr>
              <a:t>Extinderea </a:t>
            </a:r>
            <a:r>
              <a:rPr lang="ro-RO" sz="2800" b="1" dirty="0" smtClean="0">
                <a:solidFill>
                  <a:srgbClr val="C00000"/>
                </a:solidFill>
              </a:rPr>
              <a:t>UE – favorabilă membrilor existenți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57332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MD" dirty="0" smtClean="0"/>
              <a:t>* S</a:t>
            </a:r>
            <a:r>
              <a:rPr lang="en-U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ource</a:t>
            </a:r>
            <a:r>
              <a:rPr lang="ro-MD" altLang="en-US" sz="16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: W</a:t>
            </a:r>
            <a:r>
              <a:rPr lang="en-US" altLang="en-US" sz="16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ikipedia</a:t>
            </a:r>
            <a:endParaRPr lang="en-US" sz="16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71600" y="1320914"/>
            <a:ext cx="7715200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Fiecare extindere a UE a crescut PIB / capita * pentru membrii existenți ai UE</a:t>
            </a:r>
            <a:r>
              <a:rPr kumimoji="0" lang="ro-RO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o-RO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1494656"/>
            <a:ext cx="7920880" cy="2462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spcBef>
                <a:spcPct val="0"/>
              </a:spcBef>
            </a:pPr>
            <a:endParaRPr kumimoji="0" lang="ro-RO" altLang="en-US" sz="2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inherit"/>
            </a:endParaRPr>
          </a:p>
          <a:p>
            <a:pPr algn="l">
              <a:spcBef>
                <a:spcPct val="0"/>
              </a:spcBef>
            </a:pPr>
            <a:r>
              <a:rPr kumimoji="0" lang="ro-RO" altLang="en-US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Libera circulație a capitalului, a serviciilor și a bunurilor 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 fost în realitate un drum cu un singur</a:t>
            </a:r>
            <a:r>
              <a:rPr kumimoji="0" lang="ro-RO" altLang="en-US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sens, dinspre 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vestul UE către România în toți acești 10 ani de la aderarea României la UE 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o-RO" altLang="en-US" sz="2000" dirty="0">
              <a:solidFill>
                <a:srgbClr val="212121"/>
              </a:solidFill>
              <a:latin typeface="inherit"/>
            </a:endParaRPr>
          </a:p>
          <a:p>
            <a:pPr lvl="0" algn="l">
              <a:spcBef>
                <a:spcPct val="0"/>
              </a:spcBef>
            </a:pPr>
            <a:r>
              <a:rPr kumimoji="0" lang="ro-RO" altLang="en-US" sz="2000" b="1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Libera circulație a persoanelor 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a însemnat doar importul selectiv de forță de muncă calificată de către UE occidentală din România în domenii precum medicina, ingineria,</a:t>
            </a:r>
            <a:r>
              <a:rPr kumimoji="0" lang="ro-RO" altLang="en-US" sz="20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 </a:t>
            </a:r>
            <a:r>
              <a:rPr lang="ro-RO" altLang="en-US" sz="2000" dirty="0" smtClean="0">
                <a:solidFill>
                  <a:srgbClr val="212121"/>
                </a:solidFill>
                <a:latin typeface="inherit"/>
              </a:rPr>
              <a:t>forță de muncă calificată, 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etc.</a:t>
            </a:r>
            <a:r>
              <a:rPr kumimoji="0" lang="ro-RO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o-RO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48501" y="163459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o-RO" sz="2800" b="1" kern="0" dirty="0" smtClean="0">
                <a:solidFill>
                  <a:srgbClr val="C00000"/>
                </a:solidFill>
              </a:rPr>
              <a:t>Extinderea UE – favorabilă membrilor existenți</a:t>
            </a:r>
            <a:endParaRPr lang="en-US" sz="28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4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4896544"/>
          </a:xfrm>
        </p:spPr>
        <p:txBody>
          <a:bodyPr/>
          <a:lstStyle/>
          <a:p>
            <a:pPr algn="l"/>
            <a:r>
              <a:rPr lang="en-US" sz="1600" b="1" dirty="0">
                <a:solidFill>
                  <a:srgbClr val="0070C0"/>
                </a:solidFill>
                <a:latin typeface="TimesNewRoman,Bold"/>
              </a:rPr>
              <a:t>CARTE </a:t>
            </a:r>
            <a:r>
              <a:rPr lang="en-US" sz="1600" b="1" dirty="0" smtClean="0">
                <a:solidFill>
                  <a:srgbClr val="0070C0"/>
                </a:solidFill>
                <a:latin typeface="TimesNewRoman,Bold"/>
              </a:rPr>
              <a:t>ALBĂ</a:t>
            </a:r>
            <a:r>
              <a:rPr lang="ro-RO" sz="1600" b="1" dirty="0">
                <a:solidFill>
                  <a:srgbClr val="0070C0"/>
                </a:solidFill>
                <a:latin typeface="TimesNewRoman,Bold"/>
              </a:rPr>
              <a:t> </a:t>
            </a:r>
            <a:r>
              <a:rPr lang="ro-RO" sz="1600" b="1" dirty="0" smtClean="0">
                <a:solidFill>
                  <a:srgbClr val="0070C0"/>
                </a:solidFill>
                <a:latin typeface="TimesNewRoman,Bold"/>
              </a:rPr>
              <a:t>2011 - </a:t>
            </a:r>
            <a:r>
              <a:rPr lang="en-US" sz="1600" b="1" dirty="0" smtClean="0">
                <a:solidFill>
                  <a:srgbClr val="0070C0"/>
                </a:solidFill>
                <a:latin typeface="TimesNewRoman,Bold"/>
              </a:rPr>
              <a:t>FOAIE DE PARCURS PENTRU UN SPAȚIU EUROPEAN UNIC AL TRANSPORTURILOR </a:t>
            </a:r>
            <a:r>
              <a:rPr lang="ro-RO" sz="1600" b="1" dirty="0" smtClean="0">
                <a:solidFill>
                  <a:srgbClr val="0070C0"/>
                </a:solidFill>
                <a:latin typeface="TimesNewRoman,Bold"/>
              </a:rPr>
              <a:t>: </a:t>
            </a:r>
            <a:r>
              <a:rPr lang="ro-RO" sz="1600" b="1" dirty="0" smtClean="0">
                <a:solidFill>
                  <a:schemeClr val="tx1"/>
                </a:solidFill>
                <a:latin typeface="TimesNewRoman,Bold"/>
              </a:rPr>
              <a:t>„</a:t>
            </a:r>
            <a:r>
              <a:rPr lang="en-US" sz="1600" i="1" dirty="0" err="1" smtClean="0">
                <a:solidFill>
                  <a:schemeClr val="tx1"/>
                </a:solidFill>
              </a:rPr>
              <a:t>Obiectivul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pentru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următorul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deceniu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este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crearea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unui</a:t>
            </a:r>
            <a:r>
              <a:rPr lang="ro-RO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veritabil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spațiu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unic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european</a:t>
            </a:r>
            <a:r>
              <a:rPr lang="en-US" sz="1600" i="1" dirty="0">
                <a:solidFill>
                  <a:schemeClr val="tx1"/>
                </a:solidFill>
              </a:rPr>
              <a:t> al </a:t>
            </a:r>
            <a:r>
              <a:rPr lang="en-US" sz="1600" i="1" dirty="0" err="1">
                <a:solidFill>
                  <a:schemeClr val="tx1"/>
                </a:solidFill>
              </a:rPr>
              <a:t>transporturilor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prin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eliminarea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>
                <a:solidFill>
                  <a:schemeClr val="tx1"/>
                </a:solidFill>
              </a:rPr>
              <a:t>tuturor</a:t>
            </a:r>
            <a:r>
              <a:rPr lang="en-US" sz="1600" i="1" dirty="0">
                <a:solidFill>
                  <a:schemeClr val="tx1"/>
                </a:solidFill>
              </a:rPr>
              <a:t> </a:t>
            </a:r>
            <a:r>
              <a:rPr lang="en-US" sz="1600" i="1" dirty="0" err="1" smtClean="0">
                <a:solidFill>
                  <a:schemeClr val="tx1"/>
                </a:solidFill>
              </a:rPr>
              <a:t>barierelor</a:t>
            </a:r>
            <a:r>
              <a:rPr lang="ro-RO" sz="1600" i="1" dirty="0" smtClean="0">
                <a:solidFill>
                  <a:schemeClr val="tx1"/>
                </a:solidFill>
              </a:rPr>
              <a:t> </a:t>
            </a:r>
            <a:r>
              <a:rPr lang="it-IT" sz="1600" i="1" dirty="0" smtClean="0">
                <a:solidFill>
                  <a:schemeClr val="tx1"/>
                </a:solidFill>
              </a:rPr>
              <a:t>reziduale </a:t>
            </a:r>
            <a:r>
              <a:rPr lang="it-IT" sz="1600" i="1" dirty="0">
                <a:solidFill>
                  <a:schemeClr val="tx1"/>
                </a:solidFill>
              </a:rPr>
              <a:t>dintre modurile și dintre sistemele </a:t>
            </a:r>
            <a:r>
              <a:rPr lang="it-IT" sz="1600" i="1" dirty="0" smtClean="0">
                <a:solidFill>
                  <a:schemeClr val="tx1"/>
                </a:solidFill>
              </a:rPr>
              <a:t>naționale</a:t>
            </a:r>
            <a:r>
              <a:rPr lang="ro-MD" sz="1600" i="1" dirty="0" smtClean="0">
                <a:solidFill>
                  <a:schemeClr val="tx1"/>
                </a:solidFill>
              </a:rPr>
              <a:t>”</a:t>
            </a:r>
          </a:p>
          <a:p>
            <a:pPr algn="l"/>
            <a:endParaRPr lang="ro-MD" sz="1600" b="1" dirty="0" smtClean="0">
              <a:solidFill>
                <a:srgbClr val="0070C0"/>
              </a:solidFill>
            </a:endParaRPr>
          </a:p>
          <a:p>
            <a:pPr algn="l"/>
            <a:r>
              <a:rPr lang="ro-MD" sz="1600" b="1" dirty="0" smtClean="0">
                <a:solidFill>
                  <a:srgbClr val="C00000"/>
                </a:solidFill>
              </a:rPr>
              <a:t>DAR, PE PARCURSUL ACESTUI DECENIU:</a:t>
            </a:r>
            <a:endParaRPr lang="ro-MD" sz="1600" b="1" dirty="0" smtClean="0">
              <a:solidFill>
                <a:srgbClr val="C00000"/>
              </a:solidFill>
            </a:endParaRPr>
          </a:p>
          <a:p>
            <a:pPr algn="l"/>
            <a:endParaRPr lang="ro-MD" sz="1600" b="1" dirty="0" smtClean="0">
              <a:solidFill>
                <a:srgbClr val="0070C0"/>
              </a:solidFill>
            </a:endParaRPr>
          </a:p>
          <a:p>
            <a:pPr algn="l"/>
            <a:r>
              <a:rPr lang="ro-MD" sz="1600" b="1" dirty="0" smtClean="0">
                <a:solidFill>
                  <a:srgbClr val="0070C0"/>
                </a:solidFill>
              </a:rPr>
              <a:t>CREȘTEREA BARIERELOR NAȚIONALE PROTECȚIONISTE ÎN VESTUL UE </a:t>
            </a:r>
          </a:p>
          <a:p>
            <a:pPr algn="l"/>
            <a:endParaRPr lang="ro-MD" sz="1600" b="1" dirty="0">
              <a:solidFill>
                <a:srgbClr val="0070C0"/>
              </a:solidFill>
            </a:endParaRPr>
          </a:p>
          <a:p>
            <a:pPr algn="l"/>
            <a:r>
              <a:rPr lang="ro-RO" sz="1600" b="1" dirty="0" smtClean="0">
                <a:solidFill>
                  <a:schemeClr val="tx1"/>
                </a:solidFill>
              </a:rPr>
              <a:t>Germania(2015</a:t>
            </a:r>
            <a:r>
              <a:rPr lang="ro-RO" sz="1600" b="1" dirty="0">
                <a:solidFill>
                  <a:schemeClr val="tx1"/>
                </a:solidFill>
              </a:rPr>
              <a:t>), Franța(2016), Italia, Austria, Olanda, Luxemburg(2017) </a:t>
            </a:r>
            <a:r>
              <a:rPr lang="ro-RO" sz="1600" b="1" dirty="0" smtClean="0">
                <a:solidFill>
                  <a:schemeClr val="tx1"/>
                </a:solidFill>
              </a:rPr>
              <a:t>- </a:t>
            </a:r>
            <a:r>
              <a:rPr lang="ro-RO" sz="1600" dirty="0" smtClean="0">
                <a:solidFill>
                  <a:schemeClr val="tx1"/>
                </a:solidFill>
              </a:rPr>
              <a:t>interpretările </a:t>
            </a:r>
            <a:r>
              <a:rPr lang="ro-RO" sz="1600" dirty="0">
                <a:solidFill>
                  <a:schemeClr val="tx1"/>
                </a:solidFill>
              </a:rPr>
              <a:t>naționale protecționiste ale Directivei 96/71 privind detașarea lucrătorilor, prin legi naționale impunând transportatorilor români să plătească aceluiași șofer, salariile minime </a:t>
            </a:r>
            <a:r>
              <a:rPr lang="ro-RO" sz="1600" dirty="0" smtClean="0">
                <a:solidFill>
                  <a:schemeClr val="tx1"/>
                </a:solidFill>
              </a:rPr>
              <a:t>din aceste țări </a:t>
            </a:r>
            <a:r>
              <a:rPr lang="ro-RO" sz="1600" dirty="0">
                <a:solidFill>
                  <a:schemeClr val="tx1"/>
                </a:solidFill>
              </a:rPr>
              <a:t>pentru </a:t>
            </a:r>
            <a:r>
              <a:rPr lang="ro-RO" sz="1600" dirty="0" smtClean="0">
                <a:solidFill>
                  <a:schemeClr val="tx1"/>
                </a:solidFill>
              </a:rPr>
              <a:t>transporturile operate pe </a:t>
            </a:r>
            <a:r>
              <a:rPr lang="ro-RO" sz="1600" dirty="0">
                <a:solidFill>
                  <a:schemeClr val="tx1"/>
                </a:solidFill>
              </a:rPr>
              <a:t>teritoriul </a:t>
            </a:r>
            <a:r>
              <a:rPr lang="ro-RO" sz="1600" dirty="0" smtClean="0">
                <a:solidFill>
                  <a:schemeClr val="tx1"/>
                </a:solidFill>
              </a:rPr>
              <a:t>lor</a:t>
            </a:r>
          </a:p>
          <a:p>
            <a:pPr algn="l"/>
            <a:endParaRPr lang="ro-RO" sz="1000" b="1" dirty="0" smtClean="0">
              <a:solidFill>
                <a:schemeClr val="tx1"/>
              </a:solidFill>
            </a:endParaRPr>
          </a:p>
          <a:p>
            <a:pPr algn="l"/>
            <a:r>
              <a:rPr lang="ro-RO" sz="1600" b="1" dirty="0">
                <a:solidFill>
                  <a:schemeClr val="tx1"/>
                </a:solidFill>
              </a:rPr>
              <a:t>Franța și Belgia (2014), </a:t>
            </a:r>
            <a:r>
              <a:rPr lang="ro-RO" sz="1600" b="1" dirty="0" smtClean="0">
                <a:solidFill>
                  <a:schemeClr val="tx1"/>
                </a:solidFill>
              </a:rPr>
              <a:t>Germania(2017) – </a:t>
            </a:r>
            <a:r>
              <a:rPr lang="ro-RO" sz="1600" dirty="0" smtClean="0">
                <a:solidFill>
                  <a:schemeClr val="tx1"/>
                </a:solidFill>
              </a:rPr>
              <a:t>interpretări naționale protecționiste ale R561/2006 prin care interzic șoferilor RO efectuarea </a:t>
            </a:r>
            <a:r>
              <a:rPr lang="ro-RO" sz="1600" dirty="0">
                <a:solidFill>
                  <a:schemeClr val="tx1"/>
                </a:solidFill>
              </a:rPr>
              <a:t>odihnei săptămânale normale în cabina </a:t>
            </a:r>
            <a:endParaRPr lang="ro-RO" sz="1600" dirty="0" smtClean="0">
              <a:solidFill>
                <a:schemeClr val="tx1"/>
              </a:solidFill>
            </a:endParaRPr>
          </a:p>
          <a:p>
            <a:pPr algn="l"/>
            <a:endParaRPr lang="ro-RO" sz="1000" dirty="0" smtClean="0">
              <a:solidFill>
                <a:schemeClr val="tx1"/>
              </a:solidFill>
            </a:endParaRPr>
          </a:p>
          <a:p>
            <a:pPr algn="l"/>
            <a:r>
              <a:rPr lang="ro-RO" sz="1600" b="1" dirty="0" smtClean="0">
                <a:solidFill>
                  <a:schemeClr val="tx1"/>
                </a:solidFill>
              </a:rPr>
              <a:t>Finlanda </a:t>
            </a:r>
            <a:r>
              <a:rPr lang="ro-RO" sz="1600" b="1" dirty="0">
                <a:solidFill>
                  <a:schemeClr val="tx1"/>
                </a:solidFill>
              </a:rPr>
              <a:t>și </a:t>
            </a:r>
            <a:r>
              <a:rPr lang="ro-RO" sz="1600" b="1" dirty="0" smtClean="0">
                <a:solidFill>
                  <a:schemeClr val="tx1"/>
                </a:solidFill>
              </a:rPr>
              <a:t>Danemarca (2013)</a:t>
            </a:r>
            <a:r>
              <a:rPr lang="ro-RO" sz="1600" b="1" dirty="0">
                <a:solidFill>
                  <a:schemeClr val="tx1"/>
                </a:solidFill>
              </a:rPr>
              <a:t> – </a:t>
            </a:r>
            <a:r>
              <a:rPr lang="ro-RO" sz="1600" dirty="0">
                <a:solidFill>
                  <a:schemeClr val="tx1"/>
                </a:solidFill>
              </a:rPr>
              <a:t>interpretări naționale protecționiste </a:t>
            </a:r>
            <a:r>
              <a:rPr lang="ro-RO" sz="1600" dirty="0" smtClean="0">
                <a:solidFill>
                  <a:schemeClr val="tx1"/>
                </a:solidFill>
              </a:rPr>
              <a:t>ale R1072/2009 urmărind  limitarea </a:t>
            </a:r>
            <a:r>
              <a:rPr lang="ro-RO" sz="1600" dirty="0">
                <a:solidFill>
                  <a:schemeClr val="tx1"/>
                </a:solidFill>
              </a:rPr>
              <a:t>cabotajului </a:t>
            </a:r>
            <a:r>
              <a:rPr lang="ro-RO" sz="1600" dirty="0" smtClean="0">
                <a:solidFill>
                  <a:schemeClr val="tx1"/>
                </a:solidFill>
              </a:rPr>
              <a:t>și transportului internațional </a:t>
            </a:r>
            <a:r>
              <a:rPr lang="ro-RO" sz="1600" dirty="0">
                <a:solidFill>
                  <a:schemeClr val="tx1"/>
                </a:solidFill>
              </a:rPr>
              <a:t/>
            </a:r>
            <a:br>
              <a:rPr lang="ro-RO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algn="l"/>
            <a:endParaRPr lang="ro-MD" sz="1600" b="1" dirty="0" smtClean="0">
              <a:solidFill>
                <a:srgbClr val="0070C0"/>
              </a:solidFill>
            </a:endParaRPr>
          </a:p>
          <a:p>
            <a:pPr algn="l"/>
            <a:endParaRPr lang="ro-MD" sz="1600" b="1" dirty="0" smtClean="0">
              <a:solidFill>
                <a:srgbClr val="0070C0"/>
              </a:solidFill>
            </a:endParaRPr>
          </a:p>
          <a:p>
            <a:pPr algn="just"/>
            <a:endParaRPr lang="ro-MD" sz="1600" b="1" i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MD" sz="2400" b="1" dirty="0">
                <a:solidFill>
                  <a:srgbClr val="C00000"/>
                </a:solidFill>
              </a:rPr>
              <a:t>Piața Unică de Transport Rutier în UE </a:t>
            </a:r>
          </a:p>
          <a:p>
            <a:pPr algn="ctr"/>
            <a:r>
              <a:rPr lang="ro-MD" sz="2400" b="1" dirty="0">
                <a:solidFill>
                  <a:srgbClr val="C00000"/>
                </a:solidFill>
              </a:rPr>
              <a:t>–obiectiv UE sau numai un vis?</a:t>
            </a:r>
            <a:endParaRPr lang="ro-MD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18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5182</TotalTime>
  <Words>1185</Words>
  <Application>Microsoft Office PowerPoint</Application>
  <PresentationFormat>On-screen Show (4:3)</PresentationFormat>
  <Paragraphs>152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8</vt:i4>
      </vt:variant>
    </vt:vector>
  </HeadingPairs>
  <TitlesOfParts>
    <vt:vector size="32" baseType="lpstr">
      <vt:lpstr>Aharoni</vt:lpstr>
      <vt:lpstr>Arial</vt:lpstr>
      <vt:lpstr>Calibri</vt:lpstr>
      <vt:lpstr>inherit</vt:lpstr>
      <vt:lpstr>Times New Roman</vt:lpstr>
      <vt:lpstr>TimesNewRoman,Bold</vt:lpstr>
      <vt:lpstr>Wingdings</vt:lpstr>
      <vt:lpstr>Presentation</vt:lpstr>
      <vt:lpstr>Conferința UNTRR privind Pachetul Rutier</vt:lpstr>
      <vt:lpstr>  Provocările Transportatorilor Rutieri Români în Uniunea Europeană  </vt:lpstr>
      <vt:lpstr>UNTRR – Vocea Transportatorilor Rutieri din România  </vt:lpstr>
      <vt:lpstr>Transportatori</vt:lpstr>
      <vt:lpstr>PowerPoint Presentation</vt:lpstr>
      <vt:lpstr>PowerPoint Presentation</vt:lpstr>
      <vt:lpstr>Extinderea UE – favorabilă membrilor existenți</vt:lpstr>
      <vt:lpstr>PowerPoint Presentation</vt:lpstr>
      <vt:lpstr>PowerPoint Presentation</vt:lpstr>
      <vt:lpstr> Analiză comparativă a structurii costurilor între competitorii din vestul și estul UE pe rutele vestice  </vt:lpstr>
      <vt:lpstr>Plată egală pentru muncă egală și pentru transportatorii români</vt:lpstr>
      <vt:lpstr>PowerPoint Presentation</vt:lpstr>
      <vt:lpstr>Așteptările transportatorilor români de la CE</vt:lpstr>
      <vt:lpstr>Stop NeoProtectionism – Protestul asociațiilor transportatorilor rutieri din 14 țări, organizat de UNTRR la Bruxelles 14.06.2017</vt:lpstr>
      <vt:lpstr>UNTRR solicită CE</vt:lpstr>
      <vt:lpstr>Vă mulțumesc!  radu.dinescu@untrr.ro  </vt:lpstr>
      <vt:lpstr>Cabotaj</vt:lpstr>
      <vt:lpstr>11</vt:lpstr>
      <vt:lpstr>1.2</vt:lpstr>
      <vt:lpstr>1.3art8</vt:lpstr>
      <vt:lpstr>1.3art9</vt:lpstr>
      <vt:lpstr>1.3</vt:lpstr>
      <vt:lpstr>1.5</vt:lpstr>
      <vt:lpstr>1.4</vt:lpstr>
    </vt:vector>
  </TitlesOfParts>
  <Company>UNTRR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IRU Seminar  Image and Employment in Road Transport</dc:title>
  <dc:creator>roxana</dc:creator>
  <cp:lastModifiedBy>Roxana Ilie</cp:lastModifiedBy>
  <cp:revision>440</cp:revision>
  <cp:lastPrinted>2017-09-01T10:42:10Z</cp:lastPrinted>
  <dcterms:created xsi:type="dcterms:W3CDTF">2010-01-20T12:49:49Z</dcterms:created>
  <dcterms:modified xsi:type="dcterms:W3CDTF">2017-09-20T09:54:33Z</dcterms:modified>
</cp:coreProperties>
</file>