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50"/>
  </p:notesMasterIdLst>
  <p:handoutMasterIdLst>
    <p:handoutMasterId r:id="rId51"/>
  </p:handoutMasterIdLst>
  <p:sldIdLst>
    <p:sldId id="288" r:id="rId5"/>
    <p:sldId id="292" r:id="rId6"/>
    <p:sldId id="293" r:id="rId7"/>
    <p:sldId id="296" r:id="rId8"/>
    <p:sldId id="33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12" r:id="rId25"/>
    <p:sldId id="313" r:id="rId26"/>
    <p:sldId id="314" r:id="rId27"/>
    <p:sldId id="315" r:id="rId28"/>
    <p:sldId id="316" r:id="rId29"/>
    <p:sldId id="317" r:id="rId30"/>
    <p:sldId id="318" r:id="rId31"/>
    <p:sldId id="319" r:id="rId32"/>
    <p:sldId id="320" r:id="rId33"/>
    <p:sldId id="321" r:id="rId34"/>
    <p:sldId id="322" r:id="rId35"/>
    <p:sldId id="323" r:id="rId36"/>
    <p:sldId id="325" r:id="rId37"/>
    <p:sldId id="337" r:id="rId38"/>
    <p:sldId id="326" r:id="rId39"/>
    <p:sldId id="338" r:id="rId40"/>
    <p:sldId id="327" r:id="rId41"/>
    <p:sldId id="328" r:id="rId42"/>
    <p:sldId id="329" r:id="rId43"/>
    <p:sldId id="330" r:id="rId44"/>
    <p:sldId id="331" r:id="rId45"/>
    <p:sldId id="332" r:id="rId46"/>
    <p:sldId id="333" r:id="rId47"/>
    <p:sldId id="334" r:id="rId48"/>
    <p:sldId id="335" r:id="rId49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0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0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0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0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0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70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70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70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70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026">
          <p15:clr>
            <a:srgbClr val="A4A3A4"/>
          </p15:clr>
        </p15:guide>
        <p15:guide id="2" orient="horz" pos="4156">
          <p15:clr>
            <a:srgbClr val="A4A3A4"/>
          </p15:clr>
        </p15:guide>
        <p15:guide id="3" orient="horz" pos="1480" userDrawn="1">
          <p15:clr>
            <a:srgbClr val="A4A3A4"/>
          </p15:clr>
        </p15:guide>
        <p15:guide id="4" orient="horz" pos="845">
          <p15:clr>
            <a:srgbClr val="A4A3A4"/>
          </p15:clr>
        </p15:guide>
        <p15:guide id="5" orient="horz" pos="3793" userDrawn="1">
          <p15:clr>
            <a:srgbClr val="A4A3A4"/>
          </p15:clr>
        </p15:guide>
        <p15:guide id="6" orient="horz" pos="4065">
          <p15:clr>
            <a:srgbClr val="A4A3A4"/>
          </p15:clr>
        </p15:guide>
        <p15:guide id="7" orient="horz" pos="1661" userDrawn="1">
          <p15:clr>
            <a:srgbClr val="A4A3A4"/>
          </p15:clr>
        </p15:guide>
        <p15:guide id="8" pos="2653">
          <p15:clr>
            <a:srgbClr val="A4A3A4"/>
          </p15:clr>
        </p15:guide>
        <p15:guide id="9" pos="5148" userDrawn="1">
          <p15:clr>
            <a:srgbClr val="A4A3A4"/>
          </p15:clr>
        </p15:guide>
        <p15:guide id="10" pos="5511">
          <p15:clr>
            <a:srgbClr val="A4A3A4"/>
          </p15:clr>
        </p15:guide>
        <p15:guide id="11" pos="249">
          <p15:clr>
            <a:srgbClr val="A4A3A4"/>
          </p15:clr>
        </p15:guide>
        <p15:guide id="12" pos="2880">
          <p15:clr>
            <a:srgbClr val="A4A3A4"/>
          </p15:clr>
        </p15:guide>
        <p15:guide id="13" pos="2472">
          <p15:clr>
            <a:srgbClr val="A4A3A4"/>
          </p15:clr>
        </p15:guide>
        <p15:guide id="14" pos="612" userDrawn="1">
          <p15:clr>
            <a:srgbClr val="A4A3A4"/>
          </p15:clr>
        </p15:guide>
        <p15:guide id="15" pos="30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0C0C0"/>
    <a:srgbClr val="E2E2E2"/>
    <a:srgbClr val="DDDDDD"/>
    <a:srgbClr val="C5C5C5"/>
    <a:srgbClr val="192F7B"/>
    <a:srgbClr val="164392"/>
    <a:srgbClr val="3166CF"/>
    <a:srgbClr val="3E6FD2"/>
    <a:srgbClr val="2D5EC1"/>
    <a:srgbClr val="16A9C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1562" autoAdjust="0"/>
    <p:restoredTop sz="94630" autoAdjust="0"/>
  </p:normalViewPr>
  <p:slideViewPr>
    <p:cSldViewPr showGuides="1">
      <p:cViewPr>
        <p:scale>
          <a:sx n="100" d="100"/>
          <a:sy n="100" d="100"/>
        </p:scale>
        <p:origin x="-282" y="840"/>
      </p:cViewPr>
      <p:guideLst>
        <p:guide orient="horz" pos="1026"/>
        <p:guide orient="horz" pos="4156"/>
        <p:guide orient="horz" pos="1480"/>
        <p:guide orient="horz" pos="845"/>
        <p:guide orient="horz" pos="3793"/>
        <p:guide orient="horz" pos="4065"/>
        <p:guide orient="horz" pos="1661"/>
        <p:guide pos="2653"/>
        <p:guide pos="5148"/>
        <p:guide pos="5511"/>
        <p:guide pos="249"/>
        <p:guide pos="2880"/>
        <p:guide pos="2472"/>
        <p:guide pos="612"/>
        <p:guide pos="30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handoutMaster" Target="handoutMasters/handoutMaster1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GB" altLang="fr-FR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en-GB" altLang="fr-FR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GB" altLang="fr-FR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99FCEF9F-E918-4070-97C2-6DF4E85A8A43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="" xmlns:p14="http://schemas.microsoft.com/office/powerpoint/2010/main" val="3455801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GB" altLang="fr-FR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en-GB" altLang="fr-FR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Click to edit Master text styles</a:t>
            </a:r>
          </a:p>
          <a:p>
            <a:pPr lvl="1"/>
            <a:r>
              <a:rPr lang="en-GB" altLang="fr-FR" smtClean="0"/>
              <a:t>Second level</a:t>
            </a:r>
          </a:p>
          <a:p>
            <a:pPr lvl="2"/>
            <a:r>
              <a:rPr lang="en-GB" altLang="fr-FR" smtClean="0"/>
              <a:t>Third level</a:t>
            </a:r>
          </a:p>
          <a:p>
            <a:pPr lvl="3"/>
            <a:r>
              <a:rPr lang="en-GB" altLang="fr-FR" smtClean="0"/>
              <a:t>Fourth level</a:t>
            </a:r>
          </a:p>
          <a:p>
            <a:pPr lvl="4"/>
            <a:r>
              <a:rPr lang="en-GB" altLang="fr-FR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GB" altLang="fr-FR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E5447BF2-1CA0-4D84-97FA-98E8013CDDC6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="" xmlns:p14="http://schemas.microsoft.com/office/powerpoint/2010/main" val="16070718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41D6BF-C96D-4314-B58A-2E95C532C8FD}" type="slidenum">
              <a:rPr lang="en-GB" altLang="fr-FR"/>
              <a:pPr/>
              <a:t>1</a:t>
            </a:fld>
            <a:endParaRPr lang="en-GB" altLang="fr-FR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fr-FR"/>
          </a:p>
        </p:txBody>
      </p:sp>
    </p:spTree>
    <p:extLst>
      <p:ext uri="{BB962C8B-B14F-4D97-AF65-F5344CB8AC3E}">
        <p14:creationId xmlns="" xmlns:p14="http://schemas.microsoft.com/office/powerpoint/2010/main" val="2206830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Master 01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gray">
          <a:xfrm>
            <a:off x="0" y="4908550"/>
            <a:ext cx="9144000" cy="1949449"/>
          </a:xfrm>
          <a:prstGeom prst="rect">
            <a:avLst/>
          </a:prstGeom>
          <a:solidFill>
            <a:srgbClr val="192F7B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7000" b="1" i="0" u="none" strike="noStrike" cap="none" normalizeH="0" baseline="0" dirty="0" smtClean="0">
              <a:ln>
                <a:noFill/>
              </a:ln>
              <a:solidFill>
                <a:srgbClr val="FFD624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26" name="Freeform 294"/>
          <p:cNvSpPr>
            <a:spLocks noEditPoints="1"/>
          </p:cNvSpPr>
          <p:nvPr userDrawn="1"/>
        </p:nvSpPr>
        <p:spPr bwMode="gray">
          <a:xfrm>
            <a:off x="1176337" y="4908551"/>
            <a:ext cx="7967663" cy="1574800"/>
          </a:xfrm>
          <a:custGeom>
            <a:avLst/>
            <a:gdLst>
              <a:gd name="T0" fmla="*/ 0 w 2522"/>
              <a:gd name="T1" fmla="*/ 0 h 498"/>
              <a:gd name="T2" fmla="*/ 2522 w 2522"/>
              <a:gd name="T3" fmla="*/ 498 h 498"/>
              <a:gd name="T4" fmla="*/ 370 w 2522"/>
              <a:gd name="T5" fmla="*/ 167 h 498"/>
              <a:gd name="T6" fmla="*/ 254 w 2522"/>
              <a:gd name="T7" fmla="*/ 0 h 498"/>
              <a:gd name="T8" fmla="*/ 434 w 2522"/>
              <a:gd name="T9" fmla="*/ 166 h 498"/>
              <a:gd name="T10" fmla="*/ 2522 w 2522"/>
              <a:gd name="T11" fmla="*/ 484 h 498"/>
              <a:gd name="T12" fmla="*/ 254 w 2522"/>
              <a:gd name="T13" fmla="*/ 0 h 498"/>
              <a:gd name="T14" fmla="*/ 330 w 2522"/>
              <a:gd name="T15" fmla="*/ 0 h 498"/>
              <a:gd name="T16" fmla="*/ 2522 w 2522"/>
              <a:gd name="T17" fmla="*/ 475 h 498"/>
              <a:gd name="T18" fmla="*/ 628 w 2522"/>
              <a:gd name="T19" fmla="*/ 163 h 498"/>
              <a:gd name="T20" fmla="*/ 552 w 2522"/>
              <a:gd name="T21" fmla="*/ 0 h 498"/>
              <a:gd name="T22" fmla="*/ 685 w 2522"/>
              <a:gd name="T23" fmla="*/ 162 h 498"/>
              <a:gd name="T24" fmla="*/ 2522 w 2522"/>
              <a:gd name="T25" fmla="*/ 461 h 498"/>
              <a:gd name="T26" fmla="*/ 552 w 2522"/>
              <a:gd name="T27" fmla="*/ 0 h 498"/>
              <a:gd name="T28" fmla="*/ 620 w 2522"/>
              <a:gd name="T29" fmla="*/ 0 h 498"/>
              <a:gd name="T30" fmla="*/ 2522 w 2522"/>
              <a:gd name="T31" fmla="*/ 452 h 498"/>
              <a:gd name="T32" fmla="*/ 855 w 2522"/>
              <a:gd name="T33" fmla="*/ 159 h 498"/>
              <a:gd name="T34" fmla="*/ 815 w 2522"/>
              <a:gd name="T35" fmla="*/ 0 h 498"/>
              <a:gd name="T36" fmla="*/ 905 w 2522"/>
              <a:gd name="T37" fmla="*/ 159 h 498"/>
              <a:gd name="T38" fmla="*/ 2522 w 2522"/>
              <a:gd name="T39" fmla="*/ 438 h 498"/>
              <a:gd name="T40" fmla="*/ 815 w 2522"/>
              <a:gd name="T41" fmla="*/ 0 h 498"/>
              <a:gd name="T42" fmla="*/ 875 w 2522"/>
              <a:gd name="T43" fmla="*/ 0 h 498"/>
              <a:gd name="T44" fmla="*/ 2522 w 2522"/>
              <a:gd name="T45" fmla="*/ 429 h 498"/>
              <a:gd name="T46" fmla="*/ 1056 w 2522"/>
              <a:gd name="T47" fmla="*/ 156 h 498"/>
              <a:gd name="T48" fmla="*/ 1047 w 2522"/>
              <a:gd name="T49" fmla="*/ 0 h 498"/>
              <a:gd name="T50" fmla="*/ 1099 w 2522"/>
              <a:gd name="T51" fmla="*/ 155 h 498"/>
              <a:gd name="T52" fmla="*/ 2522 w 2522"/>
              <a:gd name="T53" fmla="*/ 416 h 498"/>
              <a:gd name="T54" fmla="*/ 1047 w 2522"/>
              <a:gd name="T55" fmla="*/ 0 h 498"/>
              <a:gd name="T56" fmla="*/ 1101 w 2522"/>
              <a:gd name="T57" fmla="*/ 0 h 498"/>
              <a:gd name="T58" fmla="*/ 2522 w 2522"/>
              <a:gd name="T59" fmla="*/ 408 h 498"/>
              <a:gd name="T60" fmla="*/ 1232 w 2522"/>
              <a:gd name="T61" fmla="*/ 153 h 498"/>
              <a:gd name="T62" fmla="*/ 1253 w 2522"/>
              <a:gd name="T63" fmla="*/ 0 h 498"/>
              <a:gd name="T64" fmla="*/ 1271 w 2522"/>
              <a:gd name="T65" fmla="*/ 152 h 498"/>
              <a:gd name="T66" fmla="*/ 2522 w 2522"/>
              <a:gd name="T67" fmla="*/ 395 h 498"/>
              <a:gd name="T68" fmla="*/ 1253 w 2522"/>
              <a:gd name="T69" fmla="*/ 0 h 498"/>
              <a:gd name="T70" fmla="*/ 1302 w 2522"/>
              <a:gd name="T71" fmla="*/ 0 h 498"/>
              <a:gd name="T72" fmla="*/ 2522 w 2522"/>
              <a:gd name="T73" fmla="*/ 387 h 498"/>
              <a:gd name="T74" fmla="*/ 1389 w 2522"/>
              <a:gd name="T75" fmla="*/ 150 h 498"/>
              <a:gd name="T76" fmla="*/ 1436 w 2522"/>
              <a:gd name="T77" fmla="*/ 0 h 498"/>
              <a:gd name="T78" fmla="*/ 1423 w 2522"/>
              <a:gd name="T79" fmla="*/ 150 h 498"/>
              <a:gd name="T80" fmla="*/ 2522 w 2522"/>
              <a:gd name="T81" fmla="*/ 375 h 498"/>
              <a:gd name="T82" fmla="*/ 1436 w 2522"/>
              <a:gd name="T83" fmla="*/ 0 h 498"/>
              <a:gd name="T84" fmla="*/ 1481 w 2522"/>
              <a:gd name="T85" fmla="*/ 0 h 498"/>
              <a:gd name="T86" fmla="*/ 2522 w 2522"/>
              <a:gd name="T87" fmla="*/ 367 h 498"/>
              <a:gd name="T88" fmla="*/ 1528 w 2522"/>
              <a:gd name="T89" fmla="*/ 148 h 498"/>
              <a:gd name="T90" fmla="*/ 1591 w 2522"/>
              <a:gd name="T91" fmla="*/ 147 h 498"/>
              <a:gd name="T92" fmla="*/ 1564 w 2522"/>
              <a:gd name="T93" fmla="*/ 0 h 498"/>
              <a:gd name="T94" fmla="*/ 2522 w 2522"/>
              <a:gd name="T95" fmla="*/ 358 h 498"/>
              <a:gd name="T96" fmla="*/ 1591 w 2522"/>
              <a:gd name="T97" fmla="*/ 147 h 498"/>
              <a:gd name="T98" fmla="*/ 1678 w 2522"/>
              <a:gd name="T99" fmla="*/ 0 h 498"/>
              <a:gd name="T100" fmla="*/ 1620 w 2522"/>
              <a:gd name="T101" fmla="*/ 147 h 498"/>
              <a:gd name="T102" fmla="*/ 2522 w 2522"/>
              <a:gd name="T103" fmla="*/ 346 h 498"/>
              <a:gd name="T104" fmla="*/ 1707 w 2522"/>
              <a:gd name="T105" fmla="*/ 145 h 498"/>
              <a:gd name="T106" fmla="*/ 1717 w 2522"/>
              <a:gd name="T107" fmla="*/ 0 h 498"/>
              <a:gd name="T108" fmla="*/ 2522 w 2522"/>
              <a:gd name="T109" fmla="*/ 339 h 498"/>
              <a:gd name="T110" fmla="*/ 1707 w 2522"/>
              <a:gd name="T111" fmla="*/ 145 h 498"/>
              <a:gd name="T112" fmla="*/ 1819 w 2522"/>
              <a:gd name="T113" fmla="*/ 0 h 498"/>
              <a:gd name="T114" fmla="*/ 1733 w 2522"/>
              <a:gd name="T115" fmla="*/ 145 h 498"/>
              <a:gd name="T116" fmla="*/ 2522 w 2522"/>
              <a:gd name="T117" fmla="*/ 328 h 498"/>
              <a:gd name="T118" fmla="*/ 1811 w 2522"/>
              <a:gd name="T119" fmla="*/ 143 h 498"/>
              <a:gd name="T120" fmla="*/ 1856 w 2522"/>
              <a:gd name="T121" fmla="*/ 0 h 498"/>
              <a:gd name="T122" fmla="*/ 2522 w 2522"/>
              <a:gd name="T123" fmla="*/ 322 h 498"/>
              <a:gd name="T124" fmla="*/ 1811 w 2522"/>
              <a:gd name="T125" fmla="*/ 143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522" h="498">
                <a:moveTo>
                  <a:pt x="90" y="0"/>
                </a:moveTo>
                <a:cubicBezTo>
                  <a:pt x="0" y="0"/>
                  <a:pt x="0" y="0"/>
                  <a:pt x="0" y="0"/>
                </a:cubicBezTo>
                <a:cubicBezTo>
                  <a:pt x="76" y="60"/>
                  <a:pt x="174" y="117"/>
                  <a:pt x="296" y="169"/>
                </a:cubicBezTo>
                <a:cubicBezTo>
                  <a:pt x="779" y="375"/>
                  <a:pt x="1634" y="474"/>
                  <a:pt x="2522" y="498"/>
                </a:cubicBezTo>
                <a:cubicBezTo>
                  <a:pt x="2522" y="496"/>
                  <a:pt x="2522" y="496"/>
                  <a:pt x="2522" y="496"/>
                </a:cubicBezTo>
                <a:cubicBezTo>
                  <a:pt x="1655" y="470"/>
                  <a:pt x="829" y="370"/>
                  <a:pt x="370" y="167"/>
                </a:cubicBezTo>
                <a:cubicBezTo>
                  <a:pt x="253" y="116"/>
                  <a:pt x="160" y="60"/>
                  <a:pt x="90" y="0"/>
                </a:cubicBezTo>
                <a:close/>
                <a:moveTo>
                  <a:pt x="254" y="0"/>
                </a:moveTo>
                <a:cubicBezTo>
                  <a:pt x="171" y="0"/>
                  <a:pt x="171" y="0"/>
                  <a:pt x="171" y="0"/>
                </a:cubicBezTo>
                <a:cubicBezTo>
                  <a:pt x="234" y="59"/>
                  <a:pt x="321" y="115"/>
                  <a:pt x="434" y="166"/>
                </a:cubicBezTo>
                <a:cubicBezTo>
                  <a:pt x="866" y="364"/>
                  <a:pt x="1671" y="462"/>
                  <a:pt x="2522" y="486"/>
                </a:cubicBezTo>
                <a:cubicBezTo>
                  <a:pt x="2522" y="484"/>
                  <a:pt x="2522" y="484"/>
                  <a:pt x="2522" y="484"/>
                </a:cubicBezTo>
                <a:cubicBezTo>
                  <a:pt x="1692" y="457"/>
                  <a:pt x="914" y="359"/>
                  <a:pt x="503" y="165"/>
                </a:cubicBezTo>
                <a:cubicBezTo>
                  <a:pt x="395" y="114"/>
                  <a:pt x="313" y="58"/>
                  <a:pt x="254" y="0"/>
                </a:cubicBezTo>
                <a:close/>
                <a:moveTo>
                  <a:pt x="408" y="0"/>
                </a:moveTo>
                <a:cubicBezTo>
                  <a:pt x="330" y="0"/>
                  <a:pt x="330" y="0"/>
                  <a:pt x="330" y="0"/>
                </a:cubicBezTo>
                <a:cubicBezTo>
                  <a:pt x="381" y="58"/>
                  <a:pt x="459" y="113"/>
                  <a:pt x="563" y="164"/>
                </a:cubicBezTo>
                <a:cubicBezTo>
                  <a:pt x="950" y="353"/>
                  <a:pt x="1708" y="449"/>
                  <a:pt x="2522" y="475"/>
                </a:cubicBezTo>
                <a:cubicBezTo>
                  <a:pt x="2522" y="472"/>
                  <a:pt x="2522" y="472"/>
                  <a:pt x="2522" y="472"/>
                </a:cubicBezTo>
                <a:cubicBezTo>
                  <a:pt x="1728" y="445"/>
                  <a:pt x="996" y="349"/>
                  <a:pt x="628" y="163"/>
                </a:cubicBezTo>
                <a:cubicBezTo>
                  <a:pt x="528" y="112"/>
                  <a:pt x="455" y="57"/>
                  <a:pt x="408" y="0"/>
                </a:cubicBezTo>
                <a:close/>
                <a:moveTo>
                  <a:pt x="552" y="0"/>
                </a:moveTo>
                <a:cubicBezTo>
                  <a:pt x="480" y="0"/>
                  <a:pt x="480" y="0"/>
                  <a:pt x="480" y="0"/>
                </a:cubicBezTo>
                <a:cubicBezTo>
                  <a:pt x="520" y="57"/>
                  <a:pt x="588" y="112"/>
                  <a:pt x="685" y="162"/>
                </a:cubicBezTo>
                <a:cubicBezTo>
                  <a:pt x="1030" y="343"/>
                  <a:pt x="1744" y="437"/>
                  <a:pt x="2522" y="463"/>
                </a:cubicBezTo>
                <a:cubicBezTo>
                  <a:pt x="2522" y="461"/>
                  <a:pt x="2522" y="461"/>
                  <a:pt x="2522" y="461"/>
                </a:cubicBezTo>
                <a:cubicBezTo>
                  <a:pt x="1763" y="433"/>
                  <a:pt x="1074" y="339"/>
                  <a:pt x="746" y="161"/>
                </a:cubicBezTo>
                <a:cubicBezTo>
                  <a:pt x="653" y="111"/>
                  <a:pt x="589" y="57"/>
                  <a:pt x="552" y="0"/>
                </a:cubicBezTo>
                <a:close/>
                <a:moveTo>
                  <a:pt x="688" y="0"/>
                </a:moveTo>
                <a:cubicBezTo>
                  <a:pt x="620" y="0"/>
                  <a:pt x="620" y="0"/>
                  <a:pt x="620" y="0"/>
                </a:cubicBezTo>
                <a:cubicBezTo>
                  <a:pt x="649" y="56"/>
                  <a:pt x="708" y="110"/>
                  <a:pt x="798" y="160"/>
                </a:cubicBezTo>
                <a:cubicBezTo>
                  <a:pt x="1106" y="333"/>
                  <a:pt x="1778" y="425"/>
                  <a:pt x="2522" y="452"/>
                </a:cubicBezTo>
                <a:cubicBezTo>
                  <a:pt x="2522" y="449"/>
                  <a:pt x="2522" y="449"/>
                  <a:pt x="2522" y="449"/>
                </a:cubicBezTo>
                <a:cubicBezTo>
                  <a:pt x="1797" y="421"/>
                  <a:pt x="1148" y="329"/>
                  <a:pt x="855" y="159"/>
                </a:cubicBezTo>
                <a:cubicBezTo>
                  <a:pt x="769" y="109"/>
                  <a:pt x="714" y="56"/>
                  <a:pt x="688" y="0"/>
                </a:cubicBezTo>
                <a:close/>
                <a:moveTo>
                  <a:pt x="815" y="0"/>
                </a:moveTo>
                <a:cubicBezTo>
                  <a:pt x="752" y="0"/>
                  <a:pt x="752" y="0"/>
                  <a:pt x="752" y="0"/>
                </a:cubicBezTo>
                <a:cubicBezTo>
                  <a:pt x="771" y="55"/>
                  <a:pt x="822" y="109"/>
                  <a:pt x="905" y="159"/>
                </a:cubicBezTo>
                <a:cubicBezTo>
                  <a:pt x="1180" y="323"/>
                  <a:pt x="1812" y="413"/>
                  <a:pt x="2522" y="440"/>
                </a:cubicBezTo>
                <a:cubicBezTo>
                  <a:pt x="2522" y="438"/>
                  <a:pt x="2522" y="438"/>
                  <a:pt x="2522" y="438"/>
                </a:cubicBezTo>
                <a:cubicBezTo>
                  <a:pt x="1830" y="409"/>
                  <a:pt x="1220" y="320"/>
                  <a:pt x="959" y="157"/>
                </a:cubicBezTo>
                <a:cubicBezTo>
                  <a:pt x="879" y="108"/>
                  <a:pt x="831" y="55"/>
                  <a:pt x="815" y="0"/>
                </a:cubicBezTo>
                <a:close/>
                <a:moveTo>
                  <a:pt x="934" y="0"/>
                </a:moveTo>
                <a:cubicBezTo>
                  <a:pt x="875" y="0"/>
                  <a:pt x="875" y="0"/>
                  <a:pt x="875" y="0"/>
                </a:cubicBezTo>
                <a:cubicBezTo>
                  <a:pt x="885" y="54"/>
                  <a:pt x="928" y="107"/>
                  <a:pt x="1005" y="157"/>
                </a:cubicBezTo>
                <a:cubicBezTo>
                  <a:pt x="1250" y="314"/>
                  <a:pt x="1845" y="402"/>
                  <a:pt x="2522" y="429"/>
                </a:cubicBezTo>
                <a:cubicBezTo>
                  <a:pt x="2522" y="427"/>
                  <a:pt x="2522" y="427"/>
                  <a:pt x="2522" y="427"/>
                </a:cubicBezTo>
                <a:cubicBezTo>
                  <a:pt x="1862" y="398"/>
                  <a:pt x="1289" y="311"/>
                  <a:pt x="1056" y="156"/>
                </a:cubicBezTo>
                <a:cubicBezTo>
                  <a:pt x="982" y="107"/>
                  <a:pt x="942" y="54"/>
                  <a:pt x="934" y="0"/>
                </a:cubicBezTo>
                <a:close/>
                <a:moveTo>
                  <a:pt x="1047" y="0"/>
                </a:moveTo>
                <a:cubicBezTo>
                  <a:pt x="991" y="0"/>
                  <a:pt x="991" y="0"/>
                  <a:pt x="991" y="0"/>
                </a:cubicBezTo>
                <a:cubicBezTo>
                  <a:pt x="992" y="54"/>
                  <a:pt x="1027" y="106"/>
                  <a:pt x="1099" y="155"/>
                </a:cubicBezTo>
                <a:cubicBezTo>
                  <a:pt x="1318" y="305"/>
                  <a:pt x="1876" y="390"/>
                  <a:pt x="2522" y="419"/>
                </a:cubicBezTo>
                <a:cubicBezTo>
                  <a:pt x="2522" y="416"/>
                  <a:pt x="2522" y="416"/>
                  <a:pt x="2522" y="416"/>
                </a:cubicBezTo>
                <a:cubicBezTo>
                  <a:pt x="1893" y="387"/>
                  <a:pt x="1354" y="302"/>
                  <a:pt x="1147" y="154"/>
                </a:cubicBezTo>
                <a:cubicBezTo>
                  <a:pt x="1078" y="105"/>
                  <a:pt x="1045" y="53"/>
                  <a:pt x="1047" y="0"/>
                </a:cubicBezTo>
                <a:close/>
                <a:moveTo>
                  <a:pt x="1153" y="0"/>
                </a:moveTo>
                <a:cubicBezTo>
                  <a:pt x="1101" y="0"/>
                  <a:pt x="1101" y="0"/>
                  <a:pt x="1101" y="0"/>
                </a:cubicBezTo>
                <a:cubicBezTo>
                  <a:pt x="1093" y="53"/>
                  <a:pt x="1121" y="105"/>
                  <a:pt x="1188" y="154"/>
                </a:cubicBezTo>
                <a:cubicBezTo>
                  <a:pt x="1382" y="297"/>
                  <a:pt x="1907" y="380"/>
                  <a:pt x="2522" y="408"/>
                </a:cubicBezTo>
                <a:cubicBezTo>
                  <a:pt x="2522" y="406"/>
                  <a:pt x="2522" y="406"/>
                  <a:pt x="2522" y="406"/>
                </a:cubicBezTo>
                <a:cubicBezTo>
                  <a:pt x="1923" y="376"/>
                  <a:pt x="1417" y="294"/>
                  <a:pt x="1232" y="153"/>
                </a:cubicBezTo>
                <a:cubicBezTo>
                  <a:pt x="1169" y="104"/>
                  <a:pt x="1143" y="53"/>
                  <a:pt x="1153" y="0"/>
                </a:cubicBezTo>
                <a:close/>
                <a:moveTo>
                  <a:pt x="1253" y="0"/>
                </a:moveTo>
                <a:cubicBezTo>
                  <a:pt x="1204" y="0"/>
                  <a:pt x="1204" y="0"/>
                  <a:pt x="1204" y="0"/>
                </a:cubicBezTo>
                <a:cubicBezTo>
                  <a:pt x="1188" y="52"/>
                  <a:pt x="1209" y="104"/>
                  <a:pt x="1271" y="152"/>
                </a:cubicBezTo>
                <a:cubicBezTo>
                  <a:pt x="1444" y="289"/>
                  <a:pt x="1937" y="369"/>
                  <a:pt x="2522" y="397"/>
                </a:cubicBezTo>
                <a:cubicBezTo>
                  <a:pt x="2522" y="395"/>
                  <a:pt x="2522" y="395"/>
                  <a:pt x="2522" y="395"/>
                </a:cubicBezTo>
                <a:cubicBezTo>
                  <a:pt x="1952" y="366"/>
                  <a:pt x="1477" y="286"/>
                  <a:pt x="1313" y="152"/>
                </a:cubicBezTo>
                <a:cubicBezTo>
                  <a:pt x="1254" y="103"/>
                  <a:pt x="1235" y="52"/>
                  <a:pt x="1253" y="0"/>
                </a:cubicBezTo>
                <a:close/>
                <a:moveTo>
                  <a:pt x="1347" y="0"/>
                </a:moveTo>
                <a:cubicBezTo>
                  <a:pt x="1302" y="0"/>
                  <a:pt x="1302" y="0"/>
                  <a:pt x="1302" y="0"/>
                </a:cubicBezTo>
                <a:cubicBezTo>
                  <a:pt x="1277" y="52"/>
                  <a:pt x="1292" y="103"/>
                  <a:pt x="1349" y="151"/>
                </a:cubicBezTo>
                <a:cubicBezTo>
                  <a:pt x="1503" y="281"/>
                  <a:pt x="1965" y="359"/>
                  <a:pt x="2522" y="387"/>
                </a:cubicBezTo>
                <a:cubicBezTo>
                  <a:pt x="2522" y="385"/>
                  <a:pt x="2522" y="385"/>
                  <a:pt x="2522" y="385"/>
                </a:cubicBezTo>
                <a:cubicBezTo>
                  <a:pt x="1980" y="355"/>
                  <a:pt x="1535" y="278"/>
                  <a:pt x="1389" y="150"/>
                </a:cubicBezTo>
                <a:cubicBezTo>
                  <a:pt x="1334" y="102"/>
                  <a:pt x="1321" y="51"/>
                  <a:pt x="1347" y="0"/>
                </a:cubicBezTo>
                <a:close/>
                <a:moveTo>
                  <a:pt x="1436" y="0"/>
                </a:moveTo>
                <a:cubicBezTo>
                  <a:pt x="1394" y="0"/>
                  <a:pt x="1394" y="0"/>
                  <a:pt x="1394" y="0"/>
                </a:cubicBezTo>
                <a:cubicBezTo>
                  <a:pt x="1361" y="51"/>
                  <a:pt x="1370" y="102"/>
                  <a:pt x="1423" y="150"/>
                </a:cubicBezTo>
                <a:cubicBezTo>
                  <a:pt x="1559" y="273"/>
                  <a:pt x="1993" y="349"/>
                  <a:pt x="2522" y="377"/>
                </a:cubicBezTo>
                <a:cubicBezTo>
                  <a:pt x="2522" y="375"/>
                  <a:pt x="2522" y="375"/>
                  <a:pt x="2522" y="375"/>
                </a:cubicBezTo>
                <a:cubicBezTo>
                  <a:pt x="2007" y="345"/>
                  <a:pt x="1590" y="271"/>
                  <a:pt x="1460" y="149"/>
                </a:cubicBezTo>
                <a:cubicBezTo>
                  <a:pt x="1409" y="101"/>
                  <a:pt x="1403" y="51"/>
                  <a:pt x="1436" y="0"/>
                </a:cubicBezTo>
                <a:close/>
                <a:moveTo>
                  <a:pt x="1521" y="0"/>
                </a:moveTo>
                <a:cubicBezTo>
                  <a:pt x="1481" y="0"/>
                  <a:pt x="1481" y="0"/>
                  <a:pt x="1481" y="0"/>
                </a:cubicBezTo>
                <a:cubicBezTo>
                  <a:pt x="1441" y="50"/>
                  <a:pt x="1443" y="101"/>
                  <a:pt x="1492" y="149"/>
                </a:cubicBezTo>
                <a:cubicBezTo>
                  <a:pt x="1613" y="266"/>
                  <a:pt x="2020" y="339"/>
                  <a:pt x="2522" y="367"/>
                </a:cubicBezTo>
                <a:cubicBezTo>
                  <a:pt x="2522" y="365"/>
                  <a:pt x="2522" y="365"/>
                  <a:pt x="2522" y="365"/>
                </a:cubicBezTo>
                <a:cubicBezTo>
                  <a:pt x="2034" y="336"/>
                  <a:pt x="1642" y="264"/>
                  <a:pt x="1528" y="148"/>
                </a:cubicBezTo>
                <a:cubicBezTo>
                  <a:pt x="1480" y="100"/>
                  <a:pt x="1480" y="50"/>
                  <a:pt x="1521" y="0"/>
                </a:cubicBezTo>
                <a:close/>
                <a:moveTo>
                  <a:pt x="1591" y="147"/>
                </a:moveTo>
                <a:cubicBezTo>
                  <a:pt x="1547" y="99"/>
                  <a:pt x="1553" y="49"/>
                  <a:pt x="1601" y="0"/>
                </a:cubicBezTo>
                <a:cubicBezTo>
                  <a:pt x="1564" y="0"/>
                  <a:pt x="1564" y="0"/>
                  <a:pt x="1564" y="0"/>
                </a:cubicBezTo>
                <a:cubicBezTo>
                  <a:pt x="1516" y="50"/>
                  <a:pt x="1512" y="100"/>
                  <a:pt x="1558" y="148"/>
                </a:cubicBezTo>
                <a:cubicBezTo>
                  <a:pt x="1665" y="259"/>
                  <a:pt x="2046" y="330"/>
                  <a:pt x="2522" y="358"/>
                </a:cubicBezTo>
                <a:cubicBezTo>
                  <a:pt x="2522" y="356"/>
                  <a:pt x="2522" y="356"/>
                  <a:pt x="2522" y="356"/>
                </a:cubicBezTo>
                <a:cubicBezTo>
                  <a:pt x="2059" y="327"/>
                  <a:pt x="1692" y="257"/>
                  <a:pt x="1591" y="147"/>
                </a:cubicBezTo>
                <a:close/>
                <a:moveTo>
                  <a:pt x="1651" y="146"/>
                </a:moveTo>
                <a:cubicBezTo>
                  <a:pt x="1610" y="99"/>
                  <a:pt x="1621" y="49"/>
                  <a:pt x="1678" y="0"/>
                </a:cubicBezTo>
                <a:cubicBezTo>
                  <a:pt x="1642" y="0"/>
                  <a:pt x="1642" y="0"/>
                  <a:pt x="1642" y="0"/>
                </a:cubicBezTo>
                <a:cubicBezTo>
                  <a:pt x="1587" y="49"/>
                  <a:pt x="1577" y="99"/>
                  <a:pt x="1620" y="147"/>
                </a:cubicBezTo>
                <a:cubicBezTo>
                  <a:pt x="1714" y="253"/>
                  <a:pt x="2071" y="320"/>
                  <a:pt x="2522" y="348"/>
                </a:cubicBezTo>
                <a:cubicBezTo>
                  <a:pt x="2522" y="346"/>
                  <a:pt x="2522" y="346"/>
                  <a:pt x="2522" y="346"/>
                </a:cubicBezTo>
                <a:cubicBezTo>
                  <a:pt x="2084" y="317"/>
                  <a:pt x="1741" y="250"/>
                  <a:pt x="1651" y="146"/>
                </a:cubicBezTo>
                <a:close/>
                <a:moveTo>
                  <a:pt x="1707" y="145"/>
                </a:moveTo>
                <a:cubicBezTo>
                  <a:pt x="1670" y="98"/>
                  <a:pt x="1687" y="48"/>
                  <a:pt x="1750" y="0"/>
                </a:cubicBezTo>
                <a:cubicBezTo>
                  <a:pt x="1717" y="0"/>
                  <a:pt x="1717" y="0"/>
                  <a:pt x="1717" y="0"/>
                </a:cubicBezTo>
                <a:cubicBezTo>
                  <a:pt x="1654" y="49"/>
                  <a:pt x="1638" y="98"/>
                  <a:pt x="1678" y="146"/>
                </a:cubicBezTo>
                <a:cubicBezTo>
                  <a:pt x="1761" y="246"/>
                  <a:pt x="2095" y="312"/>
                  <a:pt x="2522" y="339"/>
                </a:cubicBezTo>
                <a:cubicBezTo>
                  <a:pt x="2522" y="337"/>
                  <a:pt x="2522" y="337"/>
                  <a:pt x="2522" y="337"/>
                </a:cubicBezTo>
                <a:cubicBezTo>
                  <a:pt x="2107" y="309"/>
                  <a:pt x="1786" y="244"/>
                  <a:pt x="1707" y="145"/>
                </a:cubicBezTo>
                <a:close/>
                <a:moveTo>
                  <a:pt x="1761" y="144"/>
                </a:moveTo>
                <a:cubicBezTo>
                  <a:pt x="1726" y="97"/>
                  <a:pt x="1748" y="48"/>
                  <a:pt x="1819" y="0"/>
                </a:cubicBezTo>
                <a:cubicBezTo>
                  <a:pt x="1788" y="0"/>
                  <a:pt x="1788" y="0"/>
                  <a:pt x="1788" y="0"/>
                </a:cubicBezTo>
                <a:cubicBezTo>
                  <a:pt x="1718" y="48"/>
                  <a:pt x="1696" y="97"/>
                  <a:pt x="1733" y="145"/>
                </a:cubicBezTo>
                <a:cubicBezTo>
                  <a:pt x="1806" y="240"/>
                  <a:pt x="2118" y="303"/>
                  <a:pt x="2522" y="330"/>
                </a:cubicBezTo>
                <a:cubicBezTo>
                  <a:pt x="2522" y="328"/>
                  <a:pt x="2522" y="328"/>
                  <a:pt x="2522" y="328"/>
                </a:cubicBezTo>
                <a:cubicBezTo>
                  <a:pt x="2130" y="300"/>
                  <a:pt x="1830" y="238"/>
                  <a:pt x="1761" y="144"/>
                </a:cubicBezTo>
                <a:close/>
                <a:moveTo>
                  <a:pt x="1811" y="143"/>
                </a:moveTo>
                <a:cubicBezTo>
                  <a:pt x="1779" y="96"/>
                  <a:pt x="1807" y="47"/>
                  <a:pt x="1886" y="0"/>
                </a:cubicBezTo>
                <a:cubicBezTo>
                  <a:pt x="1856" y="0"/>
                  <a:pt x="1856" y="0"/>
                  <a:pt x="1856" y="0"/>
                </a:cubicBezTo>
                <a:cubicBezTo>
                  <a:pt x="1778" y="47"/>
                  <a:pt x="1751" y="97"/>
                  <a:pt x="1785" y="144"/>
                </a:cubicBezTo>
                <a:cubicBezTo>
                  <a:pt x="1849" y="234"/>
                  <a:pt x="2140" y="295"/>
                  <a:pt x="2522" y="322"/>
                </a:cubicBezTo>
                <a:cubicBezTo>
                  <a:pt x="2522" y="320"/>
                  <a:pt x="2522" y="320"/>
                  <a:pt x="2522" y="320"/>
                </a:cubicBezTo>
                <a:cubicBezTo>
                  <a:pt x="2152" y="292"/>
                  <a:pt x="1872" y="232"/>
                  <a:pt x="1811" y="143"/>
                </a:cubicBezTo>
                <a:close/>
              </a:path>
            </a:pathLst>
          </a:custGeom>
          <a:solidFill>
            <a:srgbClr val="3464A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sp>
        <p:nvSpPr>
          <p:cNvPr id="27" name="Freeform 295"/>
          <p:cNvSpPr>
            <a:spLocks noEditPoints="1"/>
          </p:cNvSpPr>
          <p:nvPr userDrawn="1"/>
        </p:nvSpPr>
        <p:spPr bwMode="gray">
          <a:xfrm>
            <a:off x="-188913" y="1011238"/>
            <a:ext cx="9332913" cy="3897313"/>
          </a:xfrm>
          <a:custGeom>
            <a:avLst/>
            <a:gdLst>
              <a:gd name="T0" fmla="*/ 2954 w 2954"/>
              <a:gd name="T1" fmla="*/ 1044 h 1233"/>
              <a:gd name="T2" fmla="*/ 2288 w 2954"/>
              <a:gd name="T3" fmla="*/ 1233 h 1233"/>
              <a:gd name="T4" fmla="*/ 2251 w 2954"/>
              <a:gd name="T5" fmla="*/ 1233 h 1233"/>
              <a:gd name="T6" fmla="*/ 2954 w 2954"/>
              <a:gd name="T7" fmla="*/ 1012 h 1233"/>
              <a:gd name="T8" fmla="*/ 2251 w 2954"/>
              <a:gd name="T9" fmla="*/ 1233 h 1233"/>
              <a:gd name="T10" fmla="*/ 2954 w 2954"/>
              <a:gd name="T11" fmla="*/ 989 h 1233"/>
              <a:gd name="T12" fmla="*/ 2149 w 2954"/>
              <a:gd name="T13" fmla="*/ 1233 h 1233"/>
              <a:gd name="T14" fmla="*/ 2110 w 2954"/>
              <a:gd name="T15" fmla="*/ 1233 h 1233"/>
              <a:gd name="T16" fmla="*/ 2954 w 2954"/>
              <a:gd name="T17" fmla="*/ 951 h 1233"/>
              <a:gd name="T18" fmla="*/ 2110 w 2954"/>
              <a:gd name="T19" fmla="*/ 1233 h 1233"/>
              <a:gd name="T20" fmla="*/ 2033 w 2954"/>
              <a:gd name="T21" fmla="*/ 1233 h 1233"/>
              <a:gd name="T22" fmla="*/ 2954 w 2954"/>
              <a:gd name="T23" fmla="*/ 916 h 1233"/>
              <a:gd name="T24" fmla="*/ 1913 w 2954"/>
              <a:gd name="T25" fmla="*/ 1233 h 1233"/>
              <a:gd name="T26" fmla="*/ 2954 w 2954"/>
              <a:gd name="T27" fmla="*/ 886 h 1233"/>
              <a:gd name="T28" fmla="*/ 1913 w 2954"/>
              <a:gd name="T29" fmla="*/ 1233 h 1233"/>
              <a:gd name="T30" fmla="*/ 1868 w 2954"/>
              <a:gd name="T31" fmla="*/ 1233 h 1233"/>
              <a:gd name="T32" fmla="*/ 2954 w 2954"/>
              <a:gd name="T33" fmla="*/ 834 h 1233"/>
              <a:gd name="T34" fmla="*/ 1734 w 2954"/>
              <a:gd name="T35" fmla="*/ 1233 h 1233"/>
              <a:gd name="T36" fmla="*/ 2954 w 2954"/>
              <a:gd name="T37" fmla="*/ 795 h 1233"/>
              <a:gd name="T38" fmla="*/ 1734 w 2954"/>
              <a:gd name="T39" fmla="*/ 1233 h 1233"/>
              <a:gd name="T40" fmla="*/ 1685 w 2954"/>
              <a:gd name="T41" fmla="*/ 1233 h 1233"/>
              <a:gd name="T42" fmla="*/ 2954 w 2954"/>
              <a:gd name="T43" fmla="*/ 730 h 1233"/>
              <a:gd name="T44" fmla="*/ 1533 w 2954"/>
              <a:gd name="T45" fmla="*/ 1233 h 1233"/>
              <a:gd name="T46" fmla="*/ 2954 w 2954"/>
              <a:gd name="T47" fmla="*/ 681 h 1233"/>
              <a:gd name="T48" fmla="*/ 1533 w 2954"/>
              <a:gd name="T49" fmla="*/ 1233 h 1233"/>
              <a:gd name="T50" fmla="*/ 1479 w 2954"/>
              <a:gd name="T51" fmla="*/ 1233 h 1233"/>
              <a:gd name="T52" fmla="*/ 2954 w 2954"/>
              <a:gd name="T53" fmla="*/ 596 h 1233"/>
              <a:gd name="T54" fmla="*/ 1307 w 2954"/>
              <a:gd name="T55" fmla="*/ 1233 h 1233"/>
              <a:gd name="T56" fmla="*/ 2954 w 2954"/>
              <a:gd name="T57" fmla="*/ 531 h 1233"/>
              <a:gd name="T58" fmla="*/ 1307 w 2954"/>
              <a:gd name="T59" fmla="*/ 1233 h 1233"/>
              <a:gd name="T60" fmla="*/ 1247 w 2954"/>
              <a:gd name="T61" fmla="*/ 1233 h 1233"/>
              <a:gd name="T62" fmla="*/ 2954 w 2954"/>
              <a:gd name="T63" fmla="*/ 418 h 1233"/>
              <a:gd name="T64" fmla="*/ 1052 w 2954"/>
              <a:gd name="T65" fmla="*/ 1233 h 1233"/>
              <a:gd name="T66" fmla="*/ 2954 w 2954"/>
              <a:gd name="T67" fmla="*/ 329 h 1233"/>
              <a:gd name="T68" fmla="*/ 1052 w 2954"/>
              <a:gd name="T69" fmla="*/ 1233 h 1233"/>
              <a:gd name="T70" fmla="*/ 984 w 2954"/>
              <a:gd name="T71" fmla="*/ 1233 h 1233"/>
              <a:gd name="T72" fmla="*/ 2954 w 2954"/>
              <a:gd name="T73" fmla="*/ 171 h 1233"/>
              <a:gd name="T74" fmla="*/ 762 w 2954"/>
              <a:gd name="T75" fmla="*/ 1233 h 1233"/>
              <a:gd name="T76" fmla="*/ 2954 w 2954"/>
              <a:gd name="T77" fmla="*/ 41 h 1233"/>
              <a:gd name="T78" fmla="*/ 762 w 2954"/>
              <a:gd name="T79" fmla="*/ 1233 h 1233"/>
              <a:gd name="T80" fmla="*/ 2124 w 2954"/>
              <a:gd name="T81" fmla="*/ 0 h 1233"/>
              <a:gd name="T82" fmla="*/ 686 w 2954"/>
              <a:gd name="T83" fmla="*/ 1233 h 1233"/>
              <a:gd name="T84" fmla="*/ 1554 w 2954"/>
              <a:gd name="T85" fmla="*/ 0 h 1233"/>
              <a:gd name="T86" fmla="*/ 432 w 2954"/>
              <a:gd name="T87" fmla="*/ 1233 h 1233"/>
              <a:gd name="T88" fmla="*/ 1554 w 2954"/>
              <a:gd name="T89" fmla="*/ 0 h 1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954" h="1233">
                <a:moveTo>
                  <a:pt x="2318" y="1233"/>
                </a:moveTo>
                <a:cubicBezTo>
                  <a:pt x="2433" y="1163"/>
                  <a:pt x="2656" y="1097"/>
                  <a:pt x="2954" y="1044"/>
                </a:cubicBezTo>
                <a:cubicBezTo>
                  <a:pt x="2954" y="1038"/>
                  <a:pt x="2954" y="1038"/>
                  <a:pt x="2954" y="1038"/>
                </a:cubicBezTo>
                <a:cubicBezTo>
                  <a:pt x="2640" y="1092"/>
                  <a:pt x="2406" y="1161"/>
                  <a:pt x="2288" y="1233"/>
                </a:cubicBezTo>
                <a:lnTo>
                  <a:pt x="2318" y="1233"/>
                </a:lnTo>
                <a:close/>
                <a:moveTo>
                  <a:pt x="2251" y="1233"/>
                </a:moveTo>
                <a:cubicBezTo>
                  <a:pt x="2368" y="1154"/>
                  <a:pt x="2616" y="1077"/>
                  <a:pt x="2954" y="1018"/>
                </a:cubicBezTo>
                <a:cubicBezTo>
                  <a:pt x="2954" y="1012"/>
                  <a:pt x="2954" y="1012"/>
                  <a:pt x="2954" y="1012"/>
                </a:cubicBezTo>
                <a:cubicBezTo>
                  <a:pt x="2599" y="1072"/>
                  <a:pt x="2339" y="1151"/>
                  <a:pt x="2220" y="1233"/>
                </a:cubicBezTo>
                <a:lnTo>
                  <a:pt x="2251" y="1233"/>
                </a:lnTo>
                <a:close/>
                <a:moveTo>
                  <a:pt x="2182" y="1233"/>
                </a:moveTo>
                <a:cubicBezTo>
                  <a:pt x="2299" y="1143"/>
                  <a:pt x="2573" y="1057"/>
                  <a:pt x="2954" y="989"/>
                </a:cubicBezTo>
                <a:cubicBezTo>
                  <a:pt x="2954" y="983"/>
                  <a:pt x="2954" y="983"/>
                  <a:pt x="2954" y="983"/>
                </a:cubicBezTo>
                <a:cubicBezTo>
                  <a:pt x="2554" y="1051"/>
                  <a:pt x="2268" y="1140"/>
                  <a:pt x="2149" y="1233"/>
                </a:cubicBezTo>
                <a:lnTo>
                  <a:pt x="2182" y="1233"/>
                </a:lnTo>
                <a:close/>
                <a:moveTo>
                  <a:pt x="2110" y="1233"/>
                </a:moveTo>
                <a:cubicBezTo>
                  <a:pt x="2224" y="1132"/>
                  <a:pt x="2525" y="1034"/>
                  <a:pt x="2954" y="958"/>
                </a:cubicBezTo>
                <a:cubicBezTo>
                  <a:pt x="2954" y="951"/>
                  <a:pt x="2954" y="951"/>
                  <a:pt x="2954" y="951"/>
                </a:cubicBezTo>
                <a:cubicBezTo>
                  <a:pt x="2505" y="1027"/>
                  <a:pt x="2190" y="1129"/>
                  <a:pt x="2074" y="1233"/>
                </a:cubicBezTo>
                <a:lnTo>
                  <a:pt x="2110" y="1233"/>
                </a:lnTo>
                <a:close/>
                <a:moveTo>
                  <a:pt x="1996" y="1233"/>
                </a:moveTo>
                <a:cubicBezTo>
                  <a:pt x="2033" y="1233"/>
                  <a:pt x="2033" y="1233"/>
                  <a:pt x="2033" y="1233"/>
                </a:cubicBezTo>
                <a:cubicBezTo>
                  <a:pt x="2143" y="1120"/>
                  <a:pt x="2474" y="1008"/>
                  <a:pt x="2954" y="924"/>
                </a:cubicBezTo>
                <a:cubicBezTo>
                  <a:pt x="2954" y="916"/>
                  <a:pt x="2954" y="916"/>
                  <a:pt x="2954" y="916"/>
                </a:cubicBezTo>
                <a:cubicBezTo>
                  <a:pt x="2451" y="1001"/>
                  <a:pt x="2106" y="1117"/>
                  <a:pt x="1996" y="1233"/>
                </a:cubicBezTo>
                <a:close/>
                <a:moveTo>
                  <a:pt x="1913" y="1233"/>
                </a:moveTo>
                <a:cubicBezTo>
                  <a:pt x="1953" y="1233"/>
                  <a:pt x="1953" y="1233"/>
                  <a:pt x="1953" y="1233"/>
                </a:cubicBezTo>
                <a:cubicBezTo>
                  <a:pt x="2056" y="1107"/>
                  <a:pt x="2417" y="980"/>
                  <a:pt x="2954" y="886"/>
                </a:cubicBezTo>
                <a:cubicBezTo>
                  <a:pt x="2954" y="877"/>
                  <a:pt x="2954" y="877"/>
                  <a:pt x="2954" y="877"/>
                </a:cubicBezTo>
                <a:cubicBezTo>
                  <a:pt x="2392" y="972"/>
                  <a:pt x="2015" y="1103"/>
                  <a:pt x="1913" y="1233"/>
                </a:cubicBezTo>
                <a:close/>
                <a:moveTo>
                  <a:pt x="1826" y="1233"/>
                </a:moveTo>
                <a:cubicBezTo>
                  <a:pt x="1868" y="1233"/>
                  <a:pt x="1868" y="1233"/>
                  <a:pt x="1868" y="1233"/>
                </a:cubicBezTo>
                <a:cubicBezTo>
                  <a:pt x="1961" y="1093"/>
                  <a:pt x="2355" y="949"/>
                  <a:pt x="2954" y="843"/>
                </a:cubicBezTo>
                <a:cubicBezTo>
                  <a:pt x="2954" y="834"/>
                  <a:pt x="2954" y="834"/>
                  <a:pt x="2954" y="834"/>
                </a:cubicBezTo>
                <a:cubicBezTo>
                  <a:pt x="2327" y="940"/>
                  <a:pt x="1917" y="1088"/>
                  <a:pt x="1826" y="1233"/>
                </a:cubicBezTo>
                <a:close/>
                <a:moveTo>
                  <a:pt x="1734" y="1233"/>
                </a:moveTo>
                <a:cubicBezTo>
                  <a:pt x="1779" y="1233"/>
                  <a:pt x="1779" y="1233"/>
                  <a:pt x="1779" y="1233"/>
                </a:cubicBezTo>
                <a:cubicBezTo>
                  <a:pt x="1857" y="1077"/>
                  <a:pt x="2286" y="914"/>
                  <a:pt x="2954" y="795"/>
                </a:cubicBezTo>
                <a:cubicBezTo>
                  <a:pt x="2954" y="785"/>
                  <a:pt x="2954" y="785"/>
                  <a:pt x="2954" y="785"/>
                </a:cubicBezTo>
                <a:cubicBezTo>
                  <a:pt x="2256" y="904"/>
                  <a:pt x="1809" y="1072"/>
                  <a:pt x="1734" y="1233"/>
                </a:cubicBezTo>
                <a:close/>
                <a:moveTo>
                  <a:pt x="1636" y="1233"/>
                </a:moveTo>
                <a:cubicBezTo>
                  <a:pt x="1685" y="1233"/>
                  <a:pt x="1685" y="1233"/>
                  <a:pt x="1685" y="1233"/>
                </a:cubicBezTo>
                <a:cubicBezTo>
                  <a:pt x="1744" y="1059"/>
                  <a:pt x="2209" y="874"/>
                  <a:pt x="2954" y="742"/>
                </a:cubicBezTo>
                <a:cubicBezTo>
                  <a:pt x="2954" y="730"/>
                  <a:pt x="2954" y="730"/>
                  <a:pt x="2954" y="730"/>
                </a:cubicBezTo>
                <a:cubicBezTo>
                  <a:pt x="2176" y="863"/>
                  <a:pt x="1691" y="1054"/>
                  <a:pt x="1636" y="1233"/>
                </a:cubicBezTo>
                <a:close/>
                <a:moveTo>
                  <a:pt x="1533" y="1233"/>
                </a:moveTo>
                <a:cubicBezTo>
                  <a:pt x="1585" y="1233"/>
                  <a:pt x="1585" y="1233"/>
                  <a:pt x="1585" y="1233"/>
                </a:cubicBezTo>
                <a:cubicBezTo>
                  <a:pt x="1620" y="1040"/>
                  <a:pt x="2124" y="830"/>
                  <a:pt x="2954" y="681"/>
                </a:cubicBezTo>
                <a:cubicBezTo>
                  <a:pt x="2954" y="667"/>
                  <a:pt x="2954" y="667"/>
                  <a:pt x="2954" y="667"/>
                </a:cubicBezTo>
                <a:cubicBezTo>
                  <a:pt x="2086" y="817"/>
                  <a:pt x="1562" y="1034"/>
                  <a:pt x="1533" y="1233"/>
                </a:cubicBezTo>
                <a:close/>
                <a:moveTo>
                  <a:pt x="1423" y="1233"/>
                </a:moveTo>
                <a:cubicBezTo>
                  <a:pt x="1479" y="1233"/>
                  <a:pt x="1479" y="1233"/>
                  <a:pt x="1479" y="1233"/>
                </a:cubicBezTo>
                <a:cubicBezTo>
                  <a:pt x="1484" y="1018"/>
                  <a:pt x="2028" y="779"/>
                  <a:pt x="2954" y="611"/>
                </a:cubicBezTo>
                <a:cubicBezTo>
                  <a:pt x="2954" y="596"/>
                  <a:pt x="2954" y="596"/>
                  <a:pt x="2954" y="596"/>
                </a:cubicBezTo>
                <a:cubicBezTo>
                  <a:pt x="1986" y="765"/>
                  <a:pt x="1420" y="1012"/>
                  <a:pt x="1423" y="1233"/>
                </a:cubicBezTo>
                <a:close/>
                <a:moveTo>
                  <a:pt x="1307" y="1233"/>
                </a:moveTo>
                <a:cubicBezTo>
                  <a:pt x="1366" y="1233"/>
                  <a:pt x="1366" y="1233"/>
                  <a:pt x="1366" y="1233"/>
                </a:cubicBezTo>
                <a:cubicBezTo>
                  <a:pt x="1333" y="994"/>
                  <a:pt x="1920" y="721"/>
                  <a:pt x="2954" y="531"/>
                </a:cubicBezTo>
                <a:cubicBezTo>
                  <a:pt x="2954" y="514"/>
                  <a:pt x="2954" y="514"/>
                  <a:pt x="2954" y="514"/>
                </a:cubicBezTo>
                <a:cubicBezTo>
                  <a:pt x="1873" y="705"/>
                  <a:pt x="1262" y="987"/>
                  <a:pt x="1307" y="1233"/>
                </a:cubicBezTo>
                <a:close/>
                <a:moveTo>
                  <a:pt x="1184" y="1233"/>
                </a:moveTo>
                <a:cubicBezTo>
                  <a:pt x="1247" y="1233"/>
                  <a:pt x="1247" y="1233"/>
                  <a:pt x="1247" y="1233"/>
                </a:cubicBezTo>
                <a:cubicBezTo>
                  <a:pt x="1167" y="968"/>
                  <a:pt x="1797" y="654"/>
                  <a:pt x="2954" y="438"/>
                </a:cubicBezTo>
                <a:cubicBezTo>
                  <a:pt x="2954" y="418"/>
                  <a:pt x="2954" y="418"/>
                  <a:pt x="2954" y="418"/>
                </a:cubicBezTo>
                <a:cubicBezTo>
                  <a:pt x="1743" y="635"/>
                  <a:pt x="1088" y="960"/>
                  <a:pt x="1184" y="1233"/>
                </a:cubicBezTo>
                <a:close/>
                <a:moveTo>
                  <a:pt x="1052" y="1233"/>
                </a:moveTo>
                <a:cubicBezTo>
                  <a:pt x="1120" y="1233"/>
                  <a:pt x="1120" y="1233"/>
                  <a:pt x="1120" y="1233"/>
                </a:cubicBezTo>
                <a:cubicBezTo>
                  <a:pt x="981" y="937"/>
                  <a:pt x="1657" y="576"/>
                  <a:pt x="2954" y="329"/>
                </a:cubicBezTo>
                <a:cubicBezTo>
                  <a:pt x="2954" y="306"/>
                  <a:pt x="2954" y="306"/>
                  <a:pt x="2954" y="306"/>
                </a:cubicBezTo>
                <a:cubicBezTo>
                  <a:pt x="1595" y="553"/>
                  <a:pt x="893" y="928"/>
                  <a:pt x="1052" y="1233"/>
                </a:cubicBezTo>
                <a:close/>
                <a:moveTo>
                  <a:pt x="912" y="1233"/>
                </a:moveTo>
                <a:cubicBezTo>
                  <a:pt x="984" y="1233"/>
                  <a:pt x="984" y="1233"/>
                  <a:pt x="984" y="1233"/>
                </a:cubicBezTo>
                <a:cubicBezTo>
                  <a:pt x="774" y="903"/>
                  <a:pt x="1494" y="483"/>
                  <a:pt x="2954" y="198"/>
                </a:cubicBezTo>
                <a:cubicBezTo>
                  <a:pt x="2954" y="171"/>
                  <a:pt x="2954" y="171"/>
                  <a:pt x="2954" y="171"/>
                </a:cubicBezTo>
                <a:cubicBezTo>
                  <a:pt x="1422" y="457"/>
                  <a:pt x="675" y="893"/>
                  <a:pt x="912" y="1233"/>
                </a:cubicBezTo>
                <a:close/>
                <a:moveTo>
                  <a:pt x="762" y="1233"/>
                </a:moveTo>
                <a:cubicBezTo>
                  <a:pt x="840" y="1233"/>
                  <a:pt x="840" y="1233"/>
                  <a:pt x="840" y="1233"/>
                </a:cubicBezTo>
                <a:cubicBezTo>
                  <a:pt x="540" y="864"/>
                  <a:pt x="1303" y="372"/>
                  <a:pt x="2954" y="41"/>
                </a:cubicBezTo>
                <a:cubicBezTo>
                  <a:pt x="2954" y="8"/>
                  <a:pt x="2954" y="8"/>
                  <a:pt x="2954" y="8"/>
                </a:cubicBezTo>
                <a:cubicBezTo>
                  <a:pt x="1219" y="340"/>
                  <a:pt x="429" y="852"/>
                  <a:pt x="762" y="1233"/>
                </a:cubicBezTo>
                <a:close/>
                <a:moveTo>
                  <a:pt x="2303" y="0"/>
                </a:moveTo>
                <a:cubicBezTo>
                  <a:pt x="2124" y="0"/>
                  <a:pt x="2124" y="0"/>
                  <a:pt x="2124" y="0"/>
                </a:cubicBezTo>
                <a:cubicBezTo>
                  <a:pt x="752" y="380"/>
                  <a:pt x="219" y="871"/>
                  <a:pt x="603" y="1233"/>
                </a:cubicBezTo>
                <a:cubicBezTo>
                  <a:pt x="686" y="1233"/>
                  <a:pt x="686" y="1233"/>
                  <a:pt x="686" y="1233"/>
                </a:cubicBezTo>
                <a:cubicBezTo>
                  <a:pt x="325" y="870"/>
                  <a:pt x="895" y="379"/>
                  <a:pt x="2303" y="0"/>
                </a:cubicBezTo>
                <a:close/>
                <a:moveTo>
                  <a:pt x="1554" y="0"/>
                </a:moveTo>
                <a:cubicBezTo>
                  <a:pt x="1364" y="0"/>
                  <a:pt x="1364" y="0"/>
                  <a:pt x="1364" y="0"/>
                </a:cubicBezTo>
                <a:cubicBezTo>
                  <a:pt x="314" y="413"/>
                  <a:pt x="0" y="886"/>
                  <a:pt x="432" y="1233"/>
                </a:cubicBezTo>
                <a:cubicBezTo>
                  <a:pt x="522" y="1233"/>
                  <a:pt x="522" y="1233"/>
                  <a:pt x="522" y="1233"/>
                </a:cubicBezTo>
                <a:cubicBezTo>
                  <a:pt x="113" y="886"/>
                  <a:pt x="464" y="412"/>
                  <a:pt x="1554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100000"/>
                  <a:alpha val="75000"/>
                </a:schemeClr>
              </a:gs>
              <a:gs pos="100000">
                <a:schemeClr val="accent1">
                  <a:lumMod val="75000"/>
                  <a:alpha val="75000"/>
                </a:schemeClr>
              </a:gs>
            </a:gsLst>
            <a:lin ang="162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grpSp>
        <p:nvGrpSpPr>
          <p:cNvPr id="31" name="Group 290"/>
          <p:cNvGrpSpPr>
            <a:grpSpLocks noChangeAspect="1"/>
          </p:cNvGrpSpPr>
          <p:nvPr userDrawn="1"/>
        </p:nvGrpSpPr>
        <p:grpSpPr bwMode="gray">
          <a:xfrm>
            <a:off x="3957638" y="289375"/>
            <a:ext cx="1465262" cy="1017587"/>
            <a:chOff x="2414" y="272"/>
            <a:chExt cx="1162" cy="807"/>
          </a:xfrm>
        </p:grpSpPr>
        <p:sp>
          <p:nvSpPr>
            <p:cNvPr id="32" name="Freeform 291"/>
            <p:cNvSpPr>
              <a:spLocks noChangeAspect="1"/>
            </p:cNvSpPr>
            <p:nvPr userDrawn="1"/>
          </p:nvSpPr>
          <p:spPr bwMode="gray">
            <a:xfrm>
              <a:off x="2414" y="273"/>
              <a:ext cx="571" cy="211"/>
            </a:xfrm>
            <a:custGeom>
              <a:avLst/>
              <a:gdLst>
                <a:gd name="T0" fmla="*/ 0 w 1737"/>
                <a:gd name="T1" fmla="*/ 640 h 640"/>
                <a:gd name="T2" fmla="*/ 0 w 1737"/>
                <a:gd name="T3" fmla="*/ 640 h 640"/>
                <a:gd name="T4" fmla="*/ 1076 w 1737"/>
                <a:gd name="T5" fmla="*/ 500 h 640"/>
                <a:gd name="T6" fmla="*/ 1199 w 1737"/>
                <a:gd name="T7" fmla="*/ 473 h 640"/>
                <a:gd name="T8" fmla="*/ 1431 w 1737"/>
                <a:gd name="T9" fmla="*/ 368 h 640"/>
                <a:gd name="T10" fmla="*/ 1619 w 1737"/>
                <a:gd name="T11" fmla="*/ 188 h 640"/>
                <a:gd name="T12" fmla="*/ 1737 w 1737"/>
                <a:gd name="T13" fmla="*/ 28 h 640"/>
                <a:gd name="T14" fmla="*/ 1737 w 1737"/>
                <a:gd name="T15" fmla="*/ 0 h 640"/>
                <a:gd name="T16" fmla="*/ 1602 w 1737"/>
                <a:gd name="T17" fmla="*/ 175 h 640"/>
                <a:gd name="T18" fmla="*/ 1413 w 1737"/>
                <a:gd name="T19" fmla="*/ 339 h 640"/>
                <a:gd name="T20" fmla="*/ 1189 w 1737"/>
                <a:gd name="T21" fmla="*/ 435 h 640"/>
                <a:gd name="T22" fmla="*/ 1070 w 1737"/>
                <a:gd name="T23" fmla="*/ 458 h 640"/>
                <a:gd name="T24" fmla="*/ 982 w 1737"/>
                <a:gd name="T25" fmla="*/ 468 h 640"/>
                <a:gd name="T26" fmla="*/ 0 w 1737"/>
                <a:gd name="T27" fmla="*/ 572 h 640"/>
                <a:gd name="T28" fmla="*/ 0 w 1737"/>
                <a:gd name="T29" fmla="*/ 64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37" h="640">
                  <a:moveTo>
                    <a:pt x="0" y="640"/>
                  </a:moveTo>
                  <a:lnTo>
                    <a:pt x="0" y="640"/>
                  </a:lnTo>
                  <a:cubicBezTo>
                    <a:pt x="0" y="640"/>
                    <a:pt x="1046" y="504"/>
                    <a:pt x="1076" y="500"/>
                  </a:cubicBezTo>
                  <a:cubicBezTo>
                    <a:pt x="1121" y="492"/>
                    <a:pt x="1161" y="484"/>
                    <a:pt x="1199" y="473"/>
                  </a:cubicBezTo>
                  <a:cubicBezTo>
                    <a:pt x="1284" y="450"/>
                    <a:pt x="1362" y="415"/>
                    <a:pt x="1431" y="368"/>
                  </a:cubicBezTo>
                  <a:cubicBezTo>
                    <a:pt x="1497" y="324"/>
                    <a:pt x="1558" y="259"/>
                    <a:pt x="1619" y="188"/>
                  </a:cubicBezTo>
                  <a:cubicBezTo>
                    <a:pt x="1658" y="143"/>
                    <a:pt x="1699" y="85"/>
                    <a:pt x="1737" y="28"/>
                  </a:cubicBezTo>
                  <a:lnTo>
                    <a:pt x="1737" y="0"/>
                  </a:lnTo>
                  <a:cubicBezTo>
                    <a:pt x="1692" y="67"/>
                    <a:pt x="1647" y="125"/>
                    <a:pt x="1602" y="175"/>
                  </a:cubicBezTo>
                  <a:cubicBezTo>
                    <a:pt x="1541" y="243"/>
                    <a:pt x="1478" y="298"/>
                    <a:pt x="1413" y="339"/>
                  </a:cubicBezTo>
                  <a:cubicBezTo>
                    <a:pt x="1346" y="382"/>
                    <a:pt x="1271" y="414"/>
                    <a:pt x="1189" y="435"/>
                  </a:cubicBezTo>
                  <a:cubicBezTo>
                    <a:pt x="1153" y="444"/>
                    <a:pt x="1114" y="451"/>
                    <a:pt x="1070" y="458"/>
                  </a:cubicBezTo>
                  <a:cubicBezTo>
                    <a:pt x="1041" y="462"/>
                    <a:pt x="1011" y="465"/>
                    <a:pt x="982" y="468"/>
                  </a:cubicBezTo>
                  <a:cubicBezTo>
                    <a:pt x="971" y="469"/>
                    <a:pt x="0" y="572"/>
                    <a:pt x="0" y="572"/>
                  </a:cubicBezTo>
                  <a:lnTo>
                    <a:pt x="0" y="64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3" name="Freeform 292"/>
            <p:cNvSpPr>
              <a:spLocks noChangeAspect="1"/>
            </p:cNvSpPr>
            <p:nvPr userDrawn="1"/>
          </p:nvSpPr>
          <p:spPr bwMode="gray">
            <a:xfrm>
              <a:off x="2414" y="320"/>
              <a:ext cx="571" cy="194"/>
            </a:xfrm>
            <a:custGeom>
              <a:avLst/>
              <a:gdLst>
                <a:gd name="T0" fmla="*/ 1403 w 1737"/>
                <a:gd name="T1" fmla="*/ 323 h 591"/>
                <a:gd name="T2" fmla="*/ 1403 w 1737"/>
                <a:gd name="T3" fmla="*/ 323 h 591"/>
                <a:gd name="T4" fmla="*/ 1178 w 1737"/>
                <a:gd name="T5" fmla="*/ 405 h 591"/>
                <a:gd name="T6" fmla="*/ 1059 w 1737"/>
                <a:gd name="T7" fmla="*/ 423 h 591"/>
                <a:gd name="T8" fmla="*/ 980 w 1737"/>
                <a:gd name="T9" fmla="*/ 431 h 591"/>
                <a:gd name="T10" fmla="*/ 938 w 1737"/>
                <a:gd name="T11" fmla="*/ 434 h 591"/>
                <a:gd name="T12" fmla="*/ 0 w 1737"/>
                <a:gd name="T13" fmla="*/ 523 h 591"/>
                <a:gd name="T14" fmla="*/ 0 w 1737"/>
                <a:gd name="T15" fmla="*/ 591 h 591"/>
                <a:gd name="T16" fmla="*/ 942 w 1737"/>
                <a:gd name="T17" fmla="*/ 480 h 591"/>
                <a:gd name="T18" fmla="*/ 985 w 1737"/>
                <a:gd name="T19" fmla="*/ 475 h 591"/>
                <a:gd name="T20" fmla="*/ 1064 w 1737"/>
                <a:gd name="T21" fmla="*/ 466 h 591"/>
                <a:gd name="T22" fmla="*/ 1186 w 1737"/>
                <a:gd name="T23" fmla="*/ 444 h 591"/>
                <a:gd name="T24" fmla="*/ 1420 w 1737"/>
                <a:gd name="T25" fmla="*/ 353 h 591"/>
                <a:gd name="T26" fmla="*/ 1611 w 1737"/>
                <a:gd name="T27" fmla="*/ 186 h 591"/>
                <a:gd name="T28" fmla="*/ 1737 w 1737"/>
                <a:gd name="T29" fmla="*/ 25 h 591"/>
                <a:gd name="T30" fmla="*/ 1737 w 1737"/>
                <a:gd name="T31" fmla="*/ 0 h 591"/>
                <a:gd name="T32" fmla="*/ 1595 w 1737"/>
                <a:gd name="T33" fmla="*/ 170 h 591"/>
                <a:gd name="T34" fmla="*/ 1403 w 1737"/>
                <a:gd name="T35" fmla="*/ 323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37" h="591">
                  <a:moveTo>
                    <a:pt x="1403" y="323"/>
                  </a:moveTo>
                  <a:lnTo>
                    <a:pt x="1403" y="323"/>
                  </a:lnTo>
                  <a:cubicBezTo>
                    <a:pt x="1338" y="361"/>
                    <a:pt x="1262" y="389"/>
                    <a:pt x="1178" y="405"/>
                  </a:cubicBezTo>
                  <a:cubicBezTo>
                    <a:pt x="1143" y="413"/>
                    <a:pt x="1104" y="418"/>
                    <a:pt x="1059" y="423"/>
                  </a:cubicBezTo>
                  <a:cubicBezTo>
                    <a:pt x="1033" y="426"/>
                    <a:pt x="1007" y="428"/>
                    <a:pt x="980" y="431"/>
                  </a:cubicBezTo>
                  <a:cubicBezTo>
                    <a:pt x="966" y="432"/>
                    <a:pt x="952" y="433"/>
                    <a:pt x="938" y="434"/>
                  </a:cubicBezTo>
                  <a:cubicBezTo>
                    <a:pt x="617" y="463"/>
                    <a:pt x="298" y="494"/>
                    <a:pt x="0" y="523"/>
                  </a:cubicBezTo>
                  <a:lnTo>
                    <a:pt x="0" y="591"/>
                  </a:lnTo>
                  <a:cubicBezTo>
                    <a:pt x="300" y="554"/>
                    <a:pt x="622" y="516"/>
                    <a:pt x="942" y="480"/>
                  </a:cubicBezTo>
                  <a:cubicBezTo>
                    <a:pt x="957" y="478"/>
                    <a:pt x="971" y="476"/>
                    <a:pt x="985" y="475"/>
                  </a:cubicBezTo>
                  <a:cubicBezTo>
                    <a:pt x="1011" y="472"/>
                    <a:pt x="1038" y="469"/>
                    <a:pt x="1064" y="466"/>
                  </a:cubicBezTo>
                  <a:cubicBezTo>
                    <a:pt x="1110" y="460"/>
                    <a:pt x="1150" y="453"/>
                    <a:pt x="1186" y="444"/>
                  </a:cubicBezTo>
                  <a:cubicBezTo>
                    <a:pt x="1273" y="425"/>
                    <a:pt x="1352" y="394"/>
                    <a:pt x="1420" y="353"/>
                  </a:cubicBezTo>
                  <a:cubicBezTo>
                    <a:pt x="1487" y="313"/>
                    <a:pt x="1547" y="256"/>
                    <a:pt x="1611" y="186"/>
                  </a:cubicBezTo>
                  <a:cubicBezTo>
                    <a:pt x="1651" y="143"/>
                    <a:pt x="1695" y="82"/>
                    <a:pt x="1737" y="25"/>
                  </a:cubicBezTo>
                  <a:lnTo>
                    <a:pt x="1737" y="0"/>
                  </a:lnTo>
                  <a:cubicBezTo>
                    <a:pt x="1688" y="67"/>
                    <a:pt x="1641" y="123"/>
                    <a:pt x="1595" y="170"/>
                  </a:cubicBezTo>
                  <a:cubicBezTo>
                    <a:pt x="1533" y="235"/>
                    <a:pt x="1468" y="286"/>
                    <a:pt x="1403" y="323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4" name="Freeform 293"/>
            <p:cNvSpPr>
              <a:spLocks noChangeAspect="1"/>
            </p:cNvSpPr>
            <p:nvPr userDrawn="1"/>
          </p:nvSpPr>
          <p:spPr bwMode="gray">
            <a:xfrm>
              <a:off x="2414" y="367"/>
              <a:ext cx="571" cy="177"/>
            </a:xfrm>
            <a:custGeom>
              <a:avLst/>
              <a:gdLst>
                <a:gd name="T0" fmla="*/ 1586 w 1737"/>
                <a:gd name="T1" fmla="*/ 163 h 536"/>
                <a:gd name="T2" fmla="*/ 1586 w 1737"/>
                <a:gd name="T3" fmla="*/ 163 h 536"/>
                <a:gd name="T4" fmla="*/ 1388 w 1737"/>
                <a:gd name="T5" fmla="*/ 300 h 536"/>
                <a:gd name="T6" fmla="*/ 1162 w 1737"/>
                <a:gd name="T7" fmla="*/ 368 h 536"/>
                <a:gd name="T8" fmla="*/ 1044 w 1737"/>
                <a:gd name="T9" fmla="*/ 383 h 536"/>
                <a:gd name="T10" fmla="*/ 0 w 1737"/>
                <a:gd name="T11" fmla="*/ 469 h 536"/>
                <a:gd name="T12" fmla="*/ 0 w 1737"/>
                <a:gd name="T13" fmla="*/ 536 h 536"/>
                <a:gd name="T14" fmla="*/ 928 w 1737"/>
                <a:gd name="T15" fmla="*/ 438 h 536"/>
                <a:gd name="T16" fmla="*/ 1048 w 1737"/>
                <a:gd name="T17" fmla="*/ 425 h 536"/>
                <a:gd name="T18" fmla="*/ 1168 w 1737"/>
                <a:gd name="T19" fmla="*/ 407 h 536"/>
                <a:gd name="T20" fmla="*/ 1402 w 1737"/>
                <a:gd name="T21" fmla="*/ 330 h 536"/>
                <a:gd name="T22" fmla="*/ 1607 w 1737"/>
                <a:gd name="T23" fmla="*/ 174 h 536"/>
                <a:gd name="T24" fmla="*/ 1737 w 1737"/>
                <a:gd name="T25" fmla="*/ 23 h 536"/>
                <a:gd name="T26" fmla="*/ 1737 w 1737"/>
                <a:gd name="T27" fmla="*/ 0 h 536"/>
                <a:gd name="T28" fmla="*/ 1586 w 1737"/>
                <a:gd name="T29" fmla="*/ 163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37" h="536">
                  <a:moveTo>
                    <a:pt x="1586" y="163"/>
                  </a:moveTo>
                  <a:lnTo>
                    <a:pt x="1586" y="163"/>
                  </a:lnTo>
                  <a:cubicBezTo>
                    <a:pt x="1523" y="221"/>
                    <a:pt x="1456" y="267"/>
                    <a:pt x="1388" y="300"/>
                  </a:cubicBezTo>
                  <a:cubicBezTo>
                    <a:pt x="1322" y="332"/>
                    <a:pt x="1248" y="354"/>
                    <a:pt x="1162" y="368"/>
                  </a:cubicBezTo>
                  <a:cubicBezTo>
                    <a:pt x="1126" y="374"/>
                    <a:pt x="1088" y="379"/>
                    <a:pt x="1044" y="383"/>
                  </a:cubicBezTo>
                  <a:lnTo>
                    <a:pt x="0" y="469"/>
                  </a:lnTo>
                  <a:lnTo>
                    <a:pt x="0" y="536"/>
                  </a:lnTo>
                  <a:lnTo>
                    <a:pt x="928" y="438"/>
                  </a:lnTo>
                  <a:lnTo>
                    <a:pt x="1048" y="425"/>
                  </a:lnTo>
                  <a:cubicBezTo>
                    <a:pt x="1093" y="420"/>
                    <a:pt x="1133" y="414"/>
                    <a:pt x="1168" y="407"/>
                  </a:cubicBezTo>
                  <a:cubicBezTo>
                    <a:pt x="1258" y="391"/>
                    <a:pt x="1334" y="365"/>
                    <a:pt x="1402" y="330"/>
                  </a:cubicBezTo>
                  <a:cubicBezTo>
                    <a:pt x="1472" y="295"/>
                    <a:pt x="1542" y="237"/>
                    <a:pt x="1607" y="174"/>
                  </a:cubicBezTo>
                  <a:cubicBezTo>
                    <a:pt x="1650" y="133"/>
                    <a:pt x="1692" y="79"/>
                    <a:pt x="1737" y="23"/>
                  </a:cubicBezTo>
                  <a:lnTo>
                    <a:pt x="1737" y="0"/>
                  </a:lnTo>
                  <a:cubicBezTo>
                    <a:pt x="1685" y="64"/>
                    <a:pt x="1636" y="118"/>
                    <a:pt x="1586" y="163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5" name="Freeform 294"/>
            <p:cNvSpPr>
              <a:spLocks noChangeAspect="1"/>
            </p:cNvSpPr>
            <p:nvPr userDrawn="1"/>
          </p:nvSpPr>
          <p:spPr bwMode="gray">
            <a:xfrm>
              <a:off x="2414" y="461"/>
              <a:ext cx="571" cy="143"/>
            </a:xfrm>
            <a:custGeom>
              <a:avLst/>
              <a:gdLst>
                <a:gd name="T0" fmla="*/ 1334 w 1737"/>
                <a:gd name="T1" fmla="*/ 231 h 435"/>
                <a:gd name="T2" fmla="*/ 1334 w 1737"/>
                <a:gd name="T3" fmla="*/ 231 h 435"/>
                <a:gd name="T4" fmla="*/ 1141 w 1737"/>
                <a:gd name="T5" fmla="*/ 293 h 435"/>
                <a:gd name="T6" fmla="*/ 982 w 1737"/>
                <a:gd name="T7" fmla="*/ 304 h 435"/>
                <a:gd name="T8" fmla="*/ 907 w 1737"/>
                <a:gd name="T9" fmla="*/ 308 h 435"/>
                <a:gd name="T10" fmla="*/ 436 w 1737"/>
                <a:gd name="T11" fmla="*/ 338 h 435"/>
                <a:gd name="T12" fmla="*/ 0 w 1737"/>
                <a:gd name="T13" fmla="*/ 367 h 435"/>
                <a:gd name="T14" fmla="*/ 0 w 1737"/>
                <a:gd name="T15" fmla="*/ 435 h 435"/>
                <a:gd name="T16" fmla="*/ 440 w 1737"/>
                <a:gd name="T17" fmla="*/ 394 h 435"/>
                <a:gd name="T18" fmla="*/ 910 w 1737"/>
                <a:gd name="T19" fmla="*/ 354 h 435"/>
                <a:gd name="T20" fmla="*/ 1027 w 1737"/>
                <a:gd name="T21" fmla="*/ 345 h 435"/>
                <a:gd name="T22" fmla="*/ 1145 w 1737"/>
                <a:gd name="T23" fmla="*/ 333 h 435"/>
                <a:gd name="T24" fmla="*/ 1379 w 1737"/>
                <a:gd name="T25" fmla="*/ 278 h 435"/>
                <a:gd name="T26" fmla="*/ 1589 w 1737"/>
                <a:gd name="T27" fmla="*/ 158 h 435"/>
                <a:gd name="T28" fmla="*/ 1737 w 1737"/>
                <a:gd name="T29" fmla="*/ 24 h 435"/>
                <a:gd name="T30" fmla="*/ 1737 w 1737"/>
                <a:gd name="T31" fmla="*/ 0 h 435"/>
                <a:gd name="T32" fmla="*/ 1587 w 1737"/>
                <a:gd name="T33" fmla="*/ 126 h 435"/>
                <a:gd name="T34" fmla="*/ 1334 w 1737"/>
                <a:gd name="T35" fmla="*/ 231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37" h="435">
                  <a:moveTo>
                    <a:pt x="1334" y="231"/>
                  </a:moveTo>
                  <a:lnTo>
                    <a:pt x="1334" y="231"/>
                  </a:lnTo>
                  <a:cubicBezTo>
                    <a:pt x="1273" y="265"/>
                    <a:pt x="1228" y="284"/>
                    <a:pt x="1141" y="293"/>
                  </a:cubicBezTo>
                  <a:cubicBezTo>
                    <a:pt x="1088" y="299"/>
                    <a:pt x="1035" y="302"/>
                    <a:pt x="982" y="304"/>
                  </a:cubicBezTo>
                  <a:cubicBezTo>
                    <a:pt x="957" y="305"/>
                    <a:pt x="932" y="307"/>
                    <a:pt x="907" y="308"/>
                  </a:cubicBezTo>
                  <a:cubicBezTo>
                    <a:pt x="749" y="317"/>
                    <a:pt x="594" y="327"/>
                    <a:pt x="436" y="338"/>
                  </a:cubicBezTo>
                  <a:lnTo>
                    <a:pt x="0" y="367"/>
                  </a:lnTo>
                  <a:lnTo>
                    <a:pt x="0" y="435"/>
                  </a:lnTo>
                  <a:lnTo>
                    <a:pt x="440" y="394"/>
                  </a:lnTo>
                  <a:cubicBezTo>
                    <a:pt x="583" y="382"/>
                    <a:pt x="748" y="367"/>
                    <a:pt x="910" y="354"/>
                  </a:cubicBezTo>
                  <a:lnTo>
                    <a:pt x="1027" y="345"/>
                  </a:lnTo>
                  <a:cubicBezTo>
                    <a:pt x="1073" y="341"/>
                    <a:pt x="1111" y="337"/>
                    <a:pt x="1145" y="333"/>
                  </a:cubicBezTo>
                  <a:cubicBezTo>
                    <a:pt x="1235" y="321"/>
                    <a:pt x="1311" y="303"/>
                    <a:pt x="1379" y="278"/>
                  </a:cubicBezTo>
                  <a:cubicBezTo>
                    <a:pt x="1451" y="250"/>
                    <a:pt x="1520" y="208"/>
                    <a:pt x="1589" y="158"/>
                  </a:cubicBezTo>
                  <a:cubicBezTo>
                    <a:pt x="1651" y="114"/>
                    <a:pt x="1737" y="25"/>
                    <a:pt x="1737" y="24"/>
                  </a:cubicBezTo>
                  <a:lnTo>
                    <a:pt x="1737" y="0"/>
                  </a:lnTo>
                  <a:cubicBezTo>
                    <a:pt x="1681" y="55"/>
                    <a:pt x="1648" y="86"/>
                    <a:pt x="1587" y="126"/>
                  </a:cubicBezTo>
                  <a:cubicBezTo>
                    <a:pt x="1514" y="174"/>
                    <a:pt x="1388" y="200"/>
                    <a:pt x="1334" y="231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6" name="Freeform 295"/>
            <p:cNvSpPr>
              <a:spLocks noChangeAspect="1"/>
            </p:cNvSpPr>
            <p:nvPr userDrawn="1"/>
          </p:nvSpPr>
          <p:spPr bwMode="gray">
            <a:xfrm>
              <a:off x="2414" y="517"/>
              <a:ext cx="571" cy="117"/>
            </a:xfrm>
            <a:custGeom>
              <a:avLst/>
              <a:gdLst>
                <a:gd name="T0" fmla="*/ 1356 w 1737"/>
                <a:gd name="T1" fmla="*/ 187 h 353"/>
                <a:gd name="T2" fmla="*/ 1356 w 1737"/>
                <a:gd name="T3" fmla="*/ 187 h 353"/>
                <a:gd name="T4" fmla="*/ 1129 w 1737"/>
                <a:gd name="T5" fmla="*/ 227 h 353"/>
                <a:gd name="T6" fmla="*/ 1014 w 1737"/>
                <a:gd name="T7" fmla="*/ 234 h 353"/>
                <a:gd name="T8" fmla="*/ 897 w 1737"/>
                <a:gd name="T9" fmla="*/ 240 h 353"/>
                <a:gd name="T10" fmla="*/ 0 w 1737"/>
                <a:gd name="T11" fmla="*/ 285 h 353"/>
                <a:gd name="T12" fmla="*/ 0 w 1737"/>
                <a:gd name="T13" fmla="*/ 353 h 353"/>
                <a:gd name="T14" fmla="*/ 900 w 1737"/>
                <a:gd name="T15" fmla="*/ 285 h 353"/>
                <a:gd name="T16" fmla="*/ 1016 w 1737"/>
                <a:gd name="T17" fmla="*/ 277 h 353"/>
                <a:gd name="T18" fmla="*/ 1133 w 1737"/>
                <a:gd name="T19" fmla="*/ 267 h 353"/>
                <a:gd name="T20" fmla="*/ 1366 w 1737"/>
                <a:gd name="T21" fmla="*/ 220 h 353"/>
                <a:gd name="T22" fmla="*/ 1582 w 1737"/>
                <a:gd name="T23" fmla="*/ 118 h 353"/>
                <a:gd name="T24" fmla="*/ 1737 w 1737"/>
                <a:gd name="T25" fmla="*/ 1 h 353"/>
                <a:gd name="T26" fmla="*/ 1737 w 1737"/>
                <a:gd name="T27" fmla="*/ 0 h 353"/>
                <a:gd name="T28" fmla="*/ 1568 w 1737"/>
                <a:gd name="T29" fmla="*/ 94 h 353"/>
                <a:gd name="T30" fmla="*/ 1356 w 1737"/>
                <a:gd name="T31" fmla="*/ 187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7" h="353">
                  <a:moveTo>
                    <a:pt x="1356" y="187"/>
                  </a:moveTo>
                  <a:lnTo>
                    <a:pt x="1356" y="187"/>
                  </a:lnTo>
                  <a:cubicBezTo>
                    <a:pt x="1290" y="207"/>
                    <a:pt x="1216" y="220"/>
                    <a:pt x="1129" y="227"/>
                  </a:cubicBezTo>
                  <a:cubicBezTo>
                    <a:pt x="1094" y="230"/>
                    <a:pt x="1057" y="233"/>
                    <a:pt x="1014" y="234"/>
                  </a:cubicBezTo>
                  <a:lnTo>
                    <a:pt x="897" y="240"/>
                  </a:lnTo>
                  <a:cubicBezTo>
                    <a:pt x="607" y="253"/>
                    <a:pt x="318" y="268"/>
                    <a:pt x="0" y="285"/>
                  </a:cubicBezTo>
                  <a:lnTo>
                    <a:pt x="0" y="353"/>
                  </a:lnTo>
                  <a:cubicBezTo>
                    <a:pt x="304" y="329"/>
                    <a:pt x="602" y="306"/>
                    <a:pt x="900" y="285"/>
                  </a:cubicBezTo>
                  <a:lnTo>
                    <a:pt x="1016" y="277"/>
                  </a:lnTo>
                  <a:cubicBezTo>
                    <a:pt x="1061" y="274"/>
                    <a:pt x="1098" y="271"/>
                    <a:pt x="1133" y="267"/>
                  </a:cubicBezTo>
                  <a:cubicBezTo>
                    <a:pt x="1222" y="257"/>
                    <a:pt x="1298" y="242"/>
                    <a:pt x="1366" y="220"/>
                  </a:cubicBezTo>
                  <a:cubicBezTo>
                    <a:pt x="1440" y="196"/>
                    <a:pt x="1513" y="162"/>
                    <a:pt x="1582" y="118"/>
                  </a:cubicBezTo>
                  <a:cubicBezTo>
                    <a:pt x="1633" y="86"/>
                    <a:pt x="1684" y="47"/>
                    <a:pt x="1737" y="1"/>
                  </a:cubicBezTo>
                  <a:lnTo>
                    <a:pt x="1737" y="0"/>
                  </a:lnTo>
                  <a:cubicBezTo>
                    <a:pt x="1679" y="49"/>
                    <a:pt x="1623" y="60"/>
                    <a:pt x="1568" y="94"/>
                  </a:cubicBezTo>
                  <a:cubicBezTo>
                    <a:pt x="1500" y="135"/>
                    <a:pt x="1429" y="166"/>
                    <a:pt x="1356" y="187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7" name="Freeform 296"/>
            <p:cNvSpPr>
              <a:spLocks noChangeAspect="1"/>
            </p:cNvSpPr>
            <p:nvPr userDrawn="1"/>
          </p:nvSpPr>
          <p:spPr bwMode="gray">
            <a:xfrm>
              <a:off x="2414" y="555"/>
              <a:ext cx="571" cy="109"/>
            </a:xfrm>
            <a:custGeom>
              <a:avLst/>
              <a:gdLst>
                <a:gd name="T0" fmla="*/ 1345 w 1737"/>
                <a:gd name="T1" fmla="*/ 186 h 331"/>
                <a:gd name="T2" fmla="*/ 1345 w 1737"/>
                <a:gd name="T3" fmla="*/ 186 h 331"/>
                <a:gd name="T4" fmla="*/ 1119 w 1737"/>
                <a:gd name="T5" fmla="*/ 217 h 331"/>
                <a:gd name="T6" fmla="*/ 1004 w 1737"/>
                <a:gd name="T7" fmla="*/ 222 h 331"/>
                <a:gd name="T8" fmla="*/ 888 w 1737"/>
                <a:gd name="T9" fmla="*/ 227 h 331"/>
                <a:gd name="T10" fmla="*/ 0 w 1737"/>
                <a:gd name="T11" fmla="*/ 263 h 331"/>
                <a:gd name="T12" fmla="*/ 0 w 1737"/>
                <a:gd name="T13" fmla="*/ 331 h 331"/>
                <a:gd name="T14" fmla="*/ 891 w 1737"/>
                <a:gd name="T15" fmla="*/ 272 h 331"/>
                <a:gd name="T16" fmla="*/ 1006 w 1737"/>
                <a:gd name="T17" fmla="*/ 265 h 331"/>
                <a:gd name="T18" fmla="*/ 1122 w 1737"/>
                <a:gd name="T19" fmla="*/ 257 h 331"/>
                <a:gd name="T20" fmla="*/ 1353 w 1737"/>
                <a:gd name="T21" fmla="*/ 219 h 331"/>
                <a:gd name="T22" fmla="*/ 1573 w 1737"/>
                <a:gd name="T23" fmla="*/ 133 h 331"/>
                <a:gd name="T24" fmla="*/ 1737 w 1737"/>
                <a:gd name="T25" fmla="*/ 29 h 331"/>
                <a:gd name="T26" fmla="*/ 1737 w 1737"/>
                <a:gd name="T27" fmla="*/ 0 h 331"/>
                <a:gd name="T28" fmla="*/ 1561 w 1737"/>
                <a:gd name="T29" fmla="*/ 108 h 331"/>
                <a:gd name="T30" fmla="*/ 1345 w 1737"/>
                <a:gd name="T31" fmla="*/ 186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7" h="331">
                  <a:moveTo>
                    <a:pt x="1345" y="186"/>
                  </a:moveTo>
                  <a:lnTo>
                    <a:pt x="1345" y="186"/>
                  </a:lnTo>
                  <a:cubicBezTo>
                    <a:pt x="1279" y="201"/>
                    <a:pt x="1207" y="211"/>
                    <a:pt x="1119" y="217"/>
                  </a:cubicBezTo>
                  <a:cubicBezTo>
                    <a:pt x="1085" y="219"/>
                    <a:pt x="1049" y="221"/>
                    <a:pt x="1004" y="222"/>
                  </a:cubicBezTo>
                  <a:lnTo>
                    <a:pt x="888" y="227"/>
                  </a:lnTo>
                  <a:cubicBezTo>
                    <a:pt x="597" y="238"/>
                    <a:pt x="301" y="250"/>
                    <a:pt x="0" y="263"/>
                  </a:cubicBezTo>
                  <a:lnTo>
                    <a:pt x="0" y="331"/>
                  </a:lnTo>
                  <a:cubicBezTo>
                    <a:pt x="300" y="310"/>
                    <a:pt x="594" y="290"/>
                    <a:pt x="891" y="272"/>
                  </a:cubicBezTo>
                  <a:lnTo>
                    <a:pt x="1006" y="265"/>
                  </a:lnTo>
                  <a:cubicBezTo>
                    <a:pt x="1051" y="262"/>
                    <a:pt x="1088" y="260"/>
                    <a:pt x="1122" y="257"/>
                  </a:cubicBezTo>
                  <a:cubicBezTo>
                    <a:pt x="1212" y="248"/>
                    <a:pt x="1285" y="236"/>
                    <a:pt x="1353" y="219"/>
                  </a:cubicBezTo>
                  <a:cubicBezTo>
                    <a:pt x="1429" y="199"/>
                    <a:pt x="1503" y="170"/>
                    <a:pt x="1573" y="133"/>
                  </a:cubicBezTo>
                  <a:cubicBezTo>
                    <a:pt x="1627" y="105"/>
                    <a:pt x="1681" y="70"/>
                    <a:pt x="1737" y="29"/>
                  </a:cubicBezTo>
                  <a:lnTo>
                    <a:pt x="1737" y="0"/>
                  </a:lnTo>
                  <a:cubicBezTo>
                    <a:pt x="1676" y="44"/>
                    <a:pt x="1619" y="79"/>
                    <a:pt x="1561" y="108"/>
                  </a:cubicBezTo>
                  <a:cubicBezTo>
                    <a:pt x="1492" y="142"/>
                    <a:pt x="1420" y="168"/>
                    <a:pt x="1345" y="186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8" name="Freeform 297"/>
            <p:cNvSpPr>
              <a:spLocks noChangeAspect="1"/>
            </p:cNvSpPr>
            <p:nvPr userDrawn="1"/>
          </p:nvSpPr>
          <p:spPr bwMode="gray">
            <a:xfrm>
              <a:off x="2414" y="603"/>
              <a:ext cx="571" cy="90"/>
            </a:xfrm>
            <a:custGeom>
              <a:avLst/>
              <a:gdLst>
                <a:gd name="T0" fmla="*/ 1336 w 1737"/>
                <a:gd name="T1" fmla="*/ 152 h 275"/>
                <a:gd name="T2" fmla="*/ 1336 w 1737"/>
                <a:gd name="T3" fmla="*/ 152 h 275"/>
                <a:gd name="T4" fmla="*/ 1110 w 1737"/>
                <a:gd name="T5" fmla="*/ 176 h 275"/>
                <a:gd name="T6" fmla="*/ 996 w 1737"/>
                <a:gd name="T7" fmla="*/ 180 h 275"/>
                <a:gd name="T8" fmla="*/ 0 w 1737"/>
                <a:gd name="T9" fmla="*/ 207 h 275"/>
                <a:gd name="T10" fmla="*/ 0 w 1737"/>
                <a:gd name="T11" fmla="*/ 275 h 275"/>
                <a:gd name="T12" fmla="*/ 883 w 1737"/>
                <a:gd name="T13" fmla="*/ 228 h 275"/>
                <a:gd name="T14" fmla="*/ 997 w 1737"/>
                <a:gd name="T15" fmla="*/ 223 h 275"/>
                <a:gd name="T16" fmla="*/ 1112 w 1737"/>
                <a:gd name="T17" fmla="*/ 216 h 275"/>
                <a:gd name="T18" fmla="*/ 1342 w 1737"/>
                <a:gd name="T19" fmla="*/ 185 h 275"/>
                <a:gd name="T20" fmla="*/ 1564 w 1737"/>
                <a:gd name="T21" fmla="*/ 116 h 275"/>
                <a:gd name="T22" fmla="*/ 1737 w 1737"/>
                <a:gd name="T23" fmla="*/ 27 h 275"/>
                <a:gd name="T24" fmla="*/ 1737 w 1737"/>
                <a:gd name="T25" fmla="*/ 0 h 275"/>
                <a:gd name="T26" fmla="*/ 1554 w 1737"/>
                <a:gd name="T27" fmla="*/ 89 h 275"/>
                <a:gd name="T28" fmla="*/ 1336 w 1737"/>
                <a:gd name="T29" fmla="*/ 152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37" h="275">
                  <a:moveTo>
                    <a:pt x="1336" y="152"/>
                  </a:moveTo>
                  <a:lnTo>
                    <a:pt x="1336" y="152"/>
                  </a:lnTo>
                  <a:cubicBezTo>
                    <a:pt x="1269" y="164"/>
                    <a:pt x="1197" y="172"/>
                    <a:pt x="1110" y="176"/>
                  </a:cubicBezTo>
                  <a:cubicBezTo>
                    <a:pt x="1077" y="178"/>
                    <a:pt x="1042" y="179"/>
                    <a:pt x="996" y="180"/>
                  </a:cubicBezTo>
                  <a:lnTo>
                    <a:pt x="0" y="207"/>
                  </a:lnTo>
                  <a:lnTo>
                    <a:pt x="0" y="275"/>
                  </a:lnTo>
                  <a:lnTo>
                    <a:pt x="883" y="228"/>
                  </a:lnTo>
                  <a:lnTo>
                    <a:pt x="997" y="223"/>
                  </a:lnTo>
                  <a:cubicBezTo>
                    <a:pt x="1042" y="221"/>
                    <a:pt x="1079" y="218"/>
                    <a:pt x="1112" y="216"/>
                  </a:cubicBezTo>
                  <a:cubicBezTo>
                    <a:pt x="1201" y="209"/>
                    <a:pt x="1274" y="199"/>
                    <a:pt x="1342" y="185"/>
                  </a:cubicBezTo>
                  <a:cubicBezTo>
                    <a:pt x="1419" y="169"/>
                    <a:pt x="1494" y="146"/>
                    <a:pt x="1564" y="116"/>
                  </a:cubicBezTo>
                  <a:cubicBezTo>
                    <a:pt x="1621" y="92"/>
                    <a:pt x="1678" y="62"/>
                    <a:pt x="1737" y="27"/>
                  </a:cubicBezTo>
                  <a:lnTo>
                    <a:pt x="1737" y="0"/>
                  </a:lnTo>
                  <a:cubicBezTo>
                    <a:pt x="1673" y="36"/>
                    <a:pt x="1613" y="66"/>
                    <a:pt x="1554" y="89"/>
                  </a:cubicBezTo>
                  <a:cubicBezTo>
                    <a:pt x="1484" y="117"/>
                    <a:pt x="1411" y="138"/>
                    <a:pt x="1336" y="152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9" name="Freeform 298"/>
            <p:cNvSpPr>
              <a:spLocks noChangeAspect="1"/>
            </p:cNvSpPr>
            <p:nvPr userDrawn="1"/>
          </p:nvSpPr>
          <p:spPr bwMode="gray">
            <a:xfrm>
              <a:off x="2414" y="649"/>
              <a:ext cx="571" cy="75"/>
            </a:xfrm>
            <a:custGeom>
              <a:avLst/>
              <a:gdLst>
                <a:gd name="T0" fmla="*/ 1328 w 1737"/>
                <a:gd name="T1" fmla="*/ 121 h 226"/>
                <a:gd name="T2" fmla="*/ 1328 w 1737"/>
                <a:gd name="T3" fmla="*/ 121 h 226"/>
                <a:gd name="T4" fmla="*/ 958 w 1737"/>
                <a:gd name="T5" fmla="*/ 141 h 226"/>
                <a:gd name="T6" fmla="*/ 874 w 1737"/>
                <a:gd name="T7" fmla="*/ 143 h 226"/>
                <a:gd name="T8" fmla="*/ 0 w 1737"/>
                <a:gd name="T9" fmla="*/ 158 h 226"/>
                <a:gd name="T10" fmla="*/ 0 w 1737"/>
                <a:gd name="T11" fmla="*/ 226 h 226"/>
                <a:gd name="T12" fmla="*/ 876 w 1737"/>
                <a:gd name="T13" fmla="*/ 188 h 226"/>
                <a:gd name="T14" fmla="*/ 959 w 1737"/>
                <a:gd name="T15" fmla="*/ 185 h 226"/>
                <a:gd name="T16" fmla="*/ 1332 w 1737"/>
                <a:gd name="T17" fmla="*/ 155 h 226"/>
                <a:gd name="T18" fmla="*/ 1557 w 1737"/>
                <a:gd name="T19" fmla="*/ 101 h 226"/>
                <a:gd name="T20" fmla="*/ 1737 w 1737"/>
                <a:gd name="T21" fmla="*/ 26 h 226"/>
                <a:gd name="T22" fmla="*/ 1737 w 1737"/>
                <a:gd name="T23" fmla="*/ 0 h 226"/>
                <a:gd name="T24" fmla="*/ 1548 w 1737"/>
                <a:gd name="T25" fmla="*/ 74 h 226"/>
                <a:gd name="T26" fmla="*/ 1328 w 1737"/>
                <a:gd name="T27" fmla="*/ 121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7" h="226">
                  <a:moveTo>
                    <a:pt x="1328" y="121"/>
                  </a:moveTo>
                  <a:lnTo>
                    <a:pt x="1328" y="121"/>
                  </a:lnTo>
                  <a:cubicBezTo>
                    <a:pt x="1205" y="138"/>
                    <a:pt x="1080" y="139"/>
                    <a:pt x="958" y="141"/>
                  </a:cubicBezTo>
                  <a:cubicBezTo>
                    <a:pt x="930" y="142"/>
                    <a:pt x="902" y="142"/>
                    <a:pt x="874" y="143"/>
                  </a:cubicBezTo>
                  <a:lnTo>
                    <a:pt x="0" y="158"/>
                  </a:lnTo>
                  <a:lnTo>
                    <a:pt x="0" y="226"/>
                  </a:lnTo>
                  <a:lnTo>
                    <a:pt x="876" y="188"/>
                  </a:lnTo>
                  <a:cubicBezTo>
                    <a:pt x="904" y="187"/>
                    <a:pt x="931" y="186"/>
                    <a:pt x="959" y="185"/>
                  </a:cubicBezTo>
                  <a:cubicBezTo>
                    <a:pt x="1082" y="180"/>
                    <a:pt x="1209" y="175"/>
                    <a:pt x="1332" y="155"/>
                  </a:cubicBezTo>
                  <a:cubicBezTo>
                    <a:pt x="1411" y="143"/>
                    <a:pt x="1486" y="124"/>
                    <a:pt x="1557" y="101"/>
                  </a:cubicBezTo>
                  <a:cubicBezTo>
                    <a:pt x="1615" y="81"/>
                    <a:pt x="1676" y="56"/>
                    <a:pt x="1737" y="26"/>
                  </a:cubicBezTo>
                  <a:lnTo>
                    <a:pt x="1737" y="0"/>
                  </a:lnTo>
                  <a:cubicBezTo>
                    <a:pt x="1672" y="30"/>
                    <a:pt x="1609" y="55"/>
                    <a:pt x="1548" y="74"/>
                  </a:cubicBezTo>
                  <a:cubicBezTo>
                    <a:pt x="1479" y="95"/>
                    <a:pt x="1405" y="111"/>
                    <a:pt x="1328" y="121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0" name="Freeform 299"/>
            <p:cNvSpPr>
              <a:spLocks noChangeAspect="1"/>
            </p:cNvSpPr>
            <p:nvPr userDrawn="1"/>
          </p:nvSpPr>
          <p:spPr bwMode="gray">
            <a:xfrm>
              <a:off x="2414" y="696"/>
              <a:ext cx="571" cy="57"/>
            </a:xfrm>
            <a:custGeom>
              <a:avLst/>
              <a:gdLst>
                <a:gd name="T0" fmla="*/ 1321 w 1737"/>
                <a:gd name="T1" fmla="*/ 89 h 173"/>
                <a:gd name="T2" fmla="*/ 1321 w 1737"/>
                <a:gd name="T3" fmla="*/ 89 h 173"/>
                <a:gd name="T4" fmla="*/ 976 w 1737"/>
                <a:gd name="T5" fmla="*/ 99 h 173"/>
                <a:gd name="T6" fmla="*/ 870 w 1737"/>
                <a:gd name="T7" fmla="*/ 99 h 173"/>
                <a:gd name="T8" fmla="*/ 0 w 1737"/>
                <a:gd name="T9" fmla="*/ 105 h 173"/>
                <a:gd name="T10" fmla="*/ 0 w 1737"/>
                <a:gd name="T11" fmla="*/ 173 h 173"/>
                <a:gd name="T12" fmla="*/ 871 w 1737"/>
                <a:gd name="T13" fmla="*/ 145 h 173"/>
                <a:gd name="T14" fmla="*/ 976 w 1737"/>
                <a:gd name="T15" fmla="*/ 142 h 173"/>
                <a:gd name="T16" fmla="*/ 1324 w 1737"/>
                <a:gd name="T17" fmla="*/ 123 h 173"/>
                <a:gd name="T18" fmla="*/ 1549 w 1737"/>
                <a:gd name="T19" fmla="*/ 84 h 173"/>
                <a:gd name="T20" fmla="*/ 1737 w 1737"/>
                <a:gd name="T21" fmla="*/ 25 h 173"/>
                <a:gd name="T22" fmla="*/ 1737 w 1737"/>
                <a:gd name="T23" fmla="*/ 0 h 173"/>
                <a:gd name="T24" fmla="*/ 1543 w 1737"/>
                <a:gd name="T25" fmla="*/ 57 h 173"/>
                <a:gd name="T26" fmla="*/ 1321 w 1737"/>
                <a:gd name="T27" fmla="*/ 8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7" h="173">
                  <a:moveTo>
                    <a:pt x="1321" y="89"/>
                  </a:moveTo>
                  <a:lnTo>
                    <a:pt x="1321" y="89"/>
                  </a:lnTo>
                  <a:cubicBezTo>
                    <a:pt x="1206" y="99"/>
                    <a:pt x="1089" y="99"/>
                    <a:pt x="976" y="99"/>
                  </a:cubicBezTo>
                  <a:cubicBezTo>
                    <a:pt x="940" y="99"/>
                    <a:pt x="905" y="99"/>
                    <a:pt x="870" y="99"/>
                  </a:cubicBezTo>
                  <a:cubicBezTo>
                    <a:pt x="580" y="100"/>
                    <a:pt x="293" y="103"/>
                    <a:pt x="0" y="105"/>
                  </a:cubicBezTo>
                  <a:lnTo>
                    <a:pt x="0" y="173"/>
                  </a:lnTo>
                  <a:cubicBezTo>
                    <a:pt x="279" y="163"/>
                    <a:pt x="575" y="153"/>
                    <a:pt x="871" y="145"/>
                  </a:cubicBezTo>
                  <a:cubicBezTo>
                    <a:pt x="906" y="143"/>
                    <a:pt x="941" y="143"/>
                    <a:pt x="976" y="142"/>
                  </a:cubicBezTo>
                  <a:cubicBezTo>
                    <a:pt x="1090" y="139"/>
                    <a:pt x="1208" y="136"/>
                    <a:pt x="1324" y="123"/>
                  </a:cubicBezTo>
                  <a:cubicBezTo>
                    <a:pt x="1405" y="115"/>
                    <a:pt x="1478" y="102"/>
                    <a:pt x="1549" y="84"/>
                  </a:cubicBezTo>
                  <a:cubicBezTo>
                    <a:pt x="1610" y="69"/>
                    <a:pt x="1673" y="49"/>
                    <a:pt x="1737" y="25"/>
                  </a:cubicBezTo>
                  <a:lnTo>
                    <a:pt x="1737" y="0"/>
                  </a:lnTo>
                  <a:cubicBezTo>
                    <a:pt x="1671" y="24"/>
                    <a:pt x="1606" y="43"/>
                    <a:pt x="1543" y="57"/>
                  </a:cubicBezTo>
                  <a:cubicBezTo>
                    <a:pt x="1473" y="72"/>
                    <a:pt x="1400" y="83"/>
                    <a:pt x="1321" y="89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1" name="Freeform 300"/>
            <p:cNvSpPr>
              <a:spLocks noChangeAspect="1"/>
            </p:cNvSpPr>
            <p:nvPr userDrawn="1"/>
          </p:nvSpPr>
          <p:spPr bwMode="gray">
            <a:xfrm>
              <a:off x="2414" y="744"/>
              <a:ext cx="571" cy="40"/>
            </a:xfrm>
            <a:custGeom>
              <a:avLst/>
              <a:gdLst>
                <a:gd name="T0" fmla="*/ 1316 w 1737"/>
                <a:gd name="T1" fmla="*/ 55 h 121"/>
                <a:gd name="T2" fmla="*/ 1316 w 1737"/>
                <a:gd name="T3" fmla="*/ 55 h 121"/>
                <a:gd name="T4" fmla="*/ 1158 w 1737"/>
                <a:gd name="T5" fmla="*/ 58 h 121"/>
                <a:gd name="T6" fmla="*/ 1092 w 1737"/>
                <a:gd name="T7" fmla="*/ 58 h 121"/>
                <a:gd name="T8" fmla="*/ 866 w 1737"/>
                <a:gd name="T9" fmla="*/ 55 h 121"/>
                <a:gd name="T10" fmla="*/ 416 w 1737"/>
                <a:gd name="T11" fmla="*/ 53 h 121"/>
                <a:gd name="T12" fmla="*/ 0 w 1737"/>
                <a:gd name="T13" fmla="*/ 54 h 121"/>
                <a:gd name="T14" fmla="*/ 0 w 1737"/>
                <a:gd name="T15" fmla="*/ 121 h 121"/>
                <a:gd name="T16" fmla="*/ 417 w 1737"/>
                <a:gd name="T17" fmla="*/ 110 h 121"/>
                <a:gd name="T18" fmla="*/ 867 w 1737"/>
                <a:gd name="T19" fmla="*/ 100 h 121"/>
                <a:gd name="T20" fmla="*/ 1092 w 1737"/>
                <a:gd name="T21" fmla="*/ 97 h 121"/>
                <a:gd name="T22" fmla="*/ 1318 w 1737"/>
                <a:gd name="T23" fmla="*/ 89 h 121"/>
                <a:gd name="T24" fmla="*/ 1543 w 1737"/>
                <a:gd name="T25" fmla="*/ 64 h 121"/>
                <a:gd name="T26" fmla="*/ 1737 w 1737"/>
                <a:gd name="T27" fmla="*/ 24 h 121"/>
                <a:gd name="T28" fmla="*/ 1737 w 1737"/>
                <a:gd name="T29" fmla="*/ 0 h 121"/>
                <a:gd name="T30" fmla="*/ 1539 w 1737"/>
                <a:gd name="T31" fmla="*/ 36 h 121"/>
                <a:gd name="T32" fmla="*/ 1316 w 1737"/>
                <a:gd name="T33" fmla="*/ 55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37" h="121">
                  <a:moveTo>
                    <a:pt x="1316" y="55"/>
                  </a:moveTo>
                  <a:lnTo>
                    <a:pt x="1316" y="55"/>
                  </a:lnTo>
                  <a:cubicBezTo>
                    <a:pt x="1269" y="57"/>
                    <a:pt x="1217" y="58"/>
                    <a:pt x="1158" y="58"/>
                  </a:cubicBezTo>
                  <a:cubicBezTo>
                    <a:pt x="1136" y="58"/>
                    <a:pt x="1114" y="58"/>
                    <a:pt x="1092" y="58"/>
                  </a:cubicBezTo>
                  <a:lnTo>
                    <a:pt x="866" y="55"/>
                  </a:lnTo>
                  <a:cubicBezTo>
                    <a:pt x="713" y="54"/>
                    <a:pt x="559" y="53"/>
                    <a:pt x="416" y="53"/>
                  </a:cubicBezTo>
                  <a:lnTo>
                    <a:pt x="0" y="54"/>
                  </a:lnTo>
                  <a:lnTo>
                    <a:pt x="0" y="121"/>
                  </a:lnTo>
                  <a:lnTo>
                    <a:pt x="417" y="110"/>
                  </a:lnTo>
                  <a:cubicBezTo>
                    <a:pt x="560" y="107"/>
                    <a:pt x="714" y="103"/>
                    <a:pt x="867" y="100"/>
                  </a:cubicBezTo>
                  <a:lnTo>
                    <a:pt x="1092" y="97"/>
                  </a:lnTo>
                  <a:cubicBezTo>
                    <a:pt x="1154" y="96"/>
                    <a:pt x="1236" y="94"/>
                    <a:pt x="1318" y="89"/>
                  </a:cubicBezTo>
                  <a:cubicBezTo>
                    <a:pt x="1399" y="84"/>
                    <a:pt x="1473" y="76"/>
                    <a:pt x="1543" y="64"/>
                  </a:cubicBezTo>
                  <a:cubicBezTo>
                    <a:pt x="1607" y="54"/>
                    <a:pt x="1672" y="41"/>
                    <a:pt x="1737" y="24"/>
                  </a:cubicBezTo>
                  <a:lnTo>
                    <a:pt x="1737" y="0"/>
                  </a:lnTo>
                  <a:cubicBezTo>
                    <a:pt x="1670" y="16"/>
                    <a:pt x="1604" y="28"/>
                    <a:pt x="1539" y="36"/>
                  </a:cubicBezTo>
                  <a:cubicBezTo>
                    <a:pt x="1469" y="46"/>
                    <a:pt x="1396" y="52"/>
                    <a:pt x="1316" y="55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2" name="Freeform 301"/>
            <p:cNvSpPr>
              <a:spLocks noChangeAspect="1"/>
            </p:cNvSpPr>
            <p:nvPr userDrawn="1"/>
          </p:nvSpPr>
          <p:spPr bwMode="gray">
            <a:xfrm>
              <a:off x="2414" y="790"/>
              <a:ext cx="571" cy="23"/>
            </a:xfrm>
            <a:custGeom>
              <a:avLst/>
              <a:gdLst>
                <a:gd name="T0" fmla="*/ 1089 w 1737"/>
                <a:gd name="T1" fmla="*/ 22 h 72"/>
                <a:gd name="T2" fmla="*/ 1089 w 1737"/>
                <a:gd name="T3" fmla="*/ 22 h 72"/>
                <a:gd name="T4" fmla="*/ 865 w 1737"/>
                <a:gd name="T5" fmla="*/ 20 h 72"/>
                <a:gd name="T6" fmla="*/ 0 w 1737"/>
                <a:gd name="T7" fmla="*/ 5 h 72"/>
                <a:gd name="T8" fmla="*/ 0 w 1737"/>
                <a:gd name="T9" fmla="*/ 72 h 72"/>
                <a:gd name="T10" fmla="*/ 865 w 1737"/>
                <a:gd name="T11" fmla="*/ 65 h 72"/>
                <a:gd name="T12" fmla="*/ 1090 w 1737"/>
                <a:gd name="T13" fmla="*/ 62 h 72"/>
                <a:gd name="T14" fmla="*/ 1315 w 1737"/>
                <a:gd name="T15" fmla="*/ 57 h 72"/>
                <a:gd name="T16" fmla="*/ 1737 w 1737"/>
                <a:gd name="T17" fmla="*/ 24 h 72"/>
                <a:gd name="T18" fmla="*/ 1737 w 1737"/>
                <a:gd name="T19" fmla="*/ 0 h 72"/>
                <a:gd name="T20" fmla="*/ 1314 w 1737"/>
                <a:gd name="T21" fmla="*/ 23 h 72"/>
                <a:gd name="T22" fmla="*/ 1089 w 1737"/>
                <a:gd name="T23" fmla="*/ 2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37" h="72">
                  <a:moveTo>
                    <a:pt x="1089" y="22"/>
                  </a:moveTo>
                  <a:lnTo>
                    <a:pt x="1089" y="22"/>
                  </a:lnTo>
                  <a:lnTo>
                    <a:pt x="865" y="20"/>
                  </a:lnTo>
                  <a:cubicBezTo>
                    <a:pt x="578" y="16"/>
                    <a:pt x="292" y="10"/>
                    <a:pt x="0" y="5"/>
                  </a:cubicBezTo>
                  <a:lnTo>
                    <a:pt x="0" y="72"/>
                  </a:lnTo>
                  <a:cubicBezTo>
                    <a:pt x="278" y="70"/>
                    <a:pt x="574" y="68"/>
                    <a:pt x="865" y="65"/>
                  </a:cubicBezTo>
                  <a:lnTo>
                    <a:pt x="1090" y="62"/>
                  </a:lnTo>
                  <a:cubicBezTo>
                    <a:pt x="1165" y="60"/>
                    <a:pt x="1240" y="59"/>
                    <a:pt x="1315" y="57"/>
                  </a:cubicBezTo>
                  <a:cubicBezTo>
                    <a:pt x="1469" y="52"/>
                    <a:pt x="1607" y="41"/>
                    <a:pt x="1737" y="24"/>
                  </a:cubicBezTo>
                  <a:lnTo>
                    <a:pt x="1737" y="0"/>
                  </a:lnTo>
                  <a:cubicBezTo>
                    <a:pt x="1607" y="14"/>
                    <a:pt x="1468" y="22"/>
                    <a:pt x="1314" y="23"/>
                  </a:cubicBezTo>
                  <a:cubicBezTo>
                    <a:pt x="1239" y="23"/>
                    <a:pt x="1164" y="23"/>
                    <a:pt x="1089" y="22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3" name="Freeform 302"/>
            <p:cNvSpPr>
              <a:spLocks noChangeAspect="1"/>
            </p:cNvSpPr>
            <p:nvPr userDrawn="1"/>
          </p:nvSpPr>
          <p:spPr bwMode="gray">
            <a:xfrm>
              <a:off x="2414" y="822"/>
              <a:ext cx="571" cy="22"/>
            </a:xfrm>
            <a:custGeom>
              <a:avLst/>
              <a:gdLst>
                <a:gd name="T0" fmla="*/ 1737 w 1737"/>
                <a:gd name="T1" fmla="*/ 44 h 68"/>
                <a:gd name="T2" fmla="*/ 1737 w 1737"/>
                <a:gd name="T3" fmla="*/ 44 h 68"/>
                <a:gd name="T4" fmla="*/ 0 w 1737"/>
                <a:gd name="T5" fmla="*/ 0 h 68"/>
                <a:gd name="T6" fmla="*/ 0 w 1737"/>
                <a:gd name="T7" fmla="*/ 68 h 68"/>
                <a:gd name="T8" fmla="*/ 1737 w 1737"/>
                <a:gd name="T9" fmla="*/ 68 h 68"/>
                <a:gd name="T10" fmla="*/ 1737 w 1737"/>
                <a:gd name="T11" fmla="*/ 4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37" h="68">
                  <a:moveTo>
                    <a:pt x="1737" y="44"/>
                  </a:moveTo>
                  <a:lnTo>
                    <a:pt x="1737" y="44"/>
                  </a:lnTo>
                  <a:lnTo>
                    <a:pt x="0" y="0"/>
                  </a:lnTo>
                  <a:lnTo>
                    <a:pt x="0" y="68"/>
                  </a:lnTo>
                  <a:lnTo>
                    <a:pt x="1737" y="68"/>
                  </a:lnTo>
                  <a:lnTo>
                    <a:pt x="1737" y="44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4" name="Freeform 303"/>
            <p:cNvSpPr>
              <a:spLocks noChangeAspect="1"/>
            </p:cNvSpPr>
            <p:nvPr userDrawn="1"/>
          </p:nvSpPr>
          <p:spPr bwMode="gray">
            <a:xfrm>
              <a:off x="2414" y="414"/>
              <a:ext cx="571" cy="160"/>
            </a:xfrm>
            <a:custGeom>
              <a:avLst/>
              <a:gdLst>
                <a:gd name="T0" fmla="*/ 1580 w 1737"/>
                <a:gd name="T1" fmla="*/ 148 h 484"/>
                <a:gd name="T2" fmla="*/ 1580 w 1737"/>
                <a:gd name="T3" fmla="*/ 148 h 484"/>
                <a:gd name="T4" fmla="*/ 1383 w 1737"/>
                <a:gd name="T5" fmla="*/ 271 h 484"/>
                <a:gd name="T6" fmla="*/ 1150 w 1737"/>
                <a:gd name="T7" fmla="*/ 322 h 484"/>
                <a:gd name="T8" fmla="*/ 981 w 1737"/>
                <a:gd name="T9" fmla="*/ 345 h 484"/>
                <a:gd name="T10" fmla="*/ 913 w 1737"/>
                <a:gd name="T11" fmla="*/ 350 h 484"/>
                <a:gd name="T12" fmla="*/ 0 w 1737"/>
                <a:gd name="T13" fmla="*/ 416 h 484"/>
                <a:gd name="T14" fmla="*/ 0 w 1737"/>
                <a:gd name="T15" fmla="*/ 484 h 484"/>
                <a:gd name="T16" fmla="*/ 917 w 1737"/>
                <a:gd name="T17" fmla="*/ 395 h 484"/>
                <a:gd name="T18" fmla="*/ 1036 w 1737"/>
                <a:gd name="T19" fmla="*/ 384 h 484"/>
                <a:gd name="T20" fmla="*/ 1155 w 1737"/>
                <a:gd name="T21" fmla="*/ 369 h 484"/>
                <a:gd name="T22" fmla="*/ 1389 w 1737"/>
                <a:gd name="T23" fmla="*/ 302 h 484"/>
                <a:gd name="T24" fmla="*/ 1600 w 1737"/>
                <a:gd name="T25" fmla="*/ 163 h 484"/>
                <a:gd name="T26" fmla="*/ 1737 w 1737"/>
                <a:gd name="T27" fmla="*/ 24 h 484"/>
                <a:gd name="T28" fmla="*/ 1737 w 1737"/>
                <a:gd name="T29" fmla="*/ 0 h 484"/>
                <a:gd name="T30" fmla="*/ 1580 w 1737"/>
                <a:gd name="T31" fmla="*/ 148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7" h="484">
                  <a:moveTo>
                    <a:pt x="1580" y="148"/>
                  </a:moveTo>
                  <a:lnTo>
                    <a:pt x="1580" y="148"/>
                  </a:lnTo>
                  <a:cubicBezTo>
                    <a:pt x="1514" y="201"/>
                    <a:pt x="1463" y="239"/>
                    <a:pt x="1383" y="271"/>
                  </a:cubicBezTo>
                  <a:cubicBezTo>
                    <a:pt x="1312" y="299"/>
                    <a:pt x="1237" y="310"/>
                    <a:pt x="1150" y="322"/>
                  </a:cubicBezTo>
                  <a:cubicBezTo>
                    <a:pt x="1095" y="330"/>
                    <a:pt x="1037" y="341"/>
                    <a:pt x="981" y="345"/>
                  </a:cubicBezTo>
                  <a:cubicBezTo>
                    <a:pt x="959" y="347"/>
                    <a:pt x="936" y="348"/>
                    <a:pt x="913" y="350"/>
                  </a:cubicBezTo>
                  <a:lnTo>
                    <a:pt x="0" y="416"/>
                  </a:lnTo>
                  <a:lnTo>
                    <a:pt x="0" y="484"/>
                  </a:lnTo>
                  <a:lnTo>
                    <a:pt x="917" y="395"/>
                  </a:lnTo>
                  <a:lnTo>
                    <a:pt x="1036" y="384"/>
                  </a:lnTo>
                  <a:cubicBezTo>
                    <a:pt x="1080" y="380"/>
                    <a:pt x="1119" y="375"/>
                    <a:pt x="1155" y="369"/>
                  </a:cubicBezTo>
                  <a:cubicBezTo>
                    <a:pt x="1244" y="355"/>
                    <a:pt x="1321" y="333"/>
                    <a:pt x="1389" y="302"/>
                  </a:cubicBezTo>
                  <a:cubicBezTo>
                    <a:pt x="1461" y="271"/>
                    <a:pt x="1533" y="220"/>
                    <a:pt x="1600" y="163"/>
                  </a:cubicBezTo>
                  <a:cubicBezTo>
                    <a:pt x="1645" y="125"/>
                    <a:pt x="1689" y="77"/>
                    <a:pt x="1737" y="24"/>
                  </a:cubicBezTo>
                  <a:lnTo>
                    <a:pt x="1737" y="0"/>
                  </a:lnTo>
                  <a:cubicBezTo>
                    <a:pt x="1679" y="60"/>
                    <a:pt x="1631" y="107"/>
                    <a:pt x="1580" y="148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5" name="Freeform 304"/>
            <p:cNvSpPr>
              <a:spLocks noChangeAspect="1"/>
            </p:cNvSpPr>
            <p:nvPr userDrawn="1"/>
          </p:nvSpPr>
          <p:spPr bwMode="gray">
            <a:xfrm>
              <a:off x="2651" y="834"/>
              <a:ext cx="500" cy="223"/>
            </a:xfrm>
            <a:custGeom>
              <a:avLst/>
              <a:gdLst>
                <a:gd name="T0" fmla="*/ 0 w 1521"/>
                <a:gd name="T1" fmla="*/ 677 h 677"/>
                <a:gd name="T2" fmla="*/ 0 w 1521"/>
                <a:gd name="T3" fmla="*/ 677 h 677"/>
                <a:gd name="T4" fmla="*/ 1521 w 1521"/>
                <a:gd name="T5" fmla="*/ 677 h 677"/>
                <a:gd name="T6" fmla="*/ 1521 w 1521"/>
                <a:gd name="T7" fmla="*/ 0 h 677"/>
                <a:gd name="T8" fmla="*/ 0 w 1521"/>
                <a:gd name="T9" fmla="*/ 0 h 677"/>
                <a:gd name="T10" fmla="*/ 0 w 1521"/>
                <a:gd name="T11" fmla="*/ 677 h 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1" h="677">
                  <a:moveTo>
                    <a:pt x="0" y="677"/>
                  </a:moveTo>
                  <a:lnTo>
                    <a:pt x="0" y="677"/>
                  </a:lnTo>
                  <a:lnTo>
                    <a:pt x="1521" y="677"/>
                  </a:lnTo>
                  <a:lnTo>
                    <a:pt x="1521" y="0"/>
                  </a:lnTo>
                  <a:lnTo>
                    <a:pt x="0" y="0"/>
                  </a:lnTo>
                  <a:lnTo>
                    <a:pt x="0" y="67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6" name="Freeform 305"/>
            <p:cNvSpPr>
              <a:spLocks noChangeAspect="1"/>
            </p:cNvSpPr>
            <p:nvPr userDrawn="1"/>
          </p:nvSpPr>
          <p:spPr bwMode="gray">
            <a:xfrm>
              <a:off x="2651" y="508"/>
              <a:ext cx="501" cy="336"/>
            </a:xfrm>
            <a:custGeom>
              <a:avLst/>
              <a:gdLst>
                <a:gd name="T0" fmla="*/ 0 w 1522"/>
                <a:gd name="T1" fmla="*/ 1019 h 1019"/>
                <a:gd name="T2" fmla="*/ 0 w 1522"/>
                <a:gd name="T3" fmla="*/ 1019 h 1019"/>
                <a:gd name="T4" fmla="*/ 1522 w 1522"/>
                <a:gd name="T5" fmla="*/ 1019 h 1019"/>
                <a:gd name="T6" fmla="*/ 1522 w 1522"/>
                <a:gd name="T7" fmla="*/ 0 h 1019"/>
                <a:gd name="T8" fmla="*/ 0 w 1522"/>
                <a:gd name="T9" fmla="*/ 0 h 1019"/>
                <a:gd name="T10" fmla="*/ 0 w 1522"/>
                <a:gd name="T11" fmla="*/ 1019 h 10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2" h="1019">
                  <a:moveTo>
                    <a:pt x="0" y="1019"/>
                  </a:moveTo>
                  <a:lnTo>
                    <a:pt x="0" y="1019"/>
                  </a:lnTo>
                  <a:lnTo>
                    <a:pt x="1522" y="1019"/>
                  </a:lnTo>
                  <a:lnTo>
                    <a:pt x="1522" y="0"/>
                  </a:lnTo>
                  <a:lnTo>
                    <a:pt x="0" y="0"/>
                  </a:lnTo>
                  <a:lnTo>
                    <a:pt x="0" y="1019"/>
                  </a:lnTo>
                  <a:close/>
                </a:path>
              </a:pathLst>
            </a:custGeom>
            <a:solidFill>
              <a:srgbClr val="254AA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7" name="Freeform 306"/>
            <p:cNvSpPr>
              <a:spLocks noChangeAspect="1"/>
            </p:cNvSpPr>
            <p:nvPr userDrawn="1"/>
          </p:nvSpPr>
          <p:spPr bwMode="gray">
            <a:xfrm>
              <a:off x="2879" y="539"/>
              <a:ext cx="45" cy="45"/>
            </a:xfrm>
            <a:custGeom>
              <a:avLst/>
              <a:gdLst>
                <a:gd name="T0" fmla="*/ 84 w 137"/>
                <a:gd name="T1" fmla="*/ 51 h 137"/>
                <a:gd name="T2" fmla="*/ 84 w 137"/>
                <a:gd name="T3" fmla="*/ 51 h 137"/>
                <a:gd name="T4" fmla="*/ 137 w 137"/>
                <a:gd name="T5" fmla="*/ 51 h 137"/>
                <a:gd name="T6" fmla="*/ 94 w 137"/>
                <a:gd name="T7" fmla="*/ 84 h 137"/>
                <a:gd name="T8" fmla="*/ 111 w 137"/>
                <a:gd name="T9" fmla="*/ 137 h 137"/>
                <a:gd name="T10" fmla="*/ 68 w 137"/>
                <a:gd name="T11" fmla="*/ 105 h 137"/>
                <a:gd name="T12" fmla="*/ 26 w 137"/>
                <a:gd name="T13" fmla="*/ 137 h 137"/>
                <a:gd name="T14" fmla="*/ 43 w 137"/>
                <a:gd name="T15" fmla="*/ 84 h 137"/>
                <a:gd name="T16" fmla="*/ 0 w 137"/>
                <a:gd name="T17" fmla="*/ 51 h 137"/>
                <a:gd name="T18" fmla="*/ 52 w 137"/>
                <a:gd name="T19" fmla="*/ 51 h 137"/>
                <a:gd name="T20" fmla="*/ 68 w 137"/>
                <a:gd name="T21" fmla="*/ 0 h 137"/>
                <a:gd name="T22" fmla="*/ 84 w 137"/>
                <a:gd name="T23" fmla="*/ 51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7" h="137">
                  <a:moveTo>
                    <a:pt x="84" y="51"/>
                  </a:moveTo>
                  <a:lnTo>
                    <a:pt x="84" y="51"/>
                  </a:lnTo>
                  <a:lnTo>
                    <a:pt x="137" y="51"/>
                  </a:lnTo>
                  <a:lnTo>
                    <a:pt x="94" y="84"/>
                  </a:lnTo>
                  <a:lnTo>
                    <a:pt x="111" y="137"/>
                  </a:lnTo>
                  <a:lnTo>
                    <a:pt x="68" y="105"/>
                  </a:lnTo>
                  <a:lnTo>
                    <a:pt x="26" y="137"/>
                  </a:lnTo>
                  <a:lnTo>
                    <a:pt x="43" y="84"/>
                  </a:lnTo>
                  <a:lnTo>
                    <a:pt x="0" y="51"/>
                  </a:lnTo>
                  <a:lnTo>
                    <a:pt x="52" y="51"/>
                  </a:lnTo>
                  <a:lnTo>
                    <a:pt x="68" y="0"/>
                  </a:lnTo>
                  <a:lnTo>
                    <a:pt x="84" y="51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8" name="Freeform 307"/>
            <p:cNvSpPr>
              <a:spLocks noChangeAspect="1"/>
            </p:cNvSpPr>
            <p:nvPr userDrawn="1"/>
          </p:nvSpPr>
          <p:spPr bwMode="gray">
            <a:xfrm>
              <a:off x="2880" y="764"/>
              <a:ext cx="45" cy="43"/>
            </a:xfrm>
            <a:custGeom>
              <a:avLst/>
              <a:gdLst>
                <a:gd name="T0" fmla="*/ 85 w 138"/>
                <a:gd name="T1" fmla="*/ 49 h 132"/>
                <a:gd name="T2" fmla="*/ 85 w 138"/>
                <a:gd name="T3" fmla="*/ 49 h 132"/>
                <a:gd name="T4" fmla="*/ 138 w 138"/>
                <a:gd name="T5" fmla="*/ 49 h 132"/>
                <a:gd name="T6" fmla="*/ 95 w 138"/>
                <a:gd name="T7" fmla="*/ 81 h 132"/>
                <a:gd name="T8" fmla="*/ 112 w 138"/>
                <a:gd name="T9" fmla="*/ 132 h 132"/>
                <a:gd name="T10" fmla="*/ 69 w 138"/>
                <a:gd name="T11" fmla="*/ 101 h 132"/>
                <a:gd name="T12" fmla="*/ 27 w 138"/>
                <a:gd name="T13" fmla="*/ 132 h 132"/>
                <a:gd name="T14" fmla="*/ 44 w 138"/>
                <a:gd name="T15" fmla="*/ 81 h 132"/>
                <a:gd name="T16" fmla="*/ 0 w 138"/>
                <a:gd name="T17" fmla="*/ 49 h 132"/>
                <a:gd name="T18" fmla="*/ 53 w 138"/>
                <a:gd name="T19" fmla="*/ 49 h 132"/>
                <a:gd name="T20" fmla="*/ 69 w 138"/>
                <a:gd name="T21" fmla="*/ 0 h 132"/>
                <a:gd name="T22" fmla="*/ 85 w 138"/>
                <a:gd name="T2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49"/>
                  </a:moveTo>
                  <a:lnTo>
                    <a:pt x="85" y="49"/>
                  </a:lnTo>
                  <a:lnTo>
                    <a:pt x="138" y="49"/>
                  </a:lnTo>
                  <a:lnTo>
                    <a:pt x="95" y="81"/>
                  </a:lnTo>
                  <a:lnTo>
                    <a:pt x="112" y="132"/>
                  </a:lnTo>
                  <a:lnTo>
                    <a:pt x="69" y="101"/>
                  </a:lnTo>
                  <a:lnTo>
                    <a:pt x="27" y="132"/>
                  </a:lnTo>
                  <a:lnTo>
                    <a:pt x="44" y="81"/>
                  </a:lnTo>
                  <a:lnTo>
                    <a:pt x="0" y="49"/>
                  </a:lnTo>
                  <a:lnTo>
                    <a:pt x="53" y="49"/>
                  </a:lnTo>
                  <a:lnTo>
                    <a:pt x="69" y="0"/>
                  </a:lnTo>
                  <a:lnTo>
                    <a:pt x="85" y="49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9" name="Freeform 308"/>
            <p:cNvSpPr>
              <a:spLocks noChangeAspect="1"/>
            </p:cNvSpPr>
            <p:nvPr userDrawn="1"/>
          </p:nvSpPr>
          <p:spPr bwMode="gray">
            <a:xfrm>
              <a:off x="2935" y="749"/>
              <a:ext cx="45" cy="43"/>
            </a:xfrm>
            <a:custGeom>
              <a:avLst/>
              <a:gdLst>
                <a:gd name="T0" fmla="*/ 85 w 138"/>
                <a:gd name="T1" fmla="*/ 49 h 132"/>
                <a:gd name="T2" fmla="*/ 85 w 138"/>
                <a:gd name="T3" fmla="*/ 49 h 132"/>
                <a:gd name="T4" fmla="*/ 138 w 138"/>
                <a:gd name="T5" fmla="*/ 49 h 132"/>
                <a:gd name="T6" fmla="*/ 95 w 138"/>
                <a:gd name="T7" fmla="*/ 81 h 132"/>
                <a:gd name="T8" fmla="*/ 112 w 138"/>
                <a:gd name="T9" fmla="*/ 132 h 132"/>
                <a:gd name="T10" fmla="*/ 69 w 138"/>
                <a:gd name="T11" fmla="*/ 101 h 132"/>
                <a:gd name="T12" fmla="*/ 27 w 138"/>
                <a:gd name="T13" fmla="*/ 132 h 132"/>
                <a:gd name="T14" fmla="*/ 44 w 138"/>
                <a:gd name="T15" fmla="*/ 81 h 132"/>
                <a:gd name="T16" fmla="*/ 0 w 138"/>
                <a:gd name="T17" fmla="*/ 49 h 132"/>
                <a:gd name="T18" fmla="*/ 53 w 138"/>
                <a:gd name="T19" fmla="*/ 49 h 132"/>
                <a:gd name="T20" fmla="*/ 69 w 138"/>
                <a:gd name="T21" fmla="*/ 0 h 132"/>
                <a:gd name="T22" fmla="*/ 85 w 138"/>
                <a:gd name="T2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49"/>
                  </a:moveTo>
                  <a:lnTo>
                    <a:pt x="85" y="49"/>
                  </a:lnTo>
                  <a:lnTo>
                    <a:pt x="138" y="49"/>
                  </a:lnTo>
                  <a:lnTo>
                    <a:pt x="95" y="81"/>
                  </a:lnTo>
                  <a:lnTo>
                    <a:pt x="112" y="132"/>
                  </a:lnTo>
                  <a:lnTo>
                    <a:pt x="69" y="101"/>
                  </a:lnTo>
                  <a:lnTo>
                    <a:pt x="27" y="132"/>
                  </a:lnTo>
                  <a:lnTo>
                    <a:pt x="44" y="81"/>
                  </a:lnTo>
                  <a:lnTo>
                    <a:pt x="0" y="49"/>
                  </a:lnTo>
                  <a:lnTo>
                    <a:pt x="53" y="49"/>
                  </a:lnTo>
                  <a:lnTo>
                    <a:pt x="69" y="0"/>
                  </a:lnTo>
                  <a:lnTo>
                    <a:pt x="85" y="49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0" name="Freeform 309"/>
            <p:cNvSpPr>
              <a:spLocks noChangeAspect="1"/>
            </p:cNvSpPr>
            <p:nvPr userDrawn="1"/>
          </p:nvSpPr>
          <p:spPr bwMode="gray">
            <a:xfrm>
              <a:off x="2935" y="554"/>
              <a:ext cx="45" cy="44"/>
            </a:xfrm>
            <a:custGeom>
              <a:avLst/>
              <a:gdLst>
                <a:gd name="T0" fmla="*/ 85 w 138"/>
                <a:gd name="T1" fmla="*/ 49 h 132"/>
                <a:gd name="T2" fmla="*/ 85 w 138"/>
                <a:gd name="T3" fmla="*/ 49 h 132"/>
                <a:gd name="T4" fmla="*/ 138 w 138"/>
                <a:gd name="T5" fmla="*/ 49 h 132"/>
                <a:gd name="T6" fmla="*/ 95 w 138"/>
                <a:gd name="T7" fmla="*/ 81 h 132"/>
                <a:gd name="T8" fmla="*/ 112 w 138"/>
                <a:gd name="T9" fmla="*/ 132 h 132"/>
                <a:gd name="T10" fmla="*/ 69 w 138"/>
                <a:gd name="T11" fmla="*/ 101 h 132"/>
                <a:gd name="T12" fmla="*/ 27 w 138"/>
                <a:gd name="T13" fmla="*/ 132 h 132"/>
                <a:gd name="T14" fmla="*/ 44 w 138"/>
                <a:gd name="T15" fmla="*/ 81 h 132"/>
                <a:gd name="T16" fmla="*/ 0 w 138"/>
                <a:gd name="T17" fmla="*/ 49 h 132"/>
                <a:gd name="T18" fmla="*/ 53 w 138"/>
                <a:gd name="T19" fmla="*/ 49 h 132"/>
                <a:gd name="T20" fmla="*/ 69 w 138"/>
                <a:gd name="T21" fmla="*/ 0 h 132"/>
                <a:gd name="T22" fmla="*/ 85 w 138"/>
                <a:gd name="T2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49"/>
                  </a:moveTo>
                  <a:lnTo>
                    <a:pt x="85" y="49"/>
                  </a:lnTo>
                  <a:lnTo>
                    <a:pt x="138" y="49"/>
                  </a:lnTo>
                  <a:lnTo>
                    <a:pt x="95" y="81"/>
                  </a:lnTo>
                  <a:lnTo>
                    <a:pt x="112" y="132"/>
                  </a:lnTo>
                  <a:lnTo>
                    <a:pt x="69" y="101"/>
                  </a:lnTo>
                  <a:lnTo>
                    <a:pt x="27" y="132"/>
                  </a:lnTo>
                  <a:lnTo>
                    <a:pt x="44" y="81"/>
                  </a:lnTo>
                  <a:lnTo>
                    <a:pt x="0" y="49"/>
                  </a:lnTo>
                  <a:lnTo>
                    <a:pt x="53" y="49"/>
                  </a:lnTo>
                  <a:lnTo>
                    <a:pt x="69" y="0"/>
                  </a:lnTo>
                  <a:lnTo>
                    <a:pt x="85" y="49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1" name="Freeform 310"/>
            <p:cNvSpPr>
              <a:spLocks noChangeAspect="1"/>
            </p:cNvSpPr>
            <p:nvPr userDrawn="1"/>
          </p:nvSpPr>
          <p:spPr bwMode="gray">
            <a:xfrm>
              <a:off x="2976" y="596"/>
              <a:ext cx="45" cy="43"/>
            </a:xfrm>
            <a:custGeom>
              <a:avLst/>
              <a:gdLst>
                <a:gd name="T0" fmla="*/ 85 w 138"/>
                <a:gd name="T1" fmla="*/ 49 h 132"/>
                <a:gd name="T2" fmla="*/ 85 w 138"/>
                <a:gd name="T3" fmla="*/ 49 h 132"/>
                <a:gd name="T4" fmla="*/ 138 w 138"/>
                <a:gd name="T5" fmla="*/ 49 h 132"/>
                <a:gd name="T6" fmla="*/ 95 w 138"/>
                <a:gd name="T7" fmla="*/ 81 h 132"/>
                <a:gd name="T8" fmla="*/ 111 w 138"/>
                <a:gd name="T9" fmla="*/ 132 h 132"/>
                <a:gd name="T10" fmla="*/ 69 w 138"/>
                <a:gd name="T11" fmla="*/ 101 h 132"/>
                <a:gd name="T12" fmla="*/ 26 w 138"/>
                <a:gd name="T13" fmla="*/ 132 h 132"/>
                <a:gd name="T14" fmla="*/ 43 w 138"/>
                <a:gd name="T15" fmla="*/ 81 h 132"/>
                <a:gd name="T16" fmla="*/ 0 w 138"/>
                <a:gd name="T17" fmla="*/ 49 h 132"/>
                <a:gd name="T18" fmla="*/ 53 w 138"/>
                <a:gd name="T19" fmla="*/ 49 h 132"/>
                <a:gd name="T20" fmla="*/ 69 w 138"/>
                <a:gd name="T21" fmla="*/ 0 h 132"/>
                <a:gd name="T22" fmla="*/ 85 w 138"/>
                <a:gd name="T2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49"/>
                  </a:moveTo>
                  <a:lnTo>
                    <a:pt x="85" y="49"/>
                  </a:lnTo>
                  <a:lnTo>
                    <a:pt x="138" y="49"/>
                  </a:lnTo>
                  <a:lnTo>
                    <a:pt x="95" y="81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6" y="132"/>
                  </a:lnTo>
                  <a:lnTo>
                    <a:pt x="43" y="81"/>
                  </a:lnTo>
                  <a:lnTo>
                    <a:pt x="0" y="49"/>
                  </a:lnTo>
                  <a:lnTo>
                    <a:pt x="53" y="49"/>
                  </a:lnTo>
                  <a:lnTo>
                    <a:pt x="69" y="0"/>
                  </a:lnTo>
                  <a:lnTo>
                    <a:pt x="85" y="49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2" name="Freeform 311"/>
            <p:cNvSpPr>
              <a:spLocks noChangeAspect="1"/>
            </p:cNvSpPr>
            <p:nvPr userDrawn="1"/>
          </p:nvSpPr>
          <p:spPr bwMode="gray">
            <a:xfrm>
              <a:off x="2976" y="708"/>
              <a:ext cx="45" cy="44"/>
            </a:xfrm>
            <a:custGeom>
              <a:avLst/>
              <a:gdLst>
                <a:gd name="T0" fmla="*/ 85 w 138"/>
                <a:gd name="T1" fmla="*/ 49 h 132"/>
                <a:gd name="T2" fmla="*/ 85 w 138"/>
                <a:gd name="T3" fmla="*/ 49 h 132"/>
                <a:gd name="T4" fmla="*/ 138 w 138"/>
                <a:gd name="T5" fmla="*/ 49 h 132"/>
                <a:gd name="T6" fmla="*/ 95 w 138"/>
                <a:gd name="T7" fmla="*/ 81 h 132"/>
                <a:gd name="T8" fmla="*/ 111 w 138"/>
                <a:gd name="T9" fmla="*/ 132 h 132"/>
                <a:gd name="T10" fmla="*/ 69 w 138"/>
                <a:gd name="T11" fmla="*/ 101 h 132"/>
                <a:gd name="T12" fmla="*/ 26 w 138"/>
                <a:gd name="T13" fmla="*/ 132 h 132"/>
                <a:gd name="T14" fmla="*/ 43 w 138"/>
                <a:gd name="T15" fmla="*/ 81 h 132"/>
                <a:gd name="T16" fmla="*/ 0 w 138"/>
                <a:gd name="T17" fmla="*/ 49 h 132"/>
                <a:gd name="T18" fmla="*/ 53 w 138"/>
                <a:gd name="T19" fmla="*/ 49 h 132"/>
                <a:gd name="T20" fmla="*/ 69 w 138"/>
                <a:gd name="T21" fmla="*/ 0 h 132"/>
                <a:gd name="T22" fmla="*/ 85 w 138"/>
                <a:gd name="T2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49"/>
                  </a:moveTo>
                  <a:lnTo>
                    <a:pt x="85" y="49"/>
                  </a:lnTo>
                  <a:lnTo>
                    <a:pt x="138" y="49"/>
                  </a:lnTo>
                  <a:lnTo>
                    <a:pt x="95" y="81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6" y="132"/>
                  </a:lnTo>
                  <a:lnTo>
                    <a:pt x="43" y="81"/>
                  </a:lnTo>
                  <a:lnTo>
                    <a:pt x="0" y="49"/>
                  </a:lnTo>
                  <a:lnTo>
                    <a:pt x="53" y="49"/>
                  </a:lnTo>
                  <a:lnTo>
                    <a:pt x="69" y="0"/>
                  </a:lnTo>
                  <a:lnTo>
                    <a:pt x="85" y="49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3" name="Freeform 312"/>
            <p:cNvSpPr>
              <a:spLocks noChangeAspect="1"/>
            </p:cNvSpPr>
            <p:nvPr userDrawn="1"/>
          </p:nvSpPr>
          <p:spPr bwMode="gray">
            <a:xfrm>
              <a:off x="2991" y="651"/>
              <a:ext cx="45" cy="44"/>
            </a:xfrm>
            <a:custGeom>
              <a:avLst/>
              <a:gdLst>
                <a:gd name="T0" fmla="*/ 84 w 137"/>
                <a:gd name="T1" fmla="*/ 49 h 132"/>
                <a:gd name="T2" fmla="*/ 84 w 137"/>
                <a:gd name="T3" fmla="*/ 49 h 132"/>
                <a:gd name="T4" fmla="*/ 137 w 137"/>
                <a:gd name="T5" fmla="*/ 49 h 132"/>
                <a:gd name="T6" fmla="*/ 95 w 137"/>
                <a:gd name="T7" fmla="*/ 81 h 132"/>
                <a:gd name="T8" fmla="*/ 111 w 137"/>
                <a:gd name="T9" fmla="*/ 132 h 132"/>
                <a:gd name="T10" fmla="*/ 69 w 137"/>
                <a:gd name="T11" fmla="*/ 101 h 132"/>
                <a:gd name="T12" fmla="*/ 26 w 137"/>
                <a:gd name="T13" fmla="*/ 132 h 132"/>
                <a:gd name="T14" fmla="*/ 43 w 137"/>
                <a:gd name="T15" fmla="*/ 81 h 132"/>
                <a:gd name="T16" fmla="*/ 0 w 137"/>
                <a:gd name="T17" fmla="*/ 49 h 132"/>
                <a:gd name="T18" fmla="*/ 53 w 137"/>
                <a:gd name="T19" fmla="*/ 49 h 132"/>
                <a:gd name="T20" fmla="*/ 69 w 137"/>
                <a:gd name="T21" fmla="*/ 0 h 132"/>
                <a:gd name="T22" fmla="*/ 84 w 137"/>
                <a:gd name="T2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7" h="132">
                  <a:moveTo>
                    <a:pt x="84" y="49"/>
                  </a:moveTo>
                  <a:lnTo>
                    <a:pt x="84" y="49"/>
                  </a:lnTo>
                  <a:lnTo>
                    <a:pt x="137" y="49"/>
                  </a:lnTo>
                  <a:lnTo>
                    <a:pt x="95" y="81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6" y="132"/>
                  </a:lnTo>
                  <a:lnTo>
                    <a:pt x="43" y="81"/>
                  </a:lnTo>
                  <a:lnTo>
                    <a:pt x="0" y="49"/>
                  </a:lnTo>
                  <a:lnTo>
                    <a:pt x="53" y="49"/>
                  </a:lnTo>
                  <a:lnTo>
                    <a:pt x="69" y="0"/>
                  </a:lnTo>
                  <a:lnTo>
                    <a:pt x="84" y="49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4" name="Freeform 313"/>
            <p:cNvSpPr>
              <a:spLocks noChangeAspect="1"/>
            </p:cNvSpPr>
            <p:nvPr userDrawn="1"/>
          </p:nvSpPr>
          <p:spPr bwMode="gray">
            <a:xfrm>
              <a:off x="2823" y="554"/>
              <a:ext cx="45" cy="44"/>
            </a:xfrm>
            <a:custGeom>
              <a:avLst/>
              <a:gdLst>
                <a:gd name="T0" fmla="*/ 85 w 138"/>
                <a:gd name="T1" fmla="*/ 50 h 133"/>
                <a:gd name="T2" fmla="*/ 85 w 138"/>
                <a:gd name="T3" fmla="*/ 50 h 133"/>
                <a:gd name="T4" fmla="*/ 138 w 138"/>
                <a:gd name="T5" fmla="*/ 50 h 133"/>
                <a:gd name="T6" fmla="*/ 95 w 138"/>
                <a:gd name="T7" fmla="*/ 82 h 133"/>
                <a:gd name="T8" fmla="*/ 112 w 138"/>
                <a:gd name="T9" fmla="*/ 133 h 133"/>
                <a:gd name="T10" fmla="*/ 69 w 138"/>
                <a:gd name="T11" fmla="*/ 101 h 133"/>
                <a:gd name="T12" fmla="*/ 27 w 138"/>
                <a:gd name="T13" fmla="*/ 133 h 133"/>
                <a:gd name="T14" fmla="*/ 43 w 138"/>
                <a:gd name="T15" fmla="*/ 82 h 133"/>
                <a:gd name="T16" fmla="*/ 0 w 138"/>
                <a:gd name="T17" fmla="*/ 50 h 133"/>
                <a:gd name="T18" fmla="*/ 53 w 138"/>
                <a:gd name="T19" fmla="*/ 50 h 133"/>
                <a:gd name="T20" fmla="*/ 69 w 138"/>
                <a:gd name="T21" fmla="*/ 0 h 133"/>
                <a:gd name="T22" fmla="*/ 85 w 138"/>
                <a:gd name="T23" fmla="*/ 5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3">
                  <a:moveTo>
                    <a:pt x="85" y="50"/>
                  </a:moveTo>
                  <a:lnTo>
                    <a:pt x="85" y="50"/>
                  </a:lnTo>
                  <a:lnTo>
                    <a:pt x="138" y="50"/>
                  </a:lnTo>
                  <a:lnTo>
                    <a:pt x="95" y="82"/>
                  </a:lnTo>
                  <a:lnTo>
                    <a:pt x="112" y="133"/>
                  </a:lnTo>
                  <a:lnTo>
                    <a:pt x="69" y="101"/>
                  </a:lnTo>
                  <a:lnTo>
                    <a:pt x="27" y="133"/>
                  </a:lnTo>
                  <a:lnTo>
                    <a:pt x="43" y="82"/>
                  </a:lnTo>
                  <a:lnTo>
                    <a:pt x="0" y="50"/>
                  </a:lnTo>
                  <a:lnTo>
                    <a:pt x="53" y="50"/>
                  </a:lnTo>
                  <a:lnTo>
                    <a:pt x="69" y="0"/>
                  </a:lnTo>
                  <a:lnTo>
                    <a:pt x="85" y="50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5" name="Freeform 314"/>
            <p:cNvSpPr>
              <a:spLocks noChangeAspect="1"/>
            </p:cNvSpPr>
            <p:nvPr userDrawn="1"/>
          </p:nvSpPr>
          <p:spPr bwMode="gray">
            <a:xfrm>
              <a:off x="2783" y="596"/>
              <a:ext cx="45" cy="43"/>
            </a:xfrm>
            <a:custGeom>
              <a:avLst/>
              <a:gdLst>
                <a:gd name="T0" fmla="*/ 85 w 138"/>
                <a:gd name="T1" fmla="*/ 50 h 132"/>
                <a:gd name="T2" fmla="*/ 85 w 138"/>
                <a:gd name="T3" fmla="*/ 50 h 132"/>
                <a:gd name="T4" fmla="*/ 138 w 138"/>
                <a:gd name="T5" fmla="*/ 50 h 132"/>
                <a:gd name="T6" fmla="*/ 95 w 138"/>
                <a:gd name="T7" fmla="*/ 82 h 132"/>
                <a:gd name="T8" fmla="*/ 111 w 138"/>
                <a:gd name="T9" fmla="*/ 132 h 132"/>
                <a:gd name="T10" fmla="*/ 69 w 138"/>
                <a:gd name="T11" fmla="*/ 101 h 132"/>
                <a:gd name="T12" fmla="*/ 27 w 138"/>
                <a:gd name="T13" fmla="*/ 132 h 132"/>
                <a:gd name="T14" fmla="*/ 43 w 138"/>
                <a:gd name="T15" fmla="*/ 82 h 132"/>
                <a:gd name="T16" fmla="*/ 0 w 138"/>
                <a:gd name="T17" fmla="*/ 50 h 132"/>
                <a:gd name="T18" fmla="*/ 53 w 138"/>
                <a:gd name="T19" fmla="*/ 50 h 132"/>
                <a:gd name="T20" fmla="*/ 69 w 138"/>
                <a:gd name="T21" fmla="*/ 0 h 132"/>
                <a:gd name="T22" fmla="*/ 85 w 138"/>
                <a:gd name="T23" fmla="*/ 5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50"/>
                  </a:moveTo>
                  <a:lnTo>
                    <a:pt x="85" y="50"/>
                  </a:lnTo>
                  <a:lnTo>
                    <a:pt x="138" y="50"/>
                  </a:lnTo>
                  <a:lnTo>
                    <a:pt x="95" y="82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7" y="132"/>
                  </a:lnTo>
                  <a:lnTo>
                    <a:pt x="43" y="82"/>
                  </a:lnTo>
                  <a:lnTo>
                    <a:pt x="0" y="50"/>
                  </a:lnTo>
                  <a:lnTo>
                    <a:pt x="53" y="50"/>
                  </a:lnTo>
                  <a:lnTo>
                    <a:pt x="69" y="0"/>
                  </a:lnTo>
                  <a:lnTo>
                    <a:pt x="85" y="50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6" name="Freeform 315"/>
            <p:cNvSpPr>
              <a:spLocks noChangeAspect="1"/>
            </p:cNvSpPr>
            <p:nvPr userDrawn="1"/>
          </p:nvSpPr>
          <p:spPr bwMode="gray">
            <a:xfrm>
              <a:off x="2768" y="651"/>
              <a:ext cx="45" cy="44"/>
            </a:xfrm>
            <a:custGeom>
              <a:avLst/>
              <a:gdLst>
                <a:gd name="T0" fmla="*/ 85 w 138"/>
                <a:gd name="T1" fmla="*/ 50 h 132"/>
                <a:gd name="T2" fmla="*/ 85 w 138"/>
                <a:gd name="T3" fmla="*/ 50 h 132"/>
                <a:gd name="T4" fmla="*/ 138 w 138"/>
                <a:gd name="T5" fmla="*/ 50 h 132"/>
                <a:gd name="T6" fmla="*/ 95 w 138"/>
                <a:gd name="T7" fmla="*/ 82 h 132"/>
                <a:gd name="T8" fmla="*/ 111 w 138"/>
                <a:gd name="T9" fmla="*/ 132 h 132"/>
                <a:gd name="T10" fmla="*/ 69 w 138"/>
                <a:gd name="T11" fmla="*/ 101 h 132"/>
                <a:gd name="T12" fmla="*/ 26 w 138"/>
                <a:gd name="T13" fmla="*/ 132 h 132"/>
                <a:gd name="T14" fmla="*/ 43 w 138"/>
                <a:gd name="T15" fmla="*/ 82 h 132"/>
                <a:gd name="T16" fmla="*/ 0 w 138"/>
                <a:gd name="T17" fmla="*/ 50 h 132"/>
                <a:gd name="T18" fmla="*/ 53 w 138"/>
                <a:gd name="T19" fmla="*/ 50 h 132"/>
                <a:gd name="T20" fmla="*/ 69 w 138"/>
                <a:gd name="T21" fmla="*/ 0 h 132"/>
                <a:gd name="T22" fmla="*/ 85 w 138"/>
                <a:gd name="T23" fmla="*/ 5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50"/>
                  </a:moveTo>
                  <a:lnTo>
                    <a:pt x="85" y="50"/>
                  </a:lnTo>
                  <a:lnTo>
                    <a:pt x="138" y="50"/>
                  </a:lnTo>
                  <a:lnTo>
                    <a:pt x="95" y="82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6" y="132"/>
                  </a:lnTo>
                  <a:lnTo>
                    <a:pt x="43" y="82"/>
                  </a:lnTo>
                  <a:lnTo>
                    <a:pt x="0" y="50"/>
                  </a:lnTo>
                  <a:lnTo>
                    <a:pt x="53" y="50"/>
                  </a:lnTo>
                  <a:lnTo>
                    <a:pt x="69" y="0"/>
                  </a:lnTo>
                  <a:lnTo>
                    <a:pt x="85" y="50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7" name="Freeform 316"/>
            <p:cNvSpPr>
              <a:spLocks noChangeAspect="1"/>
            </p:cNvSpPr>
            <p:nvPr userDrawn="1"/>
          </p:nvSpPr>
          <p:spPr bwMode="gray">
            <a:xfrm>
              <a:off x="2783" y="708"/>
              <a:ext cx="45" cy="44"/>
            </a:xfrm>
            <a:custGeom>
              <a:avLst/>
              <a:gdLst>
                <a:gd name="T0" fmla="*/ 85 w 138"/>
                <a:gd name="T1" fmla="*/ 50 h 132"/>
                <a:gd name="T2" fmla="*/ 85 w 138"/>
                <a:gd name="T3" fmla="*/ 50 h 132"/>
                <a:gd name="T4" fmla="*/ 138 w 138"/>
                <a:gd name="T5" fmla="*/ 50 h 132"/>
                <a:gd name="T6" fmla="*/ 95 w 138"/>
                <a:gd name="T7" fmla="*/ 82 h 132"/>
                <a:gd name="T8" fmla="*/ 111 w 138"/>
                <a:gd name="T9" fmla="*/ 132 h 132"/>
                <a:gd name="T10" fmla="*/ 69 w 138"/>
                <a:gd name="T11" fmla="*/ 101 h 132"/>
                <a:gd name="T12" fmla="*/ 27 w 138"/>
                <a:gd name="T13" fmla="*/ 132 h 132"/>
                <a:gd name="T14" fmla="*/ 43 w 138"/>
                <a:gd name="T15" fmla="*/ 82 h 132"/>
                <a:gd name="T16" fmla="*/ 0 w 138"/>
                <a:gd name="T17" fmla="*/ 50 h 132"/>
                <a:gd name="T18" fmla="*/ 53 w 138"/>
                <a:gd name="T19" fmla="*/ 50 h 132"/>
                <a:gd name="T20" fmla="*/ 69 w 138"/>
                <a:gd name="T21" fmla="*/ 0 h 132"/>
                <a:gd name="T22" fmla="*/ 85 w 138"/>
                <a:gd name="T23" fmla="*/ 5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50"/>
                  </a:moveTo>
                  <a:lnTo>
                    <a:pt x="85" y="50"/>
                  </a:lnTo>
                  <a:lnTo>
                    <a:pt x="138" y="50"/>
                  </a:lnTo>
                  <a:lnTo>
                    <a:pt x="95" y="82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7" y="132"/>
                  </a:lnTo>
                  <a:lnTo>
                    <a:pt x="43" y="82"/>
                  </a:lnTo>
                  <a:lnTo>
                    <a:pt x="0" y="50"/>
                  </a:lnTo>
                  <a:lnTo>
                    <a:pt x="53" y="50"/>
                  </a:lnTo>
                  <a:lnTo>
                    <a:pt x="69" y="0"/>
                  </a:lnTo>
                  <a:lnTo>
                    <a:pt x="85" y="50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8" name="Freeform 317"/>
            <p:cNvSpPr>
              <a:spLocks noChangeAspect="1"/>
            </p:cNvSpPr>
            <p:nvPr userDrawn="1"/>
          </p:nvSpPr>
          <p:spPr bwMode="gray">
            <a:xfrm>
              <a:off x="2823" y="749"/>
              <a:ext cx="46" cy="43"/>
            </a:xfrm>
            <a:custGeom>
              <a:avLst/>
              <a:gdLst>
                <a:gd name="T0" fmla="*/ 85 w 138"/>
                <a:gd name="T1" fmla="*/ 50 h 132"/>
                <a:gd name="T2" fmla="*/ 85 w 138"/>
                <a:gd name="T3" fmla="*/ 50 h 132"/>
                <a:gd name="T4" fmla="*/ 138 w 138"/>
                <a:gd name="T5" fmla="*/ 50 h 132"/>
                <a:gd name="T6" fmla="*/ 95 w 138"/>
                <a:gd name="T7" fmla="*/ 82 h 132"/>
                <a:gd name="T8" fmla="*/ 111 w 138"/>
                <a:gd name="T9" fmla="*/ 132 h 132"/>
                <a:gd name="T10" fmla="*/ 69 w 138"/>
                <a:gd name="T11" fmla="*/ 101 h 132"/>
                <a:gd name="T12" fmla="*/ 26 w 138"/>
                <a:gd name="T13" fmla="*/ 132 h 132"/>
                <a:gd name="T14" fmla="*/ 43 w 138"/>
                <a:gd name="T15" fmla="*/ 82 h 132"/>
                <a:gd name="T16" fmla="*/ 0 w 138"/>
                <a:gd name="T17" fmla="*/ 50 h 132"/>
                <a:gd name="T18" fmla="*/ 53 w 138"/>
                <a:gd name="T19" fmla="*/ 50 h 132"/>
                <a:gd name="T20" fmla="*/ 69 w 138"/>
                <a:gd name="T21" fmla="*/ 0 h 132"/>
                <a:gd name="T22" fmla="*/ 85 w 138"/>
                <a:gd name="T23" fmla="*/ 5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50"/>
                  </a:moveTo>
                  <a:lnTo>
                    <a:pt x="85" y="50"/>
                  </a:lnTo>
                  <a:lnTo>
                    <a:pt x="138" y="50"/>
                  </a:lnTo>
                  <a:lnTo>
                    <a:pt x="95" y="82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6" y="132"/>
                  </a:lnTo>
                  <a:lnTo>
                    <a:pt x="43" y="82"/>
                  </a:lnTo>
                  <a:lnTo>
                    <a:pt x="0" y="50"/>
                  </a:lnTo>
                  <a:lnTo>
                    <a:pt x="53" y="50"/>
                  </a:lnTo>
                  <a:lnTo>
                    <a:pt x="69" y="0"/>
                  </a:lnTo>
                  <a:lnTo>
                    <a:pt x="85" y="50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9" name="Freeform 318"/>
            <p:cNvSpPr>
              <a:spLocks noChangeAspect="1"/>
            </p:cNvSpPr>
            <p:nvPr userDrawn="1"/>
          </p:nvSpPr>
          <p:spPr bwMode="gray">
            <a:xfrm>
              <a:off x="2651" y="1051"/>
              <a:ext cx="501" cy="28"/>
            </a:xfrm>
            <a:custGeom>
              <a:avLst/>
              <a:gdLst>
                <a:gd name="T0" fmla="*/ 0 w 1522"/>
                <a:gd name="T1" fmla="*/ 87 h 87"/>
                <a:gd name="T2" fmla="*/ 0 w 1522"/>
                <a:gd name="T3" fmla="*/ 87 h 87"/>
                <a:gd name="T4" fmla="*/ 1522 w 1522"/>
                <a:gd name="T5" fmla="*/ 87 h 87"/>
                <a:gd name="T6" fmla="*/ 1522 w 1522"/>
                <a:gd name="T7" fmla="*/ 0 h 87"/>
                <a:gd name="T8" fmla="*/ 0 w 1522"/>
                <a:gd name="T9" fmla="*/ 0 h 87"/>
                <a:gd name="T10" fmla="*/ 0 w 1522"/>
                <a:gd name="T11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2" h="87">
                  <a:moveTo>
                    <a:pt x="0" y="87"/>
                  </a:moveTo>
                  <a:lnTo>
                    <a:pt x="0" y="87"/>
                  </a:lnTo>
                  <a:lnTo>
                    <a:pt x="1522" y="87"/>
                  </a:lnTo>
                  <a:lnTo>
                    <a:pt x="1522" y="0"/>
                  </a:lnTo>
                  <a:lnTo>
                    <a:pt x="0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0" name="Freeform 319"/>
            <p:cNvSpPr>
              <a:spLocks noChangeAspect="1"/>
            </p:cNvSpPr>
            <p:nvPr userDrawn="1"/>
          </p:nvSpPr>
          <p:spPr bwMode="gray">
            <a:xfrm>
              <a:off x="3223" y="272"/>
              <a:ext cx="352" cy="292"/>
            </a:xfrm>
            <a:custGeom>
              <a:avLst/>
              <a:gdLst>
                <a:gd name="T0" fmla="*/ 0 w 1072"/>
                <a:gd name="T1" fmla="*/ 0 h 886"/>
                <a:gd name="T2" fmla="*/ 0 w 1072"/>
                <a:gd name="T3" fmla="*/ 0 h 886"/>
                <a:gd name="T4" fmla="*/ 376 w 1072"/>
                <a:gd name="T5" fmla="*/ 585 h 886"/>
                <a:gd name="T6" fmla="*/ 735 w 1072"/>
                <a:gd name="T7" fmla="*/ 797 h 886"/>
                <a:gd name="T8" fmla="*/ 1072 w 1072"/>
                <a:gd name="T9" fmla="*/ 869 h 886"/>
                <a:gd name="T10" fmla="*/ 1072 w 1072"/>
                <a:gd name="T11" fmla="*/ 886 h 886"/>
                <a:gd name="T12" fmla="*/ 731 w 1072"/>
                <a:gd name="T13" fmla="*/ 813 h 886"/>
                <a:gd name="T14" fmla="*/ 373 w 1072"/>
                <a:gd name="T15" fmla="*/ 637 h 886"/>
                <a:gd name="T16" fmla="*/ 0 w 1072"/>
                <a:gd name="T17" fmla="*/ 116 h 886"/>
                <a:gd name="T18" fmla="*/ 0 w 1072"/>
                <a:gd name="T19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886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18" y="494"/>
                    <a:pt x="376" y="585"/>
                  </a:cubicBezTo>
                  <a:cubicBezTo>
                    <a:pt x="434" y="676"/>
                    <a:pt x="500" y="748"/>
                    <a:pt x="735" y="797"/>
                  </a:cubicBezTo>
                  <a:cubicBezTo>
                    <a:pt x="969" y="846"/>
                    <a:pt x="1072" y="869"/>
                    <a:pt x="1072" y="869"/>
                  </a:cubicBezTo>
                  <a:lnTo>
                    <a:pt x="1072" y="886"/>
                  </a:lnTo>
                  <a:cubicBezTo>
                    <a:pt x="1072" y="886"/>
                    <a:pt x="923" y="855"/>
                    <a:pt x="731" y="813"/>
                  </a:cubicBezTo>
                  <a:cubicBezTo>
                    <a:pt x="539" y="771"/>
                    <a:pt x="460" y="757"/>
                    <a:pt x="373" y="637"/>
                  </a:cubicBezTo>
                  <a:cubicBezTo>
                    <a:pt x="300" y="538"/>
                    <a:pt x="0" y="116"/>
                    <a:pt x="0" y="11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1" name="Freeform 320"/>
            <p:cNvSpPr>
              <a:spLocks noChangeAspect="1"/>
            </p:cNvSpPr>
            <p:nvPr userDrawn="1"/>
          </p:nvSpPr>
          <p:spPr bwMode="gray">
            <a:xfrm>
              <a:off x="3223" y="319"/>
              <a:ext cx="353" cy="268"/>
            </a:xfrm>
            <a:custGeom>
              <a:avLst/>
              <a:gdLst>
                <a:gd name="T0" fmla="*/ 0 w 1073"/>
                <a:gd name="T1" fmla="*/ 0 h 815"/>
                <a:gd name="T2" fmla="*/ 0 w 1073"/>
                <a:gd name="T3" fmla="*/ 0 h 815"/>
                <a:gd name="T4" fmla="*/ 372 w 1073"/>
                <a:gd name="T5" fmla="*/ 527 h 815"/>
                <a:gd name="T6" fmla="*/ 733 w 1073"/>
                <a:gd name="T7" fmla="*/ 732 h 815"/>
                <a:gd name="T8" fmla="*/ 1073 w 1073"/>
                <a:gd name="T9" fmla="*/ 800 h 815"/>
                <a:gd name="T10" fmla="*/ 1073 w 1073"/>
                <a:gd name="T11" fmla="*/ 815 h 815"/>
                <a:gd name="T12" fmla="*/ 733 w 1073"/>
                <a:gd name="T13" fmla="*/ 747 h 815"/>
                <a:gd name="T14" fmla="*/ 373 w 1073"/>
                <a:gd name="T15" fmla="*/ 582 h 815"/>
                <a:gd name="T16" fmla="*/ 0 w 1073"/>
                <a:gd name="T17" fmla="*/ 105 h 815"/>
                <a:gd name="T18" fmla="*/ 0 w 1073"/>
                <a:gd name="T19" fmla="*/ 0 h 8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3" h="815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28" y="470"/>
                    <a:pt x="372" y="527"/>
                  </a:cubicBezTo>
                  <a:cubicBezTo>
                    <a:pt x="415" y="585"/>
                    <a:pt x="474" y="678"/>
                    <a:pt x="733" y="732"/>
                  </a:cubicBezTo>
                  <a:cubicBezTo>
                    <a:pt x="800" y="746"/>
                    <a:pt x="1073" y="800"/>
                    <a:pt x="1073" y="800"/>
                  </a:cubicBezTo>
                  <a:lnTo>
                    <a:pt x="1073" y="815"/>
                  </a:lnTo>
                  <a:cubicBezTo>
                    <a:pt x="1073" y="815"/>
                    <a:pt x="865" y="775"/>
                    <a:pt x="733" y="747"/>
                  </a:cubicBezTo>
                  <a:cubicBezTo>
                    <a:pt x="601" y="719"/>
                    <a:pt x="461" y="694"/>
                    <a:pt x="373" y="582"/>
                  </a:cubicBezTo>
                  <a:cubicBezTo>
                    <a:pt x="292" y="480"/>
                    <a:pt x="0" y="105"/>
                    <a:pt x="0" y="10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2" name="Freeform 321"/>
            <p:cNvSpPr>
              <a:spLocks noChangeAspect="1"/>
            </p:cNvSpPr>
            <p:nvPr userDrawn="1"/>
          </p:nvSpPr>
          <p:spPr bwMode="gray">
            <a:xfrm>
              <a:off x="3223" y="365"/>
              <a:ext cx="352" cy="245"/>
            </a:xfrm>
            <a:custGeom>
              <a:avLst/>
              <a:gdLst>
                <a:gd name="T0" fmla="*/ 0 w 1072"/>
                <a:gd name="T1" fmla="*/ 0 h 744"/>
                <a:gd name="T2" fmla="*/ 0 w 1072"/>
                <a:gd name="T3" fmla="*/ 0 h 744"/>
                <a:gd name="T4" fmla="*/ 372 w 1072"/>
                <a:gd name="T5" fmla="*/ 479 h 744"/>
                <a:gd name="T6" fmla="*/ 733 w 1072"/>
                <a:gd name="T7" fmla="*/ 666 h 744"/>
                <a:gd name="T8" fmla="*/ 1072 w 1072"/>
                <a:gd name="T9" fmla="*/ 729 h 744"/>
                <a:gd name="T10" fmla="*/ 1072 w 1072"/>
                <a:gd name="T11" fmla="*/ 744 h 744"/>
                <a:gd name="T12" fmla="*/ 733 w 1072"/>
                <a:gd name="T13" fmla="*/ 681 h 744"/>
                <a:gd name="T14" fmla="*/ 372 w 1072"/>
                <a:gd name="T15" fmla="*/ 529 h 744"/>
                <a:gd name="T16" fmla="*/ 0 w 1072"/>
                <a:gd name="T17" fmla="*/ 99 h 744"/>
                <a:gd name="T18" fmla="*/ 0 w 1072"/>
                <a:gd name="T19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744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09" y="399"/>
                    <a:pt x="372" y="479"/>
                  </a:cubicBezTo>
                  <a:cubicBezTo>
                    <a:pt x="434" y="559"/>
                    <a:pt x="520" y="625"/>
                    <a:pt x="733" y="666"/>
                  </a:cubicBezTo>
                  <a:cubicBezTo>
                    <a:pt x="856" y="689"/>
                    <a:pt x="1072" y="729"/>
                    <a:pt x="1072" y="729"/>
                  </a:cubicBezTo>
                  <a:lnTo>
                    <a:pt x="1072" y="744"/>
                  </a:lnTo>
                  <a:cubicBezTo>
                    <a:pt x="1072" y="744"/>
                    <a:pt x="882" y="708"/>
                    <a:pt x="733" y="681"/>
                  </a:cubicBezTo>
                  <a:cubicBezTo>
                    <a:pt x="583" y="654"/>
                    <a:pt x="460" y="628"/>
                    <a:pt x="372" y="529"/>
                  </a:cubicBezTo>
                  <a:cubicBezTo>
                    <a:pt x="294" y="442"/>
                    <a:pt x="0" y="99"/>
                    <a:pt x="0" y="9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3" name="Freeform 322"/>
            <p:cNvSpPr>
              <a:spLocks noChangeAspect="1"/>
            </p:cNvSpPr>
            <p:nvPr userDrawn="1"/>
          </p:nvSpPr>
          <p:spPr bwMode="gray">
            <a:xfrm>
              <a:off x="3223" y="411"/>
              <a:ext cx="352" cy="224"/>
            </a:xfrm>
            <a:custGeom>
              <a:avLst/>
              <a:gdLst>
                <a:gd name="T0" fmla="*/ 0 w 1072"/>
                <a:gd name="T1" fmla="*/ 0 h 681"/>
                <a:gd name="T2" fmla="*/ 0 w 1072"/>
                <a:gd name="T3" fmla="*/ 0 h 681"/>
                <a:gd name="T4" fmla="*/ 373 w 1072"/>
                <a:gd name="T5" fmla="*/ 427 h 681"/>
                <a:gd name="T6" fmla="*/ 733 w 1072"/>
                <a:gd name="T7" fmla="*/ 605 h 681"/>
                <a:gd name="T8" fmla="*/ 1072 w 1072"/>
                <a:gd name="T9" fmla="*/ 665 h 681"/>
                <a:gd name="T10" fmla="*/ 1072 w 1072"/>
                <a:gd name="T11" fmla="*/ 681 h 681"/>
                <a:gd name="T12" fmla="*/ 733 w 1072"/>
                <a:gd name="T13" fmla="*/ 620 h 681"/>
                <a:gd name="T14" fmla="*/ 372 w 1072"/>
                <a:gd name="T15" fmla="*/ 475 h 681"/>
                <a:gd name="T16" fmla="*/ 0 w 1072"/>
                <a:gd name="T17" fmla="*/ 94 h 681"/>
                <a:gd name="T18" fmla="*/ 0 w 1072"/>
                <a:gd name="T19" fmla="*/ 0 h 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681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12" y="363"/>
                    <a:pt x="373" y="427"/>
                  </a:cubicBezTo>
                  <a:cubicBezTo>
                    <a:pt x="466" y="528"/>
                    <a:pt x="512" y="563"/>
                    <a:pt x="733" y="605"/>
                  </a:cubicBezTo>
                  <a:cubicBezTo>
                    <a:pt x="822" y="621"/>
                    <a:pt x="1072" y="665"/>
                    <a:pt x="1072" y="665"/>
                  </a:cubicBezTo>
                  <a:lnTo>
                    <a:pt x="1072" y="681"/>
                  </a:lnTo>
                  <a:cubicBezTo>
                    <a:pt x="1072" y="681"/>
                    <a:pt x="864" y="644"/>
                    <a:pt x="733" y="620"/>
                  </a:cubicBezTo>
                  <a:cubicBezTo>
                    <a:pt x="601" y="597"/>
                    <a:pt x="490" y="589"/>
                    <a:pt x="372" y="475"/>
                  </a:cubicBezTo>
                  <a:cubicBezTo>
                    <a:pt x="281" y="388"/>
                    <a:pt x="0" y="94"/>
                    <a:pt x="0" y="9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4" name="Freeform 323"/>
            <p:cNvSpPr>
              <a:spLocks noChangeAspect="1"/>
            </p:cNvSpPr>
            <p:nvPr userDrawn="1"/>
          </p:nvSpPr>
          <p:spPr bwMode="gray">
            <a:xfrm>
              <a:off x="3223" y="458"/>
              <a:ext cx="352" cy="200"/>
            </a:xfrm>
            <a:custGeom>
              <a:avLst/>
              <a:gdLst>
                <a:gd name="T0" fmla="*/ 0 w 1072"/>
                <a:gd name="T1" fmla="*/ 0 h 606"/>
                <a:gd name="T2" fmla="*/ 0 w 1072"/>
                <a:gd name="T3" fmla="*/ 0 h 606"/>
                <a:gd name="T4" fmla="*/ 373 w 1072"/>
                <a:gd name="T5" fmla="*/ 382 h 606"/>
                <a:gd name="T6" fmla="*/ 732 w 1072"/>
                <a:gd name="T7" fmla="*/ 533 h 606"/>
                <a:gd name="T8" fmla="*/ 1072 w 1072"/>
                <a:gd name="T9" fmla="*/ 590 h 606"/>
                <a:gd name="T10" fmla="*/ 1072 w 1072"/>
                <a:gd name="T11" fmla="*/ 606 h 606"/>
                <a:gd name="T12" fmla="*/ 732 w 1072"/>
                <a:gd name="T13" fmla="*/ 551 h 606"/>
                <a:gd name="T14" fmla="*/ 372 w 1072"/>
                <a:gd name="T15" fmla="*/ 427 h 606"/>
                <a:gd name="T16" fmla="*/ 0 w 1072"/>
                <a:gd name="T17" fmla="*/ 87 h 606"/>
                <a:gd name="T18" fmla="*/ 0 w 1072"/>
                <a:gd name="T19" fmla="*/ 0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606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89" y="296"/>
                    <a:pt x="373" y="382"/>
                  </a:cubicBezTo>
                  <a:cubicBezTo>
                    <a:pt x="461" y="472"/>
                    <a:pt x="575" y="505"/>
                    <a:pt x="732" y="533"/>
                  </a:cubicBezTo>
                  <a:cubicBezTo>
                    <a:pt x="882" y="559"/>
                    <a:pt x="1072" y="590"/>
                    <a:pt x="1072" y="590"/>
                  </a:cubicBezTo>
                  <a:lnTo>
                    <a:pt x="1072" y="606"/>
                  </a:lnTo>
                  <a:cubicBezTo>
                    <a:pt x="1072" y="606"/>
                    <a:pt x="894" y="578"/>
                    <a:pt x="732" y="551"/>
                  </a:cubicBezTo>
                  <a:cubicBezTo>
                    <a:pt x="573" y="524"/>
                    <a:pt x="462" y="509"/>
                    <a:pt x="372" y="427"/>
                  </a:cubicBezTo>
                  <a:cubicBezTo>
                    <a:pt x="290" y="354"/>
                    <a:pt x="0" y="87"/>
                    <a:pt x="0" y="8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5" name="Freeform 324"/>
            <p:cNvSpPr>
              <a:spLocks noChangeAspect="1"/>
            </p:cNvSpPr>
            <p:nvPr userDrawn="1"/>
          </p:nvSpPr>
          <p:spPr bwMode="gray">
            <a:xfrm>
              <a:off x="3223" y="502"/>
              <a:ext cx="352" cy="181"/>
            </a:xfrm>
            <a:custGeom>
              <a:avLst/>
              <a:gdLst>
                <a:gd name="T0" fmla="*/ 0 w 1072"/>
                <a:gd name="T1" fmla="*/ 0 h 547"/>
                <a:gd name="T2" fmla="*/ 0 w 1072"/>
                <a:gd name="T3" fmla="*/ 0 h 547"/>
                <a:gd name="T4" fmla="*/ 373 w 1072"/>
                <a:gd name="T5" fmla="*/ 336 h 547"/>
                <a:gd name="T6" fmla="*/ 733 w 1072"/>
                <a:gd name="T7" fmla="*/ 473 h 547"/>
                <a:gd name="T8" fmla="*/ 1072 w 1072"/>
                <a:gd name="T9" fmla="*/ 529 h 547"/>
                <a:gd name="T10" fmla="*/ 1072 w 1072"/>
                <a:gd name="T11" fmla="*/ 547 h 547"/>
                <a:gd name="T12" fmla="*/ 732 w 1072"/>
                <a:gd name="T13" fmla="*/ 493 h 547"/>
                <a:gd name="T14" fmla="*/ 373 w 1072"/>
                <a:gd name="T15" fmla="*/ 381 h 547"/>
                <a:gd name="T16" fmla="*/ 0 w 1072"/>
                <a:gd name="T17" fmla="*/ 82 h 547"/>
                <a:gd name="T18" fmla="*/ 0 w 1072"/>
                <a:gd name="T19" fmla="*/ 0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547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75" y="250"/>
                    <a:pt x="373" y="336"/>
                  </a:cubicBezTo>
                  <a:cubicBezTo>
                    <a:pt x="462" y="415"/>
                    <a:pt x="535" y="439"/>
                    <a:pt x="733" y="473"/>
                  </a:cubicBezTo>
                  <a:cubicBezTo>
                    <a:pt x="931" y="508"/>
                    <a:pt x="1072" y="529"/>
                    <a:pt x="1072" y="529"/>
                  </a:cubicBezTo>
                  <a:lnTo>
                    <a:pt x="1072" y="547"/>
                  </a:lnTo>
                  <a:cubicBezTo>
                    <a:pt x="1072" y="547"/>
                    <a:pt x="893" y="518"/>
                    <a:pt x="732" y="493"/>
                  </a:cubicBezTo>
                  <a:cubicBezTo>
                    <a:pt x="571" y="468"/>
                    <a:pt x="469" y="458"/>
                    <a:pt x="373" y="381"/>
                  </a:cubicBezTo>
                  <a:cubicBezTo>
                    <a:pt x="262" y="293"/>
                    <a:pt x="0" y="82"/>
                    <a:pt x="0" y="8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6" name="Freeform 325"/>
            <p:cNvSpPr>
              <a:spLocks noChangeAspect="1"/>
            </p:cNvSpPr>
            <p:nvPr userDrawn="1"/>
          </p:nvSpPr>
          <p:spPr bwMode="gray">
            <a:xfrm>
              <a:off x="3223" y="549"/>
              <a:ext cx="352" cy="158"/>
            </a:xfrm>
            <a:custGeom>
              <a:avLst/>
              <a:gdLst>
                <a:gd name="T0" fmla="*/ 0 w 1071"/>
                <a:gd name="T1" fmla="*/ 0 h 477"/>
                <a:gd name="T2" fmla="*/ 0 w 1071"/>
                <a:gd name="T3" fmla="*/ 0 h 477"/>
                <a:gd name="T4" fmla="*/ 372 w 1071"/>
                <a:gd name="T5" fmla="*/ 287 h 477"/>
                <a:gd name="T6" fmla="*/ 733 w 1071"/>
                <a:gd name="T7" fmla="*/ 411 h 477"/>
                <a:gd name="T8" fmla="*/ 1071 w 1071"/>
                <a:gd name="T9" fmla="*/ 458 h 477"/>
                <a:gd name="T10" fmla="*/ 1071 w 1071"/>
                <a:gd name="T11" fmla="*/ 477 h 477"/>
                <a:gd name="T12" fmla="*/ 733 w 1071"/>
                <a:gd name="T13" fmla="*/ 432 h 477"/>
                <a:gd name="T14" fmla="*/ 373 w 1071"/>
                <a:gd name="T15" fmla="*/ 328 h 477"/>
                <a:gd name="T16" fmla="*/ 0 w 1071"/>
                <a:gd name="T17" fmla="*/ 76 h 477"/>
                <a:gd name="T18" fmla="*/ 0 w 1071"/>
                <a:gd name="T19" fmla="*/ 0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1" h="477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13" y="244"/>
                    <a:pt x="372" y="287"/>
                  </a:cubicBezTo>
                  <a:cubicBezTo>
                    <a:pt x="430" y="329"/>
                    <a:pt x="508" y="379"/>
                    <a:pt x="733" y="411"/>
                  </a:cubicBezTo>
                  <a:cubicBezTo>
                    <a:pt x="956" y="443"/>
                    <a:pt x="1071" y="458"/>
                    <a:pt x="1071" y="458"/>
                  </a:cubicBezTo>
                  <a:lnTo>
                    <a:pt x="1071" y="477"/>
                  </a:lnTo>
                  <a:cubicBezTo>
                    <a:pt x="1071" y="477"/>
                    <a:pt x="868" y="448"/>
                    <a:pt x="733" y="432"/>
                  </a:cubicBezTo>
                  <a:cubicBezTo>
                    <a:pt x="598" y="415"/>
                    <a:pt x="494" y="408"/>
                    <a:pt x="373" y="328"/>
                  </a:cubicBezTo>
                  <a:cubicBezTo>
                    <a:pt x="254" y="251"/>
                    <a:pt x="0" y="76"/>
                    <a:pt x="0" y="7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7" name="Freeform 326"/>
            <p:cNvSpPr>
              <a:spLocks noChangeAspect="1"/>
            </p:cNvSpPr>
            <p:nvPr userDrawn="1"/>
          </p:nvSpPr>
          <p:spPr bwMode="gray">
            <a:xfrm>
              <a:off x="3223" y="595"/>
              <a:ext cx="352" cy="136"/>
            </a:xfrm>
            <a:custGeom>
              <a:avLst/>
              <a:gdLst>
                <a:gd name="T0" fmla="*/ 0 w 1071"/>
                <a:gd name="T1" fmla="*/ 0 h 412"/>
                <a:gd name="T2" fmla="*/ 0 w 1071"/>
                <a:gd name="T3" fmla="*/ 0 h 412"/>
                <a:gd name="T4" fmla="*/ 373 w 1071"/>
                <a:gd name="T5" fmla="*/ 238 h 412"/>
                <a:gd name="T6" fmla="*/ 733 w 1071"/>
                <a:gd name="T7" fmla="*/ 352 h 412"/>
                <a:gd name="T8" fmla="*/ 1071 w 1071"/>
                <a:gd name="T9" fmla="*/ 394 h 412"/>
                <a:gd name="T10" fmla="*/ 1071 w 1071"/>
                <a:gd name="T11" fmla="*/ 412 h 412"/>
                <a:gd name="T12" fmla="*/ 732 w 1071"/>
                <a:gd name="T13" fmla="*/ 375 h 412"/>
                <a:gd name="T14" fmla="*/ 372 w 1071"/>
                <a:gd name="T15" fmla="*/ 279 h 412"/>
                <a:gd name="T16" fmla="*/ 0 w 1071"/>
                <a:gd name="T17" fmla="*/ 70 h 412"/>
                <a:gd name="T18" fmla="*/ 0 w 1071"/>
                <a:gd name="T19" fmla="*/ 0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1" h="412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14" y="205"/>
                    <a:pt x="373" y="238"/>
                  </a:cubicBezTo>
                  <a:cubicBezTo>
                    <a:pt x="433" y="270"/>
                    <a:pt x="503" y="323"/>
                    <a:pt x="733" y="352"/>
                  </a:cubicBezTo>
                  <a:cubicBezTo>
                    <a:pt x="963" y="381"/>
                    <a:pt x="1071" y="394"/>
                    <a:pt x="1071" y="394"/>
                  </a:cubicBezTo>
                  <a:lnTo>
                    <a:pt x="1071" y="412"/>
                  </a:lnTo>
                  <a:cubicBezTo>
                    <a:pt x="1071" y="412"/>
                    <a:pt x="881" y="391"/>
                    <a:pt x="732" y="375"/>
                  </a:cubicBezTo>
                  <a:cubicBezTo>
                    <a:pt x="583" y="360"/>
                    <a:pt x="482" y="338"/>
                    <a:pt x="372" y="279"/>
                  </a:cubicBezTo>
                  <a:cubicBezTo>
                    <a:pt x="261" y="219"/>
                    <a:pt x="0" y="70"/>
                    <a:pt x="0" y="7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8" name="Freeform 327"/>
            <p:cNvSpPr>
              <a:spLocks noChangeAspect="1"/>
            </p:cNvSpPr>
            <p:nvPr userDrawn="1"/>
          </p:nvSpPr>
          <p:spPr bwMode="gray">
            <a:xfrm>
              <a:off x="3223" y="640"/>
              <a:ext cx="352" cy="113"/>
            </a:xfrm>
            <a:custGeom>
              <a:avLst/>
              <a:gdLst>
                <a:gd name="T0" fmla="*/ 0 w 1072"/>
                <a:gd name="T1" fmla="*/ 0 h 344"/>
                <a:gd name="T2" fmla="*/ 0 w 1072"/>
                <a:gd name="T3" fmla="*/ 0 h 344"/>
                <a:gd name="T4" fmla="*/ 373 w 1072"/>
                <a:gd name="T5" fmla="*/ 195 h 344"/>
                <a:gd name="T6" fmla="*/ 733 w 1072"/>
                <a:gd name="T7" fmla="*/ 290 h 344"/>
                <a:gd name="T8" fmla="*/ 1072 w 1072"/>
                <a:gd name="T9" fmla="*/ 327 h 344"/>
                <a:gd name="T10" fmla="*/ 1072 w 1072"/>
                <a:gd name="T11" fmla="*/ 344 h 344"/>
                <a:gd name="T12" fmla="*/ 733 w 1072"/>
                <a:gd name="T13" fmla="*/ 311 h 344"/>
                <a:gd name="T14" fmla="*/ 373 w 1072"/>
                <a:gd name="T15" fmla="*/ 233 h 344"/>
                <a:gd name="T16" fmla="*/ 0 w 1072"/>
                <a:gd name="T17" fmla="*/ 65 h 344"/>
                <a:gd name="T18" fmla="*/ 0 w 1072"/>
                <a:gd name="T19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344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78" y="148"/>
                    <a:pt x="373" y="195"/>
                  </a:cubicBezTo>
                  <a:cubicBezTo>
                    <a:pt x="478" y="246"/>
                    <a:pt x="568" y="271"/>
                    <a:pt x="733" y="290"/>
                  </a:cubicBezTo>
                  <a:cubicBezTo>
                    <a:pt x="895" y="309"/>
                    <a:pt x="1072" y="327"/>
                    <a:pt x="1072" y="327"/>
                  </a:cubicBezTo>
                  <a:lnTo>
                    <a:pt x="1072" y="344"/>
                  </a:lnTo>
                  <a:cubicBezTo>
                    <a:pt x="1072" y="344"/>
                    <a:pt x="908" y="327"/>
                    <a:pt x="733" y="311"/>
                  </a:cubicBezTo>
                  <a:cubicBezTo>
                    <a:pt x="560" y="295"/>
                    <a:pt x="498" y="287"/>
                    <a:pt x="373" y="233"/>
                  </a:cubicBezTo>
                  <a:cubicBezTo>
                    <a:pt x="261" y="184"/>
                    <a:pt x="0" y="65"/>
                    <a:pt x="0" y="6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9" name="Freeform 328"/>
            <p:cNvSpPr>
              <a:spLocks noChangeAspect="1"/>
            </p:cNvSpPr>
            <p:nvPr userDrawn="1"/>
          </p:nvSpPr>
          <p:spPr bwMode="gray">
            <a:xfrm>
              <a:off x="3223" y="686"/>
              <a:ext cx="352" cy="91"/>
            </a:xfrm>
            <a:custGeom>
              <a:avLst/>
              <a:gdLst>
                <a:gd name="T0" fmla="*/ 0 w 1071"/>
                <a:gd name="T1" fmla="*/ 0 h 278"/>
                <a:gd name="T2" fmla="*/ 0 w 1071"/>
                <a:gd name="T3" fmla="*/ 0 h 278"/>
                <a:gd name="T4" fmla="*/ 373 w 1071"/>
                <a:gd name="T5" fmla="*/ 152 h 278"/>
                <a:gd name="T6" fmla="*/ 734 w 1071"/>
                <a:gd name="T7" fmla="*/ 227 h 278"/>
                <a:gd name="T8" fmla="*/ 1071 w 1071"/>
                <a:gd name="T9" fmla="*/ 261 h 278"/>
                <a:gd name="T10" fmla="*/ 1071 w 1071"/>
                <a:gd name="T11" fmla="*/ 278 h 278"/>
                <a:gd name="T12" fmla="*/ 733 w 1071"/>
                <a:gd name="T13" fmla="*/ 250 h 278"/>
                <a:gd name="T14" fmla="*/ 373 w 1071"/>
                <a:gd name="T15" fmla="*/ 188 h 278"/>
                <a:gd name="T16" fmla="*/ 0 w 1071"/>
                <a:gd name="T17" fmla="*/ 62 h 278"/>
                <a:gd name="T18" fmla="*/ 0 w 1071"/>
                <a:gd name="T19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1" h="278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19" y="92"/>
                    <a:pt x="373" y="152"/>
                  </a:cubicBezTo>
                  <a:cubicBezTo>
                    <a:pt x="525" y="211"/>
                    <a:pt x="642" y="216"/>
                    <a:pt x="734" y="227"/>
                  </a:cubicBezTo>
                  <a:cubicBezTo>
                    <a:pt x="775" y="231"/>
                    <a:pt x="1071" y="261"/>
                    <a:pt x="1071" y="261"/>
                  </a:cubicBezTo>
                  <a:lnTo>
                    <a:pt x="1071" y="278"/>
                  </a:lnTo>
                  <a:cubicBezTo>
                    <a:pt x="1071" y="278"/>
                    <a:pt x="894" y="264"/>
                    <a:pt x="733" y="250"/>
                  </a:cubicBezTo>
                  <a:cubicBezTo>
                    <a:pt x="572" y="236"/>
                    <a:pt x="503" y="230"/>
                    <a:pt x="373" y="188"/>
                  </a:cubicBezTo>
                  <a:cubicBezTo>
                    <a:pt x="241" y="145"/>
                    <a:pt x="0" y="62"/>
                    <a:pt x="0" y="6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0" name="Freeform 329"/>
            <p:cNvSpPr>
              <a:spLocks noChangeAspect="1"/>
            </p:cNvSpPr>
            <p:nvPr userDrawn="1"/>
          </p:nvSpPr>
          <p:spPr bwMode="gray">
            <a:xfrm>
              <a:off x="3223" y="732"/>
              <a:ext cx="352" cy="69"/>
            </a:xfrm>
            <a:custGeom>
              <a:avLst/>
              <a:gdLst>
                <a:gd name="T0" fmla="*/ 0 w 1071"/>
                <a:gd name="T1" fmla="*/ 0 h 208"/>
                <a:gd name="T2" fmla="*/ 0 w 1071"/>
                <a:gd name="T3" fmla="*/ 0 h 208"/>
                <a:gd name="T4" fmla="*/ 373 w 1071"/>
                <a:gd name="T5" fmla="*/ 107 h 208"/>
                <a:gd name="T6" fmla="*/ 734 w 1071"/>
                <a:gd name="T7" fmla="*/ 166 h 208"/>
                <a:gd name="T8" fmla="*/ 1071 w 1071"/>
                <a:gd name="T9" fmla="*/ 192 h 208"/>
                <a:gd name="T10" fmla="*/ 1071 w 1071"/>
                <a:gd name="T11" fmla="*/ 208 h 208"/>
                <a:gd name="T12" fmla="*/ 733 w 1071"/>
                <a:gd name="T13" fmla="*/ 185 h 208"/>
                <a:gd name="T14" fmla="*/ 373 w 1071"/>
                <a:gd name="T15" fmla="*/ 144 h 208"/>
                <a:gd name="T16" fmla="*/ 0 w 1071"/>
                <a:gd name="T17" fmla="*/ 59 h 208"/>
                <a:gd name="T18" fmla="*/ 0 w 1071"/>
                <a:gd name="T19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1" h="208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22" y="68"/>
                    <a:pt x="373" y="107"/>
                  </a:cubicBezTo>
                  <a:cubicBezTo>
                    <a:pt x="525" y="146"/>
                    <a:pt x="664" y="162"/>
                    <a:pt x="734" y="166"/>
                  </a:cubicBezTo>
                  <a:cubicBezTo>
                    <a:pt x="804" y="171"/>
                    <a:pt x="1071" y="192"/>
                    <a:pt x="1071" y="192"/>
                  </a:cubicBezTo>
                  <a:lnTo>
                    <a:pt x="1071" y="208"/>
                  </a:lnTo>
                  <a:cubicBezTo>
                    <a:pt x="1071" y="208"/>
                    <a:pt x="919" y="198"/>
                    <a:pt x="733" y="185"/>
                  </a:cubicBezTo>
                  <a:cubicBezTo>
                    <a:pt x="582" y="174"/>
                    <a:pt x="461" y="163"/>
                    <a:pt x="373" y="144"/>
                  </a:cubicBezTo>
                  <a:cubicBezTo>
                    <a:pt x="274" y="123"/>
                    <a:pt x="0" y="59"/>
                    <a:pt x="0" y="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1" name="Freeform 330"/>
            <p:cNvSpPr>
              <a:spLocks noChangeAspect="1"/>
            </p:cNvSpPr>
            <p:nvPr userDrawn="1"/>
          </p:nvSpPr>
          <p:spPr bwMode="gray">
            <a:xfrm>
              <a:off x="3223" y="778"/>
              <a:ext cx="352" cy="47"/>
            </a:xfrm>
            <a:custGeom>
              <a:avLst/>
              <a:gdLst>
                <a:gd name="T0" fmla="*/ 0 w 1072"/>
                <a:gd name="T1" fmla="*/ 0 h 140"/>
                <a:gd name="T2" fmla="*/ 0 w 1072"/>
                <a:gd name="T3" fmla="*/ 0 h 140"/>
                <a:gd name="T4" fmla="*/ 373 w 1072"/>
                <a:gd name="T5" fmla="*/ 62 h 140"/>
                <a:gd name="T6" fmla="*/ 733 w 1072"/>
                <a:gd name="T7" fmla="*/ 101 h 140"/>
                <a:gd name="T8" fmla="*/ 1072 w 1072"/>
                <a:gd name="T9" fmla="*/ 123 h 140"/>
                <a:gd name="T10" fmla="*/ 1072 w 1072"/>
                <a:gd name="T11" fmla="*/ 140 h 140"/>
                <a:gd name="T12" fmla="*/ 733 w 1072"/>
                <a:gd name="T13" fmla="*/ 122 h 140"/>
                <a:gd name="T14" fmla="*/ 373 w 1072"/>
                <a:gd name="T15" fmla="*/ 98 h 140"/>
                <a:gd name="T16" fmla="*/ 0 w 1072"/>
                <a:gd name="T17" fmla="*/ 55 h 140"/>
                <a:gd name="T18" fmla="*/ 0 w 1072"/>
                <a:gd name="T1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14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182" y="30"/>
                    <a:pt x="373" y="62"/>
                  </a:cubicBezTo>
                  <a:cubicBezTo>
                    <a:pt x="517" y="85"/>
                    <a:pt x="712" y="100"/>
                    <a:pt x="733" y="101"/>
                  </a:cubicBezTo>
                  <a:cubicBezTo>
                    <a:pt x="754" y="102"/>
                    <a:pt x="1072" y="123"/>
                    <a:pt x="1072" y="123"/>
                  </a:cubicBezTo>
                  <a:lnTo>
                    <a:pt x="1072" y="140"/>
                  </a:lnTo>
                  <a:cubicBezTo>
                    <a:pt x="1072" y="140"/>
                    <a:pt x="868" y="129"/>
                    <a:pt x="733" y="122"/>
                  </a:cubicBezTo>
                  <a:cubicBezTo>
                    <a:pt x="592" y="114"/>
                    <a:pt x="452" y="106"/>
                    <a:pt x="373" y="98"/>
                  </a:cubicBezTo>
                  <a:cubicBezTo>
                    <a:pt x="194" y="80"/>
                    <a:pt x="0" y="55"/>
                    <a:pt x="0" y="5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2" name="Freeform 331"/>
            <p:cNvSpPr>
              <a:spLocks noChangeAspect="1"/>
            </p:cNvSpPr>
            <p:nvPr userDrawn="1"/>
          </p:nvSpPr>
          <p:spPr bwMode="gray">
            <a:xfrm>
              <a:off x="3223" y="826"/>
              <a:ext cx="352" cy="18"/>
            </a:xfrm>
            <a:custGeom>
              <a:avLst/>
              <a:gdLst>
                <a:gd name="T0" fmla="*/ 0 w 1072"/>
                <a:gd name="T1" fmla="*/ 0 h 55"/>
                <a:gd name="T2" fmla="*/ 0 w 1072"/>
                <a:gd name="T3" fmla="*/ 0 h 55"/>
                <a:gd name="T4" fmla="*/ 373 w 1072"/>
                <a:gd name="T5" fmla="*/ 12 h 55"/>
                <a:gd name="T6" fmla="*/ 1072 w 1072"/>
                <a:gd name="T7" fmla="*/ 38 h 55"/>
                <a:gd name="T8" fmla="*/ 1072 w 1072"/>
                <a:gd name="T9" fmla="*/ 55 h 55"/>
                <a:gd name="T10" fmla="*/ 0 w 1072"/>
                <a:gd name="T11" fmla="*/ 54 h 55"/>
                <a:gd name="T12" fmla="*/ 0 w 1072"/>
                <a:gd name="T1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2" h="55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86" y="10"/>
                    <a:pt x="373" y="12"/>
                  </a:cubicBezTo>
                  <a:cubicBezTo>
                    <a:pt x="461" y="14"/>
                    <a:pt x="1072" y="38"/>
                    <a:pt x="1072" y="38"/>
                  </a:cubicBezTo>
                  <a:lnTo>
                    <a:pt x="1072" y="55"/>
                  </a:lnTo>
                  <a:lnTo>
                    <a:pt x="0" y="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3" name="Freeform 332"/>
            <p:cNvSpPr>
              <a:spLocks noChangeAspect="1"/>
            </p:cNvSpPr>
            <p:nvPr userDrawn="1"/>
          </p:nvSpPr>
          <p:spPr bwMode="gray">
            <a:xfrm>
              <a:off x="2681" y="875"/>
              <a:ext cx="32" cy="53"/>
            </a:xfrm>
            <a:custGeom>
              <a:avLst/>
              <a:gdLst>
                <a:gd name="T0" fmla="*/ 0 w 98"/>
                <a:gd name="T1" fmla="*/ 5 h 160"/>
                <a:gd name="T2" fmla="*/ 0 w 98"/>
                <a:gd name="T3" fmla="*/ 5 h 160"/>
                <a:gd name="T4" fmla="*/ 4 w 98"/>
                <a:gd name="T5" fmla="*/ 0 h 160"/>
                <a:gd name="T6" fmla="*/ 93 w 98"/>
                <a:gd name="T7" fmla="*/ 0 h 160"/>
                <a:gd name="T8" fmla="*/ 97 w 98"/>
                <a:gd name="T9" fmla="*/ 5 h 160"/>
                <a:gd name="T10" fmla="*/ 97 w 98"/>
                <a:gd name="T11" fmla="*/ 20 h 160"/>
                <a:gd name="T12" fmla="*/ 92 w 98"/>
                <a:gd name="T13" fmla="*/ 24 h 160"/>
                <a:gd name="T14" fmla="*/ 27 w 98"/>
                <a:gd name="T15" fmla="*/ 24 h 160"/>
                <a:gd name="T16" fmla="*/ 27 w 98"/>
                <a:gd name="T17" fmla="*/ 65 h 160"/>
                <a:gd name="T18" fmla="*/ 85 w 98"/>
                <a:gd name="T19" fmla="*/ 65 h 160"/>
                <a:gd name="T20" fmla="*/ 90 w 98"/>
                <a:gd name="T21" fmla="*/ 69 h 160"/>
                <a:gd name="T22" fmla="*/ 90 w 98"/>
                <a:gd name="T23" fmla="*/ 84 h 160"/>
                <a:gd name="T24" fmla="*/ 85 w 98"/>
                <a:gd name="T25" fmla="*/ 89 h 160"/>
                <a:gd name="T26" fmla="*/ 27 w 98"/>
                <a:gd name="T27" fmla="*/ 89 h 160"/>
                <a:gd name="T28" fmla="*/ 27 w 98"/>
                <a:gd name="T29" fmla="*/ 136 h 160"/>
                <a:gd name="T30" fmla="*/ 94 w 98"/>
                <a:gd name="T31" fmla="*/ 136 h 160"/>
                <a:gd name="T32" fmla="*/ 98 w 98"/>
                <a:gd name="T33" fmla="*/ 141 h 160"/>
                <a:gd name="T34" fmla="*/ 98 w 98"/>
                <a:gd name="T35" fmla="*/ 155 h 160"/>
                <a:gd name="T36" fmla="*/ 94 w 98"/>
                <a:gd name="T37" fmla="*/ 160 h 160"/>
                <a:gd name="T38" fmla="*/ 4 w 98"/>
                <a:gd name="T39" fmla="*/ 160 h 160"/>
                <a:gd name="T40" fmla="*/ 0 w 98"/>
                <a:gd name="T41" fmla="*/ 155 h 160"/>
                <a:gd name="T42" fmla="*/ 0 w 98"/>
                <a:gd name="T43" fmla="*/ 5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8" h="160">
                  <a:moveTo>
                    <a:pt x="0" y="5"/>
                  </a:moveTo>
                  <a:lnTo>
                    <a:pt x="0" y="5"/>
                  </a:lnTo>
                  <a:cubicBezTo>
                    <a:pt x="0" y="2"/>
                    <a:pt x="1" y="0"/>
                    <a:pt x="4" y="0"/>
                  </a:cubicBezTo>
                  <a:lnTo>
                    <a:pt x="93" y="0"/>
                  </a:lnTo>
                  <a:cubicBezTo>
                    <a:pt x="96" y="0"/>
                    <a:pt x="97" y="2"/>
                    <a:pt x="97" y="5"/>
                  </a:cubicBezTo>
                  <a:lnTo>
                    <a:pt x="97" y="20"/>
                  </a:lnTo>
                  <a:cubicBezTo>
                    <a:pt x="97" y="22"/>
                    <a:pt x="96" y="24"/>
                    <a:pt x="92" y="24"/>
                  </a:cubicBezTo>
                  <a:lnTo>
                    <a:pt x="27" y="24"/>
                  </a:lnTo>
                  <a:lnTo>
                    <a:pt x="27" y="65"/>
                  </a:lnTo>
                  <a:lnTo>
                    <a:pt x="85" y="65"/>
                  </a:lnTo>
                  <a:cubicBezTo>
                    <a:pt x="88" y="65"/>
                    <a:pt x="90" y="67"/>
                    <a:pt x="90" y="69"/>
                  </a:cubicBezTo>
                  <a:lnTo>
                    <a:pt x="90" y="84"/>
                  </a:lnTo>
                  <a:cubicBezTo>
                    <a:pt x="90" y="87"/>
                    <a:pt x="89" y="89"/>
                    <a:pt x="85" y="89"/>
                  </a:cubicBezTo>
                  <a:lnTo>
                    <a:pt x="27" y="89"/>
                  </a:lnTo>
                  <a:lnTo>
                    <a:pt x="27" y="136"/>
                  </a:lnTo>
                  <a:lnTo>
                    <a:pt x="94" y="136"/>
                  </a:lnTo>
                  <a:cubicBezTo>
                    <a:pt x="97" y="136"/>
                    <a:pt x="98" y="137"/>
                    <a:pt x="98" y="141"/>
                  </a:cubicBezTo>
                  <a:lnTo>
                    <a:pt x="98" y="155"/>
                  </a:lnTo>
                  <a:cubicBezTo>
                    <a:pt x="98" y="158"/>
                    <a:pt x="97" y="160"/>
                    <a:pt x="94" y="160"/>
                  </a:cubicBezTo>
                  <a:lnTo>
                    <a:pt x="4" y="160"/>
                  </a:lnTo>
                  <a:cubicBezTo>
                    <a:pt x="1" y="160"/>
                    <a:pt x="0" y="158"/>
                    <a:pt x="0" y="155"/>
                  </a:cubicBezTo>
                  <a:lnTo>
                    <a:pt x="0" y="5"/>
                  </a:ln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4" name="Freeform 333"/>
            <p:cNvSpPr>
              <a:spLocks noChangeAspect="1"/>
            </p:cNvSpPr>
            <p:nvPr userDrawn="1"/>
          </p:nvSpPr>
          <p:spPr bwMode="gray">
            <a:xfrm>
              <a:off x="2717" y="889"/>
              <a:ext cx="34" cy="40"/>
            </a:xfrm>
            <a:custGeom>
              <a:avLst/>
              <a:gdLst>
                <a:gd name="T0" fmla="*/ 98 w 102"/>
                <a:gd name="T1" fmla="*/ 118 h 120"/>
                <a:gd name="T2" fmla="*/ 98 w 102"/>
                <a:gd name="T3" fmla="*/ 118 h 120"/>
                <a:gd name="T4" fmla="*/ 81 w 102"/>
                <a:gd name="T5" fmla="*/ 118 h 120"/>
                <a:gd name="T6" fmla="*/ 76 w 102"/>
                <a:gd name="T7" fmla="*/ 113 h 120"/>
                <a:gd name="T8" fmla="*/ 76 w 102"/>
                <a:gd name="T9" fmla="*/ 106 h 120"/>
                <a:gd name="T10" fmla="*/ 76 w 102"/>
                <a:gd name="T11" fmla="*/ 105 h 120"/>
                <a:gd name="T12" fmla="*/ 35 w 102"/>
                <a:gd name="T13" fmla="*/ 120 h 120"/>
                <a:gd name="T14" fmla="*/ 0 w 102"/>
                <a:gd name="T15" fmla="*/ 75 h 120"/>
                <a:gd name="T16" fmla="*/ 0 w 102"/>
                <a:gd name="T17" fmla="*/ 5 h 120"/>
                <a:gd name="T18" fmla="*/ 4 w 102"/>
                <a:gd name="T19" fmla="*/ 0 h 120"/>
                <a:gd name="T20" fmla="*/ 22 w 102"/>
                <a:gd name="T21" fmla="*/ 0 h 120"/>
                <a:gd name="T22" fmla="*/ 26 w 102"/>
                <a:gd name="T23" fmla="*/ 5 h 120"/>
                <a:gd name="T24" fmla="*/ 26 w 102"/>
                <a:gd name="T25" fmla="*/ 72 h 120"/>
                <a:gd name="T26" fmla="*/ 44 w 102"/>
                <a:gd name="T27" fmla="*/ 96 h 120"/>
                <a:gd name="T28" fmla="*/ 76 w 102"/>
                <a:gd name="T29" fmla="*/ 85 h 120"/>
                <a:gd name="T30" fmla="*/ 76 w 102"/>
                <a:gd name="T31" fmla="*/ 5 h 120"/>
                <a:gd name="T32" fmla="*/ 81 w 102"/>
                <a:gd name="T33" fmla="*/ 0 h 120"/>
                <a:gd name="T34" fmla="*/ 98 w 102"/>
                <a:gd name="T35" fmla="*/ 0 h 120"/>
                <a:gd name="T36" fmla="*/ 102 w 102"/>
                <a:gd name="T37" fmla="*/ 5 h 120"/>
                <a:gd name="T38" fmla="*/ 102 w 102"/>
                <a:gd name="T39" fmla="*/ 113 h 120"/>
                <a:gd name="T40" fmla="*/ 98 w 102"/>
                <a:gd name="T41" fmla="*/ 118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2" h="120">
                  <a:moveTo>
                    <a:pt x="98" y="118"/>
                  </a:moveTo>
                  <a:lnTo>
                    <a:pt x="98" y="118"/>
                  </a:lnTo>
                  <a:lnTo>
                    <a:pt x="81" y="118"/>
                  </a:lnTo>
                  <a:cubicBezTo>
                    <a:pt x="77" y="118"/>
                    <a:pt x="76" y="116"/>
                    <a:pt x="76" y="113"/>
                  </a:cubicBezTo>
                  <a:lnTo>
                    <a:pt x="76" y="106"/>
                  </a:lnTo>
                  <a:lnTo>
                    <a:pt x="76" y="105"/>
                  </a:lnTo>
                  <a:cubicBezTo>
                    <a:pt x="66" y="112"/>
                    <a:pt x="50" y="120"/>
                    <a:pt x="35" y="120"/>
                  </a:cubicBezTo>
                  <a:cubicBezTo>
                    <a:pt x="3" y="120"/>
                    <a:pt x="0" y="100"/>
                    <a:pt x="0" y="75"/>
                  </a:cubicBezTo>
                  <a:lnTo>
                    <a:pt x="0" y="5"/>
                  </a:lnTo>
                  <a:cubicBezTo>
                    <a:pt x="0" y="2"/>
                    <a:pt x="1" y="0"/>
                    <a:pt x="4" y="0"/>
                  </a:cubicBezTo>
                  <a:lnTo>
                    <a:pt x="22" y="0"/>
                  </a:lnTo>
                  <a:cubicBezTo>
                    <a:pt x="25" y="0"/>
                    <a:pt x="26" y="2"/>
                    <a:pt x="26" y="5"/>
                  </a:cubicBezTo>
                  <a:lnTo>
                    <a:pt x="26" y="72"/>
                  </a:lnTo>
                  <a:cubicBezTo>
                    <a:pt x="26" y="87"/>
                    <a:pt x="29" y="96"/>
                    <a:pt x="44" y="96"/>
                  </a:cubicBezTo>
                  <a:cubicBezTo>
                    <a:pt x="54" y="96"/>
                    <a:pt x="70" y="88"/>
                    <a:pt x="76" y="85"/>
                  </a:cubicBezTo>
                  <a:lnTo>
                    <a:pt x="76" y="5"/>
                  </a:lnTo>
                  <a:cubicBezTo>
                    <a:pt x="76" y="2"/>
                    <a:pt x="77" y="0"/>
                    <a:pt x="81" y="0"/>
                  </a:cubicBezTo>
                  <a:lnTo>
                    <a:pt x="98" y="0"/>
                  </a:lnTo>
                  <a:cubicBezTo>
                    <a:pt x="101" y="0"/>
                    <a:pt x="102" y="2"/>
                    <a:pt x="102" y="5"/>
                  </a:cubicBezTo>
                  <a:lnTo>
                    <a:pt x="102" y="113"/>
                  </a:lnTo>
                  <a:cubicBezTo>
                    <a:pt x="102" y="116"/>
                    <a:pt x="101" y="118"/>
                    <a:pt x="98" y="118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5" name="Freeform 334"/>
            <p:cNvSpPr>
              <a:spLocks noChangeAspect="1"/>
            </p:cNvSpPr>
            <p:nvPr userDrawn="1"/>
          </p:nvSpPr>
          <p:spPr bwMode="gray">
            <a:xfrm>
              <a:off x="2758" y="889"/>
              <a:ext cx="23" cy="39"/>
            </a:xfrm>
            <a:custGeom>
              <a:avLst/>
              <a:gdLst>
                <a:gd name="T0" fmla="*/ 26 w 70"/>
                <a:gd name="T1" fmla="*/ 115 h 120"/>
                <a:gd name="T2" fmla="*/ 26 w 70"/>
                <a:gd name="T3" fmla="*/ 115 h 120"/>
                <a:gd name="T4" fmla="*/ 22 w 70"/>
                <a:gd name="T5" fmla="*/ 120 h 120"/>
                <a:gd name="T6" fmla="*/ 4 w 70"/>
                <a:gd name="T7" fmla="*/ 120 h 120"/>
                <a:gd name="T8" fmla="*/ 0 w 70"/>
                <a:gd name="T9" fmla="*/ 115 h 120"/>
                <a:gd name="T10" fmla="*/ 0 w 70"/>
                <a:gd name="T11" fmla="*/ 7 h 120"/>
                <a:gd name="T12" fmla="*/ 4 w 70"/>
                <a:gd name="T13" fmla="*/ 2 h 120"/>
                <a:gd name="T14" fmla="*/ 21 w 70"/>
                <a:gd name="T15" fmla="*/ 2 h 120"/>
                <a:gd name="T16" fmla="*/ 26 w 70"/>
                <a:gd name="T17" fmla="*/ 7 h 120"/>
                <a:gd name="T18" fmla="*/ 26 w 70"/>
                <a:gd name="T19" fmla="*/ 17 h 120"/>
                <a:gd name="T20" fmla="*/ 27 w 70"/>
                <a:gd name="T21" fmla="*/ 18 h 120"/>
                <a:gd name="T22" fmla="*/ 62 w 70"/>
                <a:gd name="T23" fmla="*/ 1 h 120"/>
                <a:gd name="T24" fmla="*/ 68 w 70"/>
                <a:gd name="T25" fmla="*/ 5 h 120"/>
                <a:gd name="T26" fmla="*/ 70 w 70"/>
                <a:gd name="T27" fmla="*/ 21 h 120"/>
                <a:gd name="T28" fmla="*/ 65 w 70"/>
                <a:gd name="T29" fmla="*/ 27 h 120"/>
                <a:gd name="T30" fmla="*/ 26 w 70"/>
                <a:gd name="T31" fmla="*/ 38 h 120"/>
                <a:gd name="T32" fmla="*/ 26 w 70"/>
                <a:gd name="T33" fmla="*/ 115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120">
                  <a:moveTo>
                    <a:pt x="26" y="115"/>
                  </a:moveTo>
                  <a:lnTo>
                    <a:pt x="26" y="115"/>
                  </a:lnTo>
                  <a:cubicBezTo>
                    <a:pt x="26" y="118"/>
                    <a:pt x="25" y="120"/>
                    <a:pt x="22" y="120"/>
                  </a:cubicBezTo>
                  <a:lnTo>
                    <a:pt x="4" y="120"/>
                  </a:lnTo>
                  <a:cubicBezTo>
                    <a:pt x="1" y="120"/>
                    <a:pt x="0" y="118"/>
                    <a:pt x="0" y="115"/>
                  </a:cubicBezTo>
                  <a:lnTo>
                    <a:pt x="0" y="7"/>
                  </a:lnTo>
                  <a:cubicBezTo>
                    <a:pt x="0" y="4"/>
                    <a:pt x="1" y="2"/>
                    <a:pt x="4" y="2"/>
                  </a:cubicBezTo>
                  <a:lnTo>
                    <a:pt x="21" y="2"/>
                  </a:lnTo>
                  <a:cubicBezTo>
                    <a:pt x="25" y="2"/>
                    <a:pt x="26" y="4"/>
                    <a:pt x="26" y="7"/>
                  </a:cubicBezTo>
                  <a:lnTo>
                    <a:pt x="26" y="17"/>
                  </a:lnTo>
                  <a:lnTo>
                    <a:pt x="27" y="18"/>
                  </a:lnTo>
                  <a:cubicBezTo>
                    <a:pt x="34" y="11"/>
                    <a:pt x="51" y="3"/>
                    <a:pt x="62" y="1"/>
                  </a:cubicBezTo>
                  <a:cubicBezTo>
                    <a:pt x="65" y="0"/>
                    <a:pt x="67" y="1"/>
                    <a:pt x="68" y="5"/>
                  </a:cubicBezTo>
                  <a:lnTo>
                    <a:pt x="70" y="21"/>
                  </a:lnTo>
                  <a:cubicBezTo>
                    <a:pt x="70" y="24"/>
                    <a:pt x="70" y="26"/>
                    <a:pt x="65" y="27"/>
                  </a:cubicBezTo>
                  <a:cubicBezTo>
                    <a:pt x="52" y="29"/>
                    <a:pt x="35" y="34"/>
                    <a:pt x="26" y="38"/>
                  </a:cubicBezTo>
                  <a:lnTo>
                    <a:pt x="26" y="115"/>
                  </a:ln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6" name="Freeform 335"/>
            <p:cNvSpPr>
              <a:spLocks noChangeAspect="1" noEditPoints="1"/>
            </p:cNvSpPr>
            <p:nvPr userDrawn="1"/>
          </p:nvSpPr>
          <p:spPr bwMode="gray">
            <a:xfrm>
              <a:off x="2783" y="888"/>
              <a:ext cx="34" cy="41"/>
            </a:xfrm>
            <a:custGeom>
              <a:avLst/>
              <a:gdLst>
                <a:gd name="T0" fmla="*/ 51 w 104"/>
                <a:gd name="T1" fmla="*/ 24 h 122"/>
                <a:gd name="T2" fmla="*/ 51 w 104"/>
                <a:gd name="T3" fmla="*/ 24 h 122"/>
                <a:gd name="T4" fmla="*/ 26 w 104"/>
                <a:gd name="T5" fmla="*/ 61 h 122"/>
                <a:gd name="T6" fmla="*/ 51 w 104"/>
                <a:gd name="T7" fmla="*/ 99 h 122"/>
                <a:gd name="T8" fmla="*/ 77 w 104"/>
                <a:gd name="T9" fmla="*/ 61 h 122"/>
                <a:gd name="T10" fmla="*/ 51 w 104"/>
                <a:gd name="T11" fmla="*/ 24 h 122"/>
                <a:gd name="T12" fmla="*/ 51 w 104"/>
                <a:gd name="T13" fmla="*/ 24 h 122"/>
                <a:gd name="T14" fmla="*/ 51 w 104"/>
                <a:gd name="T15" fmla="*/ 122 h 122"/>
                <a:gd name="T16" fmla="*/ 51 w 104"/>
                <a:gd name="T17" fmla="*/ 122 h 122"/>
                <a:gd name="T18" fmla="*/ 0 w 104"/>
                <a:gd name="T19" fmla="*/ 60 h 122"/>
                <a:gd name="T20" fmla="*/ 51 w 104"/>
                <a:gd name="T21" fmla="*/ 0 h 122"/>
                <a:gd name="T22" fmla="*/ 104 w 104"/>
                <a:gd name="T23" fmla="*/ 60 h 122"/>
                <a:gd name="T24" fmla="*/ 51 w 104"/>
                <a:gd name="T25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4" h="122">
                  <a:moveTo>
                    <a:pt x="51" y="24"/>
                  </a:moveTo>
                  <a:lnTo>
                    <a:pt x="51" y="24"/>
                  </a:lnTo>
                  <a:cubicBezTo>
                    <a:pt x="31" y="24"/>
                    <a:pt x="26" y="36"/>
                    <a:pt x="26" y="61"/>
                  </a:cubicBezTo>
                  <a:cubicBezTo>
                    <a:pt x="26" y="87"/>
                    <a:pt x="31" y="99"/>
                    <a:pt x="51" y="99"/>
                  </a:cubicBezTo>
                  <a:cubicBezTo>
                    <a:pt x="73" y="99"/>
                    <a:pt x="77" y="87"/>
                    <a:pt x="77" y="61"/>
                  </a:cubicBezTo>
                  <a:cubicBezTo>
                    <a:pt x="77" y="36"/>
                    <a:pt x="73" y="24"/>
                    <a:pt x="51" y="24"/>
                  </a:cubicBezTo>
                  <a:lnTo>
                    <a:pt x="51" y="24"/>
                  </a:lnTo>
                  <a:close/>
                  <a:moveTo>
                    <a:pt x="51" y="122"/>
                  </a:moveTo>
                  <a:lnTo>
                    <a:pt x="51" y="122"/>
                  </a:lnTo>
                  <a:cubicBezTo>
                    <a:pt x="3" y="122"/>
                    <a:pt x="0" y="87"/>
                    <a:pt x="0" y="60"/>
                  </a:cubicBezTo>
                  <a:cubicBezTo>
                    <a:pt x="0" y="37"/>
                    <a:pt x="5" y="0"/>
                    <a:pt x="51" y="0"/>
                  </a:cubicBezTo>
                  <a:cubicBezTo>
                    <a:pt x="98" y="0"/>
                    <a:pt x="104" y="31"/>
                    <a:pt x="104" y="60"/>
                  </a:cubicBezTo>
                  <a:cubicBezTo>
                    <a:pt x="104" y="87"/>
                    <a:pt x="101" y="122"/>
                    <a:pt x="51" y="122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7" name="Freeform 336"/>
            <p:cNvSpPr>
              <a:spLocks noChangeAspect="1" noEditPoints="1"/>
            </p:cNvSpPr>
            <p:nvPr userDrawn="1"/>
          </p:nvSpPr>
          <p:spPr bwMode="gray">
            <a:xfrm>
              <a:off x="2821" y="889"/>
              <a:ext cx="35" cy="54"/>
            </a:xfrm>
            <a:custGeom>
              <a:avLst/>
              <a:gdLst>
                <a:gd name="T0" fmla="*/ 59 w 105"/>
                <a:gd name="T1" fmla="*/ 24 h 164"/>
                <a:gd name="T2" fmla="*/ 59 w 105"/>
                <a:gd name="T3" fmla="*/ 24 h 164"/>
                <a:gd name="T4" fmla="*/ 27 w 105"/>
                <a:gd name="T5" fmla="*/ 35 h 164"/>
                <a:gd name="T6" fmla="*/ 27 w 105"/>
                <a:gd name="T7" fmla="*/ 95 h 164"/>
                <a:gd name="T8" fmla="*/ 54 w 105"/>
                <a:gd name="T9" fmla="*/ 99 h 164"/>
                <a:gd name="T10" fmla="*/ 77 w 105"/>
                <a:gd name="T11" fmla="*/ 60 h 164"/>
                <a:gd name="T12" fmla="*/ 59 w 105"/>
                <a:gd name="T13" fmla="*/ 24 h 164"/>
                <a:gd name="T14" fmla="*/ 59 w 105"/>
                <a:gd name="T15" fmla="*/ 24 h 164"/>
                <a:gd name="T16" fmla="*/ 57 w 105"/>
                <a:gd name="T17" fmla="*/ 122 h 164"/>
                <a:gd name="T18" fmla="*/ 57 w 105"/>
                <a:gd name="T19" fmla="*/ 122 h 164"/>
                <a:gd name="T20" fmla="*/ 27 w 105"/>
                <a:gd name="T21" fmla="*/ 116 h 164"/>
                <a:gd name="T22" fmla="*/ 27 w 105"/>
                <a:gd name="T23" fmla="*/ 117 h 164"/>
                <a:gd name="T24" fmla="*/ 27 w 105"/>
                <a:gd name="T25" fmla="*/ 159 h 164"/>
                <a:gd name="T26" fmla="*/ 22 w 105"/>
                <a:gd name="T27" fmla="*/ 164 h 164"/>
                <a:gd name="T28" fmla="*/ 5 w 105"/>
                <a:gd name="T29" fmla="*/ 164 h 164"/>
                <a:gd name="T30" fmla="*/ 0 w 105"/>
                <a:gd name="T31" fmla="*/ 159 h 164"/>
                <a:gd name="T32" fmla="*/ 0 w 105"/>
                <a:gd name="T33" fmla="*/ 7 h 164"/>
                <a:gd name="T34" fmla="*/ 5 w 105"/>
                <a:gd name="T35" fmla="*/ 2 h 164"/>
                <a:gd name="T36" fmla="*/ 22 w 105"/>
                <a:gd name="T37" fmla="*/ 2 h 164"/>
                <a:gd name="T38" fmla="*/ 26 w 105"/>
                <a:gd name="T39" fmla="*/ 7 h 164"/>
                <a:gd name="T40" fmla="*/ 26 w 105"/>
                <a:gd name="T41" fmla="*/ 14 h 164"/>
                <a:gd name="T42" fmla="*/ 27 w 105"/>
                <a:gd name="T43" fmla="*/ 14 h 164"/>
                <a:gd name="T44" fmla="*/ 65 w 105"/>
                <a:gd name="T45" fmla="*/ 0 h 164"/>
                <a:gd name="T46" fmla="*/ 105 w 105"/>
                <a:gd name="T47" fmla="*/ 60 h 164"/>
                <a:gd name="T48" fmla="*/ 57 w 105"/>
                <a:gd name="T49" fmla="*/ 122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5" h="164">
                  <a:moveTo>
                    <a:pt x="59" y="24"/>
                  </a:moveTo>
                  <a:lnTo>
                    <a:pt x="59" y="24"/>
                  </a:lnTo>
                  <a:cubicBezTo>
                    <a:pt x="49" y="24"/>
                    <a:pt x="34" y="31"/>
                    <a:pt x="27" y="35"/>
                  </a:cubicBezTo>
                  <a:lnTo>
                    <a:pt x="27" y="95"/>
                  </a:lnTo>
                  <a:cubicBezTo>
                    <a:pt x="37" y="98"/>
                    <a:pt x="46" y="99"/>
                    <a:pt x="54" y="99"/>
                  </a:cubicBezTo>
                  <a:cubicBezTo>
                    <a:pt x="71" y="99"/>
                    <a:pt x="77" y="90"/>
                    <a:pt x="77" y="60"/>
                  </a:cubicBezTo>
                  <a:cubicBezTo>
                    <a:pt x="77" y="29"/>
                    <a:pt x="71" y="24"/>
                    <a:pt x="59" y="24"/>
                  </a:cubicBezTo>
                  <a:lnTo>
                    <a:pt x="59" y="24"/>
                  </a:lnTo>
                  <a:close/>
                  <a:moveTo>
                    <a:pt x="57" y="122"/>
                  </a:moveTo>
                  <a:lnTo>
                    <a:pt x="57" y="122"/>
                  </a:lnTo>
                  <a:cubicBezTo>
                    <a:pt x="49" y="122"/>
                    <a:pt x="38" y="120"/>
                    <a:pt x="27" y="116"/>
                  </a:cubicBezTo>
                  <a:lnTo>
                    <a:pt x="27" y="117"/>
                  </a:lnTo>
                  <a:lnTo>
                    <a:pt x="27" y="159"/>
                  </a:lnTo>
                  <a:cubicBezTo>
                    <a:pt x="27" y="162"/>
                    <a:pt x="26" y="164"/>
                    <a:pt x="22" y="164"/>
                  </a:cubicBezTo>
                  <a:lnTo>
                    <a:pt x="5" y="164"/>
                  </a:lnTo>
                  <a:cubicBezTo>
                    <a:pt x="1" y="164"/>
                    <a:pt x="0" y="162"/>
                    <a:pt x="0" y="159"/>
                  </a:cubicBezTo>
                  <a:lnTo>
                    <a:pt x="0" y="7"/>
                  </a:lnTo>
                  <a:cubicBezTo>
                    <a:pt x="0" y="4"/>
                    <a:pt x="2" y="2"/>
                    <a:pt x="5" y="2"/>
                  </a:cubicBezTo>
                  <a:lnTo>
                    <a:pt x="22" y="2"/>
                  </a:lnTo>
                  <a:cubicBezTo>
                    <a:pt x="25" y="2"/>
                    <a:pt x="26" y="4"/>
                    <a:pt x="26" y="7"/>
                  </a:cubicBezTo>
                  <a:lnTo>
                    <a:pt x="26" y="14"/>
                  </a:lnTo>
                  <a:lnTo>
                    <a:pt x="27" y="14"/>
                  </a:lnTo>
                  <a:cubicBezTo>
                    <a:pt x="36" y="8"/>
                    <a:pt x="51" y="0"/>
                    <a:pt x="65" y="0"/>
                  </a:cubicBezTo>
                  <a:cubicBezTo>
                    <a:pt x="96" y="0"/>
                    <a:pt x="105" y="24"/>
                    <a:pt x="105" y="60"/>
                  </a:cubicBezTo>
                  <a:cubicBezTo>
                    <a:pt x="105" y="99"/>
                    <a:pt x="95" y="122"/>
                    <a:pt x="57" y="122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8" name="Freeform 337"/>
            <p:cNvSpPr>
              <a:spLocks noChangeAspect="1" noEditPoints="1"/>
            </p:cNvSpPr>
            <p:nvPr userDrawn="1"/>
          </p:nvSpPr>
          <p:spPr bwMode="gray">
            <a:xfrm>
              <a:off x="2860" y="888"/>
              <a:ext cx="34" cy="41"/>
            </a:xfrm>
            <a:custGeom>
              <a:avLst/>
              <a:gdLst>
                <a:gd name="T0" fmla="*/ 27 w 102"/>
                <a:gd name="T1" fmla="*/ 51 h 123"/>
                <a:gd name="T2" fmla="*/ 27 w 102"/>
                <a:gd name="T3" fmla="*/ 51 h 123"/>
                <a:gd name="T4" fmla="*/ 75 w 102"/>
                <a:gd name="T5" fmla="*/ 51 h 123"/>
                <a:gd name="T6" fmla="*/ 51 w 102"/>
                <a:gd name="T7" fmla="*/ 22 h 123"/>
                <a:gd name="T8" fmla="*/ 27 w 102"/>
                <a:gd name="T9" fmla="*/ 51 h 123"/>
                <a:gd name="T10" fmla="*/ 27 w 102"/>
                <a:gd name="T11" fmla="*/ 51 h 123"/>
                <a:gd name="T12" fmla="*/ 27 w 102"/>
                <a:gd name="T13" fmla="*/ 69 h 123"/>
                <a:gd name="T14" fmla="*/ 27 w 102"/>
                <a:gd name="T15" fmla="*/ 69 h 123"/>
                <a:gd name="T16" fmla="*/ 56 w 102"/>
                <a:gd name="T17" fmla="*/ 100 h 123"/>
                <a:gd name="T18" fmla="*/ 87 w 102"/>
                <a:gd name="T19" fmla="*/ 97 h 123"/>
                <a:gd name="T20" fmla="*/ 94 w 102"/>
                <a:gd name="T21" fmla="*/ 101 h 123"/>
                <a:gd name="T22" fmla="*/ 95 w 102"/>
                <a:gd name="T23" fmla="*/ 109 h 123"/>
                <a:gd name="T24" fmla="*/ 91 w 102"/>
                <a:gd name="T25" fmla="*/ 117 h 123"/>
                <a:gd name="T26" fmla="*/ 52 w 102"/>
                <a:gd name="T27" fmla="*/ 123 h 123"/>
                <a:gd name="T28" fmla="*/ 0 w 102"/>
                <a:gd name="T29" fmla="*/ 62 h 123"/>
                <a:gd name="T30" fmla="*/ 51 w 102"/>
                <a:gd name="T31" fmla="*/ 0 h 123"/>
                <a:gd name="T32" fmla="*/ 102 w 102"/>
                <a:gd name="T33" fmla="*/ 54 h 123"/>
                <a:gd name="T34" fmla="*/ 90 w 102"/>
                <a:gd name="T35" fmla="*/ 69 h 123"/>
                <a:gd name="T36" fmla="*/ 27 w 102"/>
                <a:gd name="T37" fmla="*/ 69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2" h="123">
                  <a:moveTo>
                    <a:pt x="27" y="51"/>
                  </a:moveTo>
                  <a:lnTo>
                    <a:pt x="27" y="51"/>
                  </a:lnTo>
                  <a:lnTo>
                    <a:pt x="75" y="51"/>
                  </a:lnTo>
                  <a:cubicBezTo>
                    <a:pt x="75" y="36"/>
                    <a:pt x="71" y="22"/>
                    <a:pt x="51" y="22"/>
                  </a:cubicBezTo>
                  <a:cubicBezTo>
                    <a:pt x="33" y="22"/>
                    <a:pt x="28" y="33"/>
                    <a:pt x="27" y="51"/>
                  </a:cubicBezTo>
                  <a:lnTo>
                    <a:pt x="27" y="51"/>
                  </a:lnTo>
                  <a:close/>
                  <a:moveTo>
                    <a:pt x="27" y="69"/>
                  </a:moveTo>
                  <a:lnTo>
                    <a:pt x="27" y="69"/>
                  </a:lnTo>
                  <a:cubicBezTo>
                    <a:pt x="28" y="93"/>
                    <a:pt x="36" y="100"/>
                    <a:pt x="56" y="100"/>
                  </a:cubicBezTo>
                  <a:cubicBezTo>
                    <a:pt x="65" y="100"/>
                    <a:pt x="78" y="98"/>
                    <a:pt x="87" y="97"/>
                  </a:cubicBezTo>
                  <a:cubicBezTo>
                    <a:pt x="91" y="97"/>
                    <a:pt x="93" y="97"/>
                    <a:pt x="94" y="101"/>
                  </a:cubicBezTo>
                  <a:lnTo>
                    <a:pt x="95" y="109"/>
                  </a:lnTo>
                  <a:cubicBezTo>
                    <a:pt x="96" y="113"/>
                    <a:pt x="95" y="115"/>
                    <a:pt x="91" y="117"/>
                  </a:cubicBezTo>
                  <a:cubicBezTo>
                    <a:pt x="82" y="120"/>
                    <a:pt x="64" y="123"/>
                    <a:pt x="52" y="123"/>
                  </a:cubicBezTo>
                  <a:cubicBezTo>
                    <a:pt x="6" y="123"/>
                    <a:pt x="0" y="93"/>
                    <a:pt x="0" y="62"/>
                  </a:cubicBezTo>
                  <a:cubicBezTo>
                    <a:pt x="0" y="39"/>
                    <a:pt x="4" y="0"/>
                    <a:pt x="51" y="0"/>
                  </a:cubicBezTo>
                  <a:cubicBezTo>
                    <a:pt x="94" y="0"/>
                    <a:pt x="102" y="28"/>
                    <a:pt x="102" y="54"/>
                  </a:cubicBezTo>
                  <a:cubicBezTo>
                    <a:pt x="102" y="63"/>
                    <a:pt x="100" y="69"/>
                    <a:pt x="90" y="69"/>
                  </a:cubicBezTo>
                  <a:lnTo>
                    <a:pt x="27" y="69"/>
                  </a:ln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9" name="Freeform 338"/>
            <p:cNvSpPr>
              <a:spLocks noChangeAspect="1" noEditPoints="1"/>
            </p:cNvSpPr>
            <p:nvPr userDrawn="1"/>
          </p:nvSpPr>
          <p:spPr bwMode="gray">
            <a:xfrm>
              <a:off x="2897" y="888"/>
              <a:ext cx="38" cy="41"/>
            </a:xfrm>
            <a:custGeom>
              <a:avLst/>
              <a:gdLst>
                <a:gd name="T0" fmla="*/ 76 w 116"/>
                <a:gd name="T1" fmla="*/ 67 h 122"/>
                <a:gd name="T2" fmla="*/ 76 w 116"/>
                <a:gd name="T3" fmla="*/ 67 h 122"/>
                <a:gd name="T4" fmla="*/ 47 w 116"/>
                <a:gd name="T5" fmla="*/ 67 h 122"/>
                <a:gd name="T6" fmla="*/ 27 w 116"/>
                <a:gd name="T7" fmla="*/ 87 h 122"/>
                <a:gd name="T8" fmla="*/ 42 w 116"/>
                <a:gd name="T9" fmla="*/ 101 h 122"/>
                <a:gd name="T10" fmla="*/ 76 w 116"/>
                <a:gd name="T11" fmla="*/ 90 h 122"/>
                <a:gd name="T12" fmla="*/ 76 w 116"/>
                <a:gd name="T13" fmla="*/ 67 h 122"/>
                <a:gd name="T14" fmla="*/ 76 w 116"/>
                <a:gd name="T15" fmla="*/ 67 h 122"/>
                <a:gd name="T16" fmla="*/ 78 w 116"/>
                <a:gd name="T17" fmla="*/ 107 h 122"/>
                <a:gd name="T18" fmla="*/ 78 w 116"/>
                <a:gd name="T19" fmla="*/ 107 h 122"/>
                <a:gd name="T20" fmla="*/ 33 w 116"/>
                <a:gd name="T21" fmla="*/ 122 h 122"/>
                <a:gd name="T22" fmla="*/ 1 w 116"/>
                <a:gd name="T23" fmla="*/ 88 h 122"/>
                <a:gd name="T24" fmla="*/ 46 w 116"/>
                <a:gd name="T25" fmla="*/ 48 h 122"/>
                <a:gd name="T26" fmla="*/ 76 w 116"/>
                <a:gd name="T27" fmla="*/ 48 h 122"/>
                <a:gd name="T28" fmla="*/ 76 w 116"/>
                <a:gd name="T29" fmla="*/ 42 h 122"/>
                <a:gd name="T30" fmla="*/ 51 w 116"/>
                <a:gd name="T31" fmla="*/ 23 h 122"/>
                <a:gd name="T32" fmla="*/ 19 w 116"/>
                <a:gd name="T33" fmla="*/ 25 h 122"/>
                <a:gd name="T34" fmla="*/ 12 w 116"/>
                <a:gd name="T35" fmla="*/ 22 h 122"/>
                <a:gd name="T36" fmla="*/ 10 w 116"/>
                <a:gd name="T37" fmla="*/ 13 h 122"/>
                <a:gd name="T38" fmla="*/ 15 w 116"/>
                <a:gd name="T39" fmla="*/ 6 h 122"/>
                <a:gd name="T40" fmla="*/ 56 w 116"/>
                <a:gd name="T41" fmla="*/ 0 h 122"/>
                <a:gd name="T42" fmla="*/ 103 w 116"/>
                <a:gd name="T43" fmla="*/ 44 h 122"/>
                <a:gd name="T44" fmla="*/ 103 w 116"/>
                <a:gd name="T45" fmla="*/ 91 h 122"/>
                <a:gd name="T46" fmla="*/ 111 w 116"/>
                <a:gd name="T47" fmla="*/ 102 h 122"/>
                <a:gd name="T48" fmla="*/ 116 w 116"/>
                <a:gd name="T49" fmla="*/ 105 h 122"/>
                <a:gd name="T50" fmla="*/ 116 w 116"/>
                <a:gd name="T51" fmla="*/ 115 h 122"/>
                <a:gd name="T52" fmla="*/ 110 w 116"/>
                <a:gd name="T53" fmla="*/ 121 h 122"/>
                <a:gd name="T54" fmla="*/ 99 w 116"/>
                <a:gd name="T55" fmla="*/ 122 h 122"/>
                <a:gd name="T56" fmla="*/ 78 w 116"/>
                <a:gd name="T57" fmla="*/ 107 h 122"/>
                <a:gd name="T58" fmla="*/ 78 w 116"/>
                <a:gd name="T59" fmla="*/ 107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6" h="122">
                  <a:moveTo>
                    <a:pt x="76" y="67"/>
                  </a:moveTo>
                  <a:lnTo>
                    <a:pt x="76" y="67"/>
                  </a:lnTo>
                  <a:lnTo>
                    <a:pt x="47" y="67"/>
                  </a:lnTo>
                  <a:cubicBezTo>
                    <a:pt x="35" y="67"/>
                    <a:pt x="27" y="71"/>
                    <a:pt x="27" y="87"/>
                  </a:cubicBezTo>
                  <a:cubicBezTo>
                    <a:pt x="27" y="98"/>
                    <a:pt x="31" y="101"/>
                    <a:pt x="42" y="101"/>
                  </a:cubicBezTo>
                  <a:cubicBezTo>
                    <a:pt x="52" y="101"/>
                    <a:pt x="67" y="95"/>
                    <a:pt x="76" y="90"/>
                  </a:cubicBezTo>
                  <a:lnTo>
                    <a:pt x="76" y="67"/>
                  </a:lnTo>
                  <a:lnTo>
                    <a:pt x="76" y="67"/>
                  </a:lnTo>
                  <a:close/>
                  <a:moveTo>
                    <a:pt x="78" y="107"/>
                  </a:moveTo>
                  <a:lnTo>
                    <a:pt x="78" y="107"/>
                  </a:lnTo>
                  <a:cubicBezTo>
                    <a:pt x="66" y="116"/>
                    <a:pt x="50" y="122"/>
                    <a:pt x="33" y="122"/>
                  </a:cubicBezTo>
                  <a:cubicBezTo>
                    <a:pt x="8" y="122"/>
                    <a:pt x="1" y="109"/>
                    <a:pt x="1" y="88"/>
                  </a:cubicBezTo>
                  <a:cubicBezTo>
                    <a:pt x="0" y="60"/>
                    <a:pt x="15" y="48"/>
                    <a:pt x="46" y="48"/>
                  </a:cubicBezTo>
                  <a:lnTo>
                    <a:pt x="76" y="48"/>
                  </a:lnTo>
                  <a:lnTo>
                    <a:pt x="76" y="42"/>
                  </a:lnTo>
                  <a:cubicBezTo>
                    <a:pt x="76" y="28"/>
                    <a:pt x="71" y="23"/>
                    <a:pt x="51" y="23"/>
                  </a:cubicBezTo>
                  <a:cubicBezTo>
                    <a:pt x="44" y="23"/>
                    <a:pt x="28" y="24"/>
                    <a:pt x="19" y="25"/>
                  </a:cubicBezTo>
                  <a:cubicBezTo>
                    <a:pt x="14" y="25"/>
                    <a:pt x="13" y="25"/>
                    <a:pt x="12" y="22"/>
                  </a:cubicBezTo>
                  <a:lnTo>
                    <a:pt x="10" y="13"/>
                  </a:lnTo>
                  <a:cubicBezTo>
                    <a:pt x="9" y="10"/>
                    <a:pt x="10" y="8"/>
                    <a:pt x="15" y="6"/>
                  </a:cubicBezTo>
                  <a:cubicBezTo>
                    <a:pt x="26" y="2"/>
                    <a:pt x="45" y="0"/>
                    <a:pt x="56" y="0"/>
                  </a:cubicBezTo>
                  <a:cubicBezTo>
                    <a:pt x="98" y="0"/>
                    <a:pt x="103" y="18"/>
                    <a:pt x="103" y="44"/>
                  </a:cubicBezTo>
                  <a:lnTo>
                    <a:pt x="103" y="91"/>
                  </a:lnTo>
                  <a:cubicBezTo>
                    <a:pt x="103" y="101"/>
                    <a:pt x="104" y="101"/>
                    <a:pt x="111" y="102"/>
                  </a:cubicBezTo>
                  <a:cubicBezTo>
                    <a:pt x="115" y="102"/>
                    <a:pt x="116" y="103"/>
                    <a:pt x="116" y="105"/>
                  </a:cubicBezTo>
                  <a:lnTo>
                    <a:pt x="116" y="115"/>
                  </a:lnTo>
                  <a:cubicBezTo>
                    <a:pt x="116" y="118"/>
                    <a:pt x="114" y="120"/>
                    <a:pt x="110" y="121"/>
                  </a:cubicBezTo>
                  <a:cubicBezTo>
                    <a:pt x="106" y="121"/>
                    <a:pt x="102" y="122"/>
                    <a:pt x="99" y="122"/>
                  </a:cubicBezTo>
                  <a:cubicBezTo>
                    <a:pt x="87" y="122"/>
                    <a:pt x="80" y="118"/>
                    <a:pt x="78" y="107"/>
                  </a:cubicBezTo>
                  <a:lnTo>
                    <a:pt x="78" y="107"/>
                  </a:ln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0" name="Freeform 339"/>
            <p:cNvSpPr>
              <a:spLocks noChangeAspect="1"/>
            </p:cNvSpPr>
            <p:nvPr userDrawn="1"/>
          </p:nvSpPr>
          <p:spPr bwMode="gray">
            <a:xfrm>
              <a:off x="2937" y="889"/>
              <a:ext cx="34" cy="39"/>
            </a:xfrm>
            <a:custGeom>
              <a:avLst/>
              <a:gdLst>
                <a:gd name="T0" fmla="*/ 98 w 103"/>
                <a:gd name="T1" fmla="*/ 120 h 120"/>
                <a:gd name="T2" fmla="*/ 98 w 103"/>
                <a:gd name="T3" fmla="*/ 120 h 120"/>
                <a:gd name="T4" fmla="*/ 81 w 103"/>
                <a:gd name="T5" fmla="*/ 120 h 120"/>
                <a:gd name="T6" fmla="*/ 77 w 103"/>
                <a:gd name="T7" fmla="*/ 115 h 120"/>
                <a:gd name="T8" fmla="*/ 77 w 103"/>
                <a:gd name="T9" fmla="*/ 47 h 120"/>
                <a:gd name="T10" fmla="*/ 60 w 103"/>
                <a:gd name="T11" fmla="*/ 24 h 120"/>
                <a:gd name="T12" fmla="*/ 27 w 103"/>
                <a:gd name="T13" fmla="*/ 35 h 120"/>
                <a:gd name="T14" fmla="*/ 27 w 103"/>
                <a:gd name="T15" fmla="*/ 115 h 120"/>
                <a:gd name="T16" fmla="*/ 22 w 103"/>
                <a:gd name="T17" fmla="*/ 120 h 120"/>
                <a:gd name="T18" fmla="*/ 5 w 103"/>
                <a:gd name="T19" fmla="*/ 120 h 120"/>
                <a:gd name="T20" fmla="*/ 0 w 103"/>
                <a:gd name="T21" fmla="*/ 115 h 120"/>
                <a:gd name="T22" fmla="*/ 0 w 103"/>
                <a:gd name="T23" fmla="*/ 7 h 120"/>
                <a:gd name="T24" fmla="*/ 5 w 103"/>
                <a:gd name="T25" fmla="*/ 2 h 120"/>
                <a:gd name="T26" fmla="*/ 22 w 103"/>
                <a:gd name="T27" fmla="*/ 2 h 120"/>
                <a:gd name="T28" fmla="*/ 27 w 103"/>
                <a:gd name="T29" fmla="*/ 7 h 120"/>
                <a:gd name="T30" fmla="*/ 27 w 103"/>
                <a:gd name="T31" fmla="*/ 14 h 120"/>
                <a:gd name="T32" fmla="*/ 27 w 103"/>
                <a:gd name="T33" fmla="*/ 14 h 120"/>
                <a:gd name="T34" fmla="*/ 68 w 103"/>
                <a:gd name="T35" fmla="*/ 0 h 120"/>
                <a:gd name="T36" fmla="*/ 103 w 103"/>
                <a:gd name="T37" fmla="*/ 45 h 120"/>
                <a:gd name="T38" fmla="*/ 103 w 103"/>
                <a:gd name="T39" fmla="*/ 115 h 120"/>
                <a:gd name="T40" fmla="*/ 98 w 103"/>
                <a:gd name="T4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3" h="120">
                  <a:moveTo>
                    <a:pt x="98" y="120"/>
                  </a:moveTo>
                  <a:lnTo>
                    <a:pt x="98" y="120"/>
                  </a:lnTo>
                  <a:lnTo>
                    <a:pt x="81" y="120"/>
                  </a:lnTo>
                  <a:cubicBezTo>
                    <a:pt x="78" y="120"/>
                    <a:pt x="77" y="118"/>
                    <a:pt x="77" y="115"/>
                  </a:cubicBezTo>
                  <a:lnTo>
                    <a:pt x="77" y="47"/>
                  </a:lnTo>
                  <a:cubicBezTo>
                    <a:pt x="77" y="33"/>
                    <a:pt x="73" y="24"/>
                    <a:pt x="60" y="24"/>
                  </a:cubicBezTo>
                  <a:cubicBezTo>
                    <a:pt x="50" y="24"/>
                    <a:pt x="33" y="32"/>
                    <a:pt x="27" y="35"/>
                  </a:cubicBezTo>
                  <a:lnTo>
                    <a:pt x="27" y="115"/>
                  </a:lnTo>
                  <a:cubicBezTo>
                    <a:pt x="27" y="118"/>
                    <a:pt x="25" y="120"/>
                    <a:pt x="22" y="120"/>
                  </a:cubicBezTo>
                  <a:lnTo>
                    <a:pt x="5" y="120"/>
                  </a:lnTo>
                  <a:cubicBezTo>
                    <a:pt x="2" y="120"/>
                    <a:pt x="0" y="118"/>
                    <a:pt x="0" y="115"/>
                  </a:cubicBezTo>
                  <a:lnTo>
                    <a:pt x="0" y="7"/>
                  </a:lnTo>
                  <a:cubicBezTo>
                    <a:pt x="0" y="4"/>
                    <a:pt x="2" y="2"/>
                    <a:pt x="5" y="2"/>
                  </a:cubicBezTo>
                  <a:lnTo>
                    <a:pt x="22" y="2"/>
                  </a:lnTo>
                  <a:cubicBezTo>
                    <a:pt x="25" y="2"/>
                    <a:pt x="27" y="4"/>
                    <a:pt x="27" y="7"/>
                  </a:cubicBezTo>
                  <a:lnTo>
                    <a:pt x="27" y="14"/>
                  </a:lnTo>
                  <a:cubicBezTo>
                    <a:pt x="27" y="14"/>
                    <a:pt x="27" y="14"/>
                    <a:pt x="27" y="14"/>
                  </a:cubicBezTo>
                  <a:cubicBezTo>
                    <a:pt x="36" y="8"/>
                    <a:pt x="53" y="0"/>
                    <a:pt x="68" y="0"/>
                  </a:cubicBezTo>
                  <a:cubicBezTo>
                    <a:pt x="100" y="0"/>
                    <a:pt x="103" y="21"/>
                    <a:pt x="103" y="45"/>
                  </a:cubicBezTo>
                  <a:lnTo>
                    <a:pt x="103" y="115"/>
                  </a:lnTo>
                  <a:cubicBezTo>
                    <a:pt x="103" y="118"/>
                    <a:pt x="102" y="120"/>
                    <a:pt x="98" y="12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1" name="Freeform 340"/>
            <p:cNvSpPr>
              <a:spLocks noChangeAspect="1"/>
            </p:cNvSpPr>
            <p:nvPr userDrawn="1"/>
          </p:nvSpPr>
          <p:spPr bwMode="gray">
            <a:xfrm>
              <a:off x="2680" y="959"/>
              <a:ext cx="37" cy="53"/>
            </a:xfrm>
            <a:custGeom>
              <a:avLst/>
              <a:gdLst>
                <a:gd name="T0" fmla="*/ 65 w 115"/>
                <a:gd name="T1" fmla="*/ 0 h 163"/>
                <a:gd name="T2" fmla="*/ 65 w 115"/>
                <a:gd name="T3" fmla="*/ 0 h 163"/>
                <a:gd name="T4" fmla="*/ 109 w 115"/>
                <a:gd name="T5" fmla="*/ 7 h 163"/>
                <a:gd name="T6" fmla="*/ 114 w 115"/>
                <a:gd name="T7" fmla="*/ 14 h 163"/>
                <a:gd name="T8" fmla="*/ 112 w 115"/>
                <a:gd name="T9" fmla="*/ 24 h 163"/>
                <a:gd name="T10" fmla="*/ 105 w 115"/>
                <a:gd name="T11" fmla="*/ 28 h 163"/>
                <a:gd name="T12" fmla="*/ 67 w 115"/>
                <a:gd name="T13" fmla="*/ 24 h 163"/>
                <a:gd name="T14" fmla="*/ 29 w 115"/>
                <a:gd name="T15" fmla="*/ 82 h 163"/>
                <a:gd name="T16" fmla="*/ 67 w 115"/>
                <a:gd name="T17" fmla="*/ 138 h 163"/>
                <a:gd name="T18" fmla="*/ 105 w 115"/>
                <a:gd name="T19" fmla="*/ 135 h 163"/>
                <a:gd name="T20" fmla="*/ 112 w 115"/>
                <a:gd name="T21" fmla="*/ 139 h 163"/>
                <a:gd name="T22" fmla="*/ 114 w 115"/>
                <a:gd name="T23" fmla="*/ 148 h 163"/>
                <a:gd name="T24" fmla="*/ 110 w 115"/>
                <a:gd name="T25" fmla="*/ 156 h 163"/>
                <a:gd name="T26" fmla="*/ 65 w 115"/>
                <a:gd name="T27" fmla="*/ 163 h 163"/>
                <a:gd name="T28" fmla="*/ 0 w 115"/>
                <a:gd name="T29" fmla="*/ 83 h 163"/>
                <a:gd name="T30" fmla="*/ 65 w 115"/>
                <a:gd name="T31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5" h="163">
                  <a:moveTo>
                    <a:pt x="65" y="0"/>
                  </a:moveTo>
                  <a:lnTo>
                    <a:pt x="65" y="0"/>
                  </a:lnTo>
                  <a:cubicBezTo>
                    <a:pt x="77" y="0"/>
                    <a:pt x="96" y="1"/>
                    <a:pt x="109" y="7"/>
                  </a:cubicBezTo>
                  <a:cubicBezTo>
                    <a:pt x="113" y="8"/>
                    <a:pt x="114" y="10"/>
                    <a:pt x="114" y="14"/>
                  </a:cubicBezTo>
                  <a:lnTo>
                    <a:pt x="112" y="24"/>
                  </a:lnTo>
                  <a:cubicBezTo>
                    <a:pt x="111" y="27"/>
                    <a:pt x="110" y="28"/>
                    <a:pt x="105" y="28"/>
                  </a:cubicBezTo>
                  <a:cubicBezTo>
                    <a:pt x="94" y="26"/>
                    <a:pt x="79" y="24"/>
                    <a:pt x="67" y="24"/>
                  </a:cubicBezTo>
                  <a:cubicBezTo>
                    <a:pt x="34" y="24"/>
                    <a:pt x="29" y="51"/>
                    <a:pt x="29" y="82"/>
                  </a:cubicBezTo>
                  <a:cubicBezTo>
                    <a:pt x="29" y="114"/>
                    <a:pt x="35" y="138"/>
                    <a:pt x="67" y="138"/>
                  </a:cubicBezTo>
                  <a:cubicBezTo>
                    <a:pt x="81" y="138"/>
                    <a:pt x="92" y="137"/>
                    <a:pt x="105" y="135"/>
                  </a:cubicBezTo>
                  <a:cubicBezTo>
                    <a:pt x="110" y="135"/>
                    <a:pt x="111" y="136"/>
                    <a:pt x="112" y="139"/>
                  </a:cubicBezTo>
                  <a:lnTo>
                    <a:pt x="114" y="148"/>
                  </a:lnTo>
                  <a:cubicBezTo>
                    <a:pt x="115" y="152"/>
                    <a:pt x="113" y="154"/>
                    <a:pt x="110" y="156"/>
                  </a:cubicBezTo>
                  <a:cubicBezTo>
                    <a:pt x="98" y="161"/>
                    <a:pt x="77" y="163"/>
                    <a:pt x="65" y="163"/>
                  </a:cubicBezTo>
                  <a:cubicBezTo>
                    <a:pt x="12" y="163"/>
                    <a:pt x="0" y="123"/>
                    <a:pt x="0" y="83"/>
                  </a:cubicBezTo>
                  <a:cubicBezTo>
                    <a:pt x="0" y="42"/>
                    <a:pt x="10" y="0"/>
                    <a:pt x="65" y="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2" name="Freeform 341"/>
            <p:cNvSpPr>
              <a:spLocks noChangeAspect="1" noEditPoints="1"/>
            </p:cNvSpPr>
            <p:nvPr userDrawn="1"/>
          </p:nvSpPr>
          <p:spPr bwMode="gray">
            <a:xfrm>
              <a:off x="2718" y="972"/>
              <a:ext cx="34" cy="40"/>
            </a:xfrm>
            <a:custGeom>
              <a:avLst/>
              <a:gdLst>
                <a:gd name="T0" fmla="*/ 51 w 104"/>
                <a:gd name="T1" fmla="*/ 23 h 122"/>
                <a:gd name="T2" fmla="*/ 51 w 104"/>
                <a:gd name="T3" fmla="*/ 23 h 122"/>
                <a:gd name="T4" fmla="*/ 26 w 104"/>
                <a:gd name="T5" fmla="*/ 61 h 122"/>
                <a:gd name="T6" fmla="*/ 51 w 104"/>
                <a:gd name="T7" fmla="*/ 99 h 122"/>
                <a:gd name="T8" fmla="*/ 77 w 104"/>
                <a:gd name="T9" fmla="*/ 61 h 122"/>
                <a:gd name="T10" fmla="*/ 51 w 104"/>
                <a:gd name="T11" fmla="*/ 23 h 122"/>
                <a:gd name="T12" fmla="*/ 51 w 104"/>
                <a:gd name="T13" fmla="*/ 23 h 122"/>
                <a:gd name="T14" fmla="*/ 51 w 104"/>
                <a:gd name="T15" fmla="*/ 122 h 122"/>
                <a:gd name="T16" fmla="*/ 51 w 104"/>
                <a:gd name="T17" fmla="*/ 122 h 122"/>
                <a:gd name="T18" fmla="*/ 0 w 104"/>
                <a:gd name="T19" fmla="*/ 59 h 122"/>
                <a:gd name="T20" fmla="*/ 51 w 104"/>
                <a:gd name="T21" fmla="*/ 0 h 122"/>
                <a:gd name="T22" fmla="*/ 104 w 104"/>
                <a:gd name="T23" fmla="*/ 59 h 122"/>
                <a:gd name="T24" fmla="*/ 51 w 104"/>
                <a:gd name="T25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4" h="122">
                  <a:moveTo>
                    <a:pt x="51" y="23"/>
                  </a:moveTo>
                  <a:lnTo>
                    <a:pt x="51" y="23"/>
                  </a:lnTo>
                  <a:cubicBezTo>
                    <a:pt x="31" y="23"/>
                    <a:pt x="26" y="36"/>
                    <a:pt x="26" y="61"/>
                  </a:cubicBezTo>
                  <a:cubicBezTo>
                    <a:pt x="26" y="86"/>
                    <a:pt x="31" y="99"/>
                    <a:pt x="51" y="99"/>
                  </a:cubicBezTo>
                  <a:cubicBezTo>
                    <a:pt x="73" y="99"/>
                    <a:pt x="77" y="86"/>
                    <a:pt x="77" y="61"/>
                  </a:cubicBezTo>
                  <a:cubicBezTo>
                    <a:pt x="77" y="35"/>
                    <a:pt x="73" y="23"/>
                    <a:pt x="51" y="23"/>
                  </a:cubicBezTo>
                  <a:lnTo>
                    <a:pt x="51" y="23"/>
                  </a:lnTo>
                  <a:close/>
                  <a:moveTo>
                    <a:pt x="51" y="122"/>
                  </a:moveTo>
                  <a:lnTo>
                    <a:pt x="51" y="122"/>
                  </a:lnTo>
                  <a:cubicBezTo>
                    <a:pt x="3" y="122"/>
                    <a:pt x="0" y="86"/>
                    <a:pt x="0" y="59"/>
                  </a:cubicBezTo>
                  <a:cubicBezTo>
                    <a:pt x="0" y="37"/>
                    <a:pt x="5" y="0"/>
                    <a:pt x="51" y="0"/>
                  </a:cubicBezTo>
                  <a:cubicBezTo>
                    <a:pt x="97" y="0"/>
                    <a:pt x="104" y="31"/>
                    <a:pt x="104" y="59"/>
                  </a:cubicBezTo>
                  <a:cubicBezTo>
                    <a:pt x="104" y="86"/>
                    <a:pt x="101" y="122"/>
                    <a:pt x="51" y="122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3" name="Freeform 342"/>
            <p:cNvSpPr>
              <a:spLocks noChangeAspect="1"/>
            </p:cNvSpPr>
            <p:nvPr userDrawn="1"/>
          </p:nvSpPr>
          <p:spPr bwMode="gray">
            <a:xfrm>
              <a:off x="2757" y="972"/>
              <a:ext cx="56" cy="40"/>
            </a:xfrm>
            <a:custGeom>
              <a:avLst/>
              <a:gdLst>
                <a:gd name="T0" fmla="*/ 167 w 172"/>
                <a:gd name="T1" fmla="*/ 120 h 120"/>
                <a:gd name="T2" fmla="*/ 167 w 172"/>
                <a:gd name="T3" fmla="*/ 120 h 120"/>
                <a:gd name="T4" fmla="*/ 150 w 172"/>
                <a:gd name="T5" fmla="*/ 120 h 120"/>
                <a:gd name="T6" fmla="*/ 146 w 172"/>
                <a:gd name="T7" fmla="*/ 115 h 120"/>
                <a:gd name="T8" fmla="*/ 146 w 172"/>
                <a:gd name="T9" fmla="*/ 47 h 120"/>
                <a:gd name="T10" fmla="*/ 129 w 172"/>
                <a:gd name="T11" fmla="*/ 24 h 120"/>
                <a:gd name="T12" fmla="*/ 99 w 172"/>
                <a:gd name="T13" fmla="*/ 35 h 120"/>
                <a:gd name="T14" fmla="*/ 99 w 172"/>
                <a:gd name="T15" fmla="*/ 47 h 120"/>
                <a:gd name="T16" fmla="*/ 99 w 172"/>
                <a:gd name="T17" fmla="*/ 115 h 120"/>
                <a:gd name="T18" fmla="*/ 94 w 172"/>
                <a:gd name="T19" fmla="*/ 120 h 120"/>
                <a:gd name="T20" fmla="*/ 77 w 172"/>
                <a:gd name="T21" fmla="*/ 120 h 120"/>
                <a:gd name="T22" fmla="*/ 73 w 172"/>
                <a:gd name="T23" fmla="*/ 115 h 120"/>
                <a:gd name="T24" fmla="*/ 73 w 172"/>
                <a:gd name="T25" fmla="*/ 46 h 120"/>
                <a:gd name="T26" fmla="*/ 57 w 172"/>
                <a:gd name="T27" fmla="*/ 24 h 120"/>
                <a:gd name="T28" fmla="*/ 26 w 172"/>
                <a:gd name="T29" fmla="*/ 35 h 120"/>
                <a:gd name="T30" fmla="*/ 26 w 172"/>
                <a:gd name="T31" fmla="*/ 115 h 120"/>
                <a:gd name="T32" fmla="*/ 21 w 172"/>
                <a:gd name="T33" fmla="*/ 120 h 120"/>
                <a:gd name="T34" fmla="*/ 4 w 172"/>
                <a:gd name="T35" fmla="*/ 120 h 120"/>
                <a:gd name="T36" fmla="*/ 0 w 172"/>
                <a:gd name="T37" fmla="*/ 115 h 120"/>
                <a:gd name="T38" fmla="*/ 0 w 172"/>
                <a:gd name="T39" fmla="*/ 7 h 120"/>
                <a:gd name="T40" fmla="*/ 4 w 172"/>
                <a:gd name="T41" fmla="*/ 2 h 120"/>
                <a:gd name="T42" fmla="*/ 21 w 172"/>
                <a:gd name="T43" fmla="*/ 2 h 120"/>
                <a:gd name="T44" fmla="*/ 26 w 172"/>
                <a:gd name="T45" fmla="*/ 7 h 120"/>
                <a:gd name="T46" fmla="*/ 26 w 172"/>
                <a:gd name="T47" fmla="*/ 14 h 120"/>
                <a:gd name="T48" fmla="*/ 26 w 172"/>
                <a:gd name="T49" fmla="*/ 14 h 120"/>
                <a:gd name="T50" fmla="*/ 62 w 172"/>
                <a:gd name="T51" fmla="*/ 0 h 120"/>
                <a:gd name="T52" fmla="*/ 95 w 172"/>
                <a:gd name="T53" fmla="*/ 17 h 120"/>
                <a:gd name="T54" fmla="*/ 137 w 172"/>
                <a:gd name="T55" fmla="*/ 0 h 120"/>
                <a:gd name="T56" fmla="*/ 172 w 172"/>
                <a:gd name="T57" fmla="*/ 45 h 120"/>
                <a:gd name="T58" fmla="*/ 172 w 172"/>
                <a:gd name="T59" fmla="*/ 115 h 120"/>
                <a:gd name="T60" fmla="*/ 167 w 172"/>
                <a:gd name="T6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72" h="120">
                  <a:moveTo>
                    <a:pt x="167" y="120"/>
                  </a:moveTo>
                  <a:lnTo>
                    <a:pt x="167" y="120"/>
                  </a:lnTo>
                  <a:lnTo>
                    <a:pt x="150" y="120"/>
                  </a:lnTo>
                  <a:cubicBezTo>
                    <a:pt x="147" y="120"/>
                    <a:pt x="146" y="118"/>
                    <a:pt x="146" y="115"/>
                  </a:cubicBezTo>
                  <a:lnTo>
                    <a:pt x="146" y="47"/>
                  </a:lnTo>
                  <a:cubicBezTo>
                    <a:pt x="146" y="29"/>
                    <a:pt x="141" y="24"/>
                    <a:pt x="129" y="24"/>
                  </a:cubicBezTo>
                  <a:cubicBezTo>
                    <a:pt x="120" y="24"/>
                    <a:pt x="106" y="31"/>
                    <a:pt x="99" y="35"/>
                  </a:cubicBezTo>
                  <a:cubicBezTo>
                    <a:pt x="99" y="37"/>
                    <a:pt x="99" y="42"/>
                    <a:pt x="99" y="47"/>
                  </a:cubicBezTo>
                  <a:lnTo>
                    <a:pt x="99" y="115"/>
                  </a:lnTo>
                  <a:cubicBezTo>
                    <a:pt x="99" y="118"/>
                    <a:pt x="98" y="120"/>
                    <a:pt x="94" y="120"/>
                  </a:cubicBezTo>
                  <a:lnTo>
                    <a:pt x="77" y="120"/>
                  </a:lnTo>
                  <a:cubicBezTo>
                    <a:pt x="74" y="120"/>
                    <a:pt x="73" y="118"/>
                    <a:pt x="73" y="115"/>
                  </a:cubicBezTo>
                  <a:lnTo>
                    <a:pt x="73" y="46"/>
                  </a:lnTo>
                  <a:cubicBezTo>
                    <a:pt x="73" y="31"/>
                    <a:pt x="69" y="24"/>
                    <a:pt x="57" y="24"/>
                  </a:cubicBezTo>
                  <a:cubicBezTo>
                    <a:pt x="48" y="24"/>
                    <a:pt x="35" y="30"/>
                    <a:pt x="26" y="35"/>
                  </a:cubicBezTo>
                  <a:lnTo>
                    <a:pt x="26" y="115"/>
                  </a:lnTo>
                  <a:cubicBezTo>
                    <a:pt x="26" y="118"/>
                    <a:pt x="25" y="120"/>
                    <a:pt x="21" y="120"/>
                  </a:cubicBezTo>
                  <a:lnTo>
                    <a:pt x="4" y="120"/>
                  </a:lnTo>
                  <a:cubicBezTo>
                    <a:pt x="1" y="120"/>
                    <a:pt x="0" y="118"/>
                    <a:pt x="0" y="115"/>
                  </a:cubicBezTo>
                  <a:lnTo>
                    <a:pt x="0" y="7"/>
                  </a:lnTo>
                  <a:cubicBezTo>
                    <a:pt x="0" y="4"/>
                    <a:pt x="1" y="2"/>
                    <a:pt x="4" y="2"/>
                  </a:cubicBezTo>
                  <a:lnTo>
                    <a:pt x="21" y="2"/>
                  </a:lnTo>
                  <a:cubicBezTo>
                    <a:pt x="25" y="2"/>
                    <a:pt x="26" y="4"/>
                    <a:pt x="26" y="7"/>
                  </a:cubicBezTo>
                  <a:lnTo>
                    <a:pt x="26" y="14"/>
                  </a:lnTo>
                  <a:lnTo>
                    <a:pt x="26" y="14"/>
                  </a:lnTo>
                  <a:cubicBezTo>
                    <a:pt x="35" y="8"/>
                    <a:pt x="49" y="1"/>
                    <a:pt x="62" y="0"/>
                  </a:cubicBezTo>
                  <a:cubicBezTo>
                    <a:pt x="76" y="0"/>
                    <a:pt x="87" y="3"/>
                    <a:pt x="95" y="17"/>
                  </a:cubicBezTo>
                  <a:cubicBezTo>
                    <a:pt x="107" y="8"/>
                    <a:pt x="122" y="0"/>
                    <a:pt x="137" y="0"/>
                  </a:cubicBezTo>
                  <a:cubicBezTo>
                    <a:pt x="169" y="0"/>
                    <a:pt x="172" y="21"/>
                    <a:pt x="172" y="45"/>
                  </a:cubicBezTo>
                  <a:lnTo>
                    <a:pt x="172" y="115"/>
                  </a:lnTo>
                  <a:cubicBezTo>
                    <a:pt x="172" y="118"/>
                    <a:pt x="171" y="120"/>
                    <a:pt x="167" y="12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4" name="Freeform 343"/>
            <p:cNvSpPr>
              <a:spLocks noChangeAspect="1"/>
            </p:cNvSpPr>
            <p:nvPr userDrawn="1"/>
          </p:nvSpPr>
          <p:spPr bwMode="gray">
            <a:xfrm>
              <a:off x="2819" y="972"/>
              <a:ext cx="56" cy="40"/>
            </a:xfrm>
            <a:custGeom>
              <a:avLst/>
              <a:gdLst>
                <a:gd name="T0" fmla="*/ 168 w 172"/>
                <a:gd name="T1" fmla="*/ 120 h 120"/>
                <a:gd name="T2" fmla="*/ 168 w 172"/>
                <a:gd name="T3" fmla="*/ 120 h 120"/>
                <a:gd name="T4" fmla="*/ 150 w 172"/>
                <a:gd name="T5" fmla="*/ 120 h 120"/>
                <a:gd name="T6" fmla="*/ 146 w 172"/>
                <a:gd name="T7" fmla="*/ 115 h 120"/>
                <a:gd name="T8" fmla="*/ 146 w 172"/>
                <a:gd name="T9" fmla="*/ 47 h 120"/>
                <a:gd name="T10" fmla="*/ 129 w 172"/>
                <a:gd name="T11" fmla="*/ 24 h 120"/>
                <a:gd name="T12" fmla="*/ 99 w 172"/>
                <a:gd name="T13" fmla="*/ 35 h 120"/>
                <a:gd name="T14" fmla="*/ 99 w 172"/>
                <a:gd name="T15" fmla="*/ 47 h 120"/>
                <a:gd name="T16" fmla="*/ 99 w 172"/>
                <a:gd name="T17" fmla="*/ 115 h 120"/>
                <a:gd name="T18" fmla="*/ 94 w 172"/>
                <a:gd name="T19" fmla="*/ 120 h 120"/>
                <a:gd name="T20" fmla="*/ 77 w 172"/>
                <a:gd name="T21" fmla="*/ 120 h 120"/>
                <a:gd name="T22" fmla="*/ 73 w 172"/>
                <a:gd name="T23" fmla="*/ 115 h 120"/>
                <a:gd name="T24" fmla="*/ 73 w 172"/>
                <a:gd name="T25" fmla="*/ 46 h 120"/>
                <a:gd name="T26" fmla="*/ 57 w 172"/>
                <a:gd name="T27" fmla="*/ 24 h 120"/>
                <a:gd name="T28" fmla="*/ 26 w 172"/>
                <a:gd name="T29" fmla="*/ 35 h 120"/>
                <a:gd name="T30" fmla="*/ 26 w 172"/>
                <a:gd name="T31" fmla="*/ 115 h 120"/>
                <a:gd name="T32" fmla="*/ 21 w 172"/>
                <a:gd name="T33" fmla="*/ 120 h 120"/>
                <a:gd name="T34" fmla="*/ 4 w 172"/>
                <a:gd name="T35" fmla="*/ 120 h 120"/>
                <a:gd name="T36" fmla="*/ 0 w 172"/>
                <a:gd name="T37" fmla="*/ 115 h 120"/>
                <a:gd name="T38" fmla="*/ 0 w 172"/>
                <a:gd name="T39" fmla="*/ 7 h 120"/>
                <a:gd name="T40" fmla="*/ 4 w 172"/>
                <a:gd name="T41" fmla="*/ 2 h 120"/>
                <a:gd name="T42" fmla="*/ 21 w 172"/>
                <a:gd name="T43" fmla="*/ 2 h 120"/>
                <a:gd name="T44" fmla="*/ 26 w 172"/>
                <a:gd name="T45" fmla="*/ 7 h 120"/>
                <a:gd name="T46" fmla="*/ 26 w 172"/>
                <a:gd name="T47" fmla="*/ 14 h 120"/>
                <a:gd name="T48" fmla="*/ 26 w 172"/>
                <a:gd name="T49" fmla="*/ 14 h 120"/>
                <a:gd name="T50" fmla="*/ 62 w 172"/>
                <a:gd name="T51" fmla="*/ 0 h 120"/>
                <a:gd name="T52" fmla="*/ 95 w 172"/>
                <a:gd name="T53" fmla="*/ 17 h 120"/>
                <a:gd name="T54" fmla="*/ 137 w 172"/>
                <a:gd name="T55" fmla="*/ 0 h 120"/>
                <a:gd name="T56" fmla="*/ 172 w 172"/>
                <a:gd name="T57" fmla="*/ 45 h 120"/>
                <a:gd name="T58" fmla="*/ 172 w 172"/>
                <a:gd name="T59" fmla="*/ 115 h 120"/>
                <a:gd name="T60" fmla="*/ 168 w 172"/>
                <a:gd name="T6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72" h="120">
                  <a:moveTo>
                    <a:pt x="168" y="120"/>
                  </a:moveTo>
                  <a:lnTo>
                    <a:pt x="168" y="120"/>
                  </a:lnTo>
                  <a:lnTo>
                    <a:pt x="150" y="120"/>
                  </a:lnTo>
                  <a:cubicBezTo>
                    <a:pt x="147" y="120"/>
                    <a:pt x="146" y="118"/>
                    <a:pt x="146" y="115"/>
                  </a:cubicBezTo>
                  <a:lnTo>
                    <a:pt x="146" y="47"/>
                  </a:lnTo>
                  <a:cubicBezTo>
                    <a:pt x="146" y="29"/>
                    <a:pt x="141" y="24"/>
                    <a:pt x="129" y="24"/>
                  </a:cubicBezTo>
                  <a:cubicBezTo>
                    <a:pt x="121" y="24"/>
                    <a:pt x="106" y="31"/>
                    <a:pt x="99" y="35"/>
                  </a:cubicBezTo>
                  <a:cubicBezTo>
                    <a:pt x="99" y="37"/>
                    <a:pt x="99" y="42"/>
                    <a:pt x="99" y="47"/>
                  </a:cubicBezTo>
                  <a:lnTo>
                    <a:pt x="99" y="115"/>
                  </a:lnTo>
                  <a:cubicBezTo>
                    <a:pt x="99" y="118"/>
                    <a:pt x="98" y="120"/>
                    <a:pt x="94" y="120"/>
                  </a:cubicBezTo>
                  <a:lnTo>
                    <a:pt x="77" y="120"/>
                  </a:lnTo>
                  <a:cubicBezTo>
                    <a:pt x="74" y="120"/>
                    <a:pt x="73" y="118"/>
                    <a:pt x="73" y="115"/>
                  </a:cubicBezTo>
                  <a:lnTo>
                    <a:pt x="73" y="46"/>
                  </a:lnTo>
                  <a:cubicBezTo>
                    <a:pt x="73" y="31"/>
                    <a:pt x="69" y="24"/>
                    <a:pt x="57" y="24"/>
                  </a:cubicBezTo>
                  <a:cubicBezTo>
                    <a:pt x="49" y="24"/>
                    <a:pt x="35" y="30"/>
                    <a:pt x="26" y="35"/>
                  </a:cubicBezTo>
                  <a:lnTo>
                    <a:pt x="26" y="115"/>
                  </a:lnTo>
                  <a:cubicBezTo>
                    <a:pt x="26" y="118"/>
                    <a:pt x="25" y="120"/>
                    <a:pt x="21" y="120"/>
                  </a:cubicBezTo>
                  <a:lnTo>
                    <a:pt x="4" y="120"/>
                  </a:lnTo>
                  <a:cubicBezTo>
                    <a:pt x="1" y="120"/>
                    <a:pt x="0" y="118"/>
                    <a:pt x="0" y="115"/>
                  </a:cubicBezTo>
                  <a:lnTo>
                    <a:pt x="0" y="7"/>
                  </a:lnTo>
                  <a:cubicBezTo>
                    <a:pt x="0" y="4"/>
                    <a:pt x="1" y="2"/>
                    <a:pt x="4" y="2"/>
                  </a:cubicBezTo>
                  <a:lnTo>
                    <a:pt x="21" y="2"/>
                  </a:lnTo>
                  <a:cubicBezTo>
                    <a:pt x="25" y="2"/>
                    <a:pt x="26" y="4"/>
                    <a:pt x="26" y="7"/>
                  </a:cubicBezTo>
                  <a:lnTo>
                    <a:pt x="26" y="14"/>
                  </a:lnTo>
                  <a:lnTo>
                    <a:pt x="26" y="14"/>
                  </a:lnTo>
                  <a:cubicBezTo>
                    <a:pt x="36" y="8"/>
                    <a:pt x="49" y="1"/>
                    <a:pt x="62" y="0"/>
                  </a:cubicBezTo>
                  <a:cubicBezTo>
                    <a:pt x="76" y="0"/>
                    <a:pt x="87" y="3"/>
                    <a:pt x="95" y="17"/>
                  </a:cubicBezTo>
                  <a:cubicBezTo>
                    <a:pt x="107" y="8"/>
                    <a:pt x="122" y="0"/>
                    <a:pt x="137" y="0"/>
                  </a:cubicBezTo>
                  <a:cubicBezTo>
                    <a:pt x="169" y="0"/>
                    <a:pt x="172" y="21"/>
                    <a:pt x="172" y="45"/>
                  </a:cubicBezTo>
                  <a:lnTo>
                    <a:pt x="172" y="115"/>
                  </a:lnTo>
                  <a:cubicBezTo>
                    <a:pt x="172" y="118"/>
                    <a:pt x="171" y="120"/>
                    <a:pt x="168" y="12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5" name="Freeform 344"/>
            <p:cNvSpPr>
              <a:spLocks noChangeAspect="1" noEditPoints="1"/>
            </p:cNvSpPr>
            <p:nvPr userDrawn="1"/>
          </p:nvSpPr>
          <p:spPr bwMode="gray">
            <a:xfrm>
              <a:off x="2882" y="958"/>
              <a:ext cx="9" cy="54"/>
            </a:xfrm>
            <a:custGeom>
              <a:avLst/>
              <a:gdLst>
                <a:gd name="T0" fmla="*/ 27 w 28"/>
                <a:gd name="T1" fmla="*/ 158 h 163"/>
                <a:gd name="T2" fmla="*/ 27 w 28"/>
                <a:gd name="T3" fmla="*/ 158 h 163"/>
                <a:gd name="T4" fmla="*/ 22 w 28"/>
                <a:gd name="T5" fmla="*/ 163 h 163"/>
                <a:gd name="T6" fmla="*/ 5 w 28"/>
                <a:gd name="T7" fmla="*/ 163 h 163"/>
                <a:gd name="T8" fmla="*/ 1 w 28"/>
                <a:gd name="T9" fmla="*/ 158 h 163"/>
                <a:gd name="T10" fmla="*/ 1 w 28"/>
                <a:gd name="T11" fmla="*/ 50 h 163"/>
                <a:gd name="T12" fmla="*/ 5 w 28"/>
                <a:gd name="T13" fmla="*/ 45 h 163"/>
                <a:gd name="T14" fmla="*/ 22 w 28"/>
                <a:gd name="T15" fmla="*/ 45 h 163"/>
                <a:gd name="T16" fmla="*/ 27 w 28"/>
                <a:gd name="T17" fmla="*/ 50 h 163"/>
                <a:gd name="T18" fmla="*/ 27 w 28"/>
                <a:gd name="T19" fmla="*/ 158 h 163"/>
                <a:gd name="T20" fmla="*/ 27 w 28"/>
                <a:gd name="T21" fmla="*/ 158 h 163"/>
                <a:gd name="T22" fmla="*/ 14 w 28"/>
                <a:gd name="T23" fmla="*/ 28 h 163"/>
                <a:gd name="T24" fmla="*/ 14 w 28"/>
                <a:gd name="T25" fmla="*/ 28 h 163"/>
                <a:gd name="T26" fmla="*/ 0 w 28"/>
                <a:gd name="T27" fmla="*/ 14 h 163"/>
                <a:gd name="T28" fmla="*/ 14 w 28"/>
                <a:gd name="T29" fmla="*/ 0 h 163"/>
                <a:gd name="T30" fmla="*/ 28 w 28"/>
                <a:gd name="T31" fmla="*/ 14 h 163"/>
                <a:gd name="T32" fmla="*/ 14 w 28"/>
                <a:gd name="T33" fmla="*/ 28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" h="163">
                  <a:moveTo>
                    <a:pt x="27" y="158"/>
                  </a:moveTo>
                  <a:lnTo>
                    <a:pt x="27" y="158"/>
                  </a:lnTo>
                  <a:cubicBezTo>
                    <a:pt x="27" y="161"/>
                    <a:pt x="26" y="163"/>
                    <a:pt x="22" y="163"/>
                  </a:cubicBezTo>
                  <a:lnTo>
                    <a:pt x="5" y="163"/>
                  </a:lnTo>
                  <a:cubicBezTo>
                    <a:pt x="2" y="163"/>
                    <a:pt x="1" y="161"/>
                    <a:pt x="1" y="158"/>
                  </a:cubicBezTo>
                  <a:lnTo>
                    <a:pt x="1" y="50"/>
                  </a:lnTo>
                  <a:cubicBezTo>
                    <a:pt x="1" y="46"/>
                    <a:pt x="2" y="45"/>
                    <a:pt x="5" y="45"/>
                  </a:cubicBezTo>
                  <a:lnTo>
                    <a:pt x="22" y="45"/>
                  </a:lnTo>
                  <a:cubicBezTo>
                    <a:pt x="26" y="45"/>
                    <a:pt x="27" y="47"/>
                    <a:pt x="27" y="50"/>
                  </a:cubicBezTo>
                  <a:lnTo>
                    <a:pt x="27" y="158"/>
                  </a:lnTo>
                  <a:lnTo>
                    <a:pt x="27" y="158"/>
                  </a:lnTo>
                  <a:close/>
                  <a:moveTo>
                    <a:pt x="14" y="28"/>
                  </a:moveTo>
                  <a:lnTo>
                    <a:pt x="14" y="28"/>
                  </a:lnTo>
                  <a:cubicBezTo>
                    <a:pt x="1" y="28"/>
                    <a:pt x="0" y="21"/>
                    <a:pt x="0" y="14"/>
                  </a:cubicBezTo>
                  <a:cubicBezTo>
                    <a:pt x="0" y="6"/>
                    <a:pt x="2" y="0"/>
                    <a:pt x="14" y="0"/>
                  </a:cubicBezTo>
                  <a:cubicBezTo>
                    <a:pt x="26" y="0"/>
                    <a:pt x="28" y="6"/>
                    <a:pt x="28" y="14"/>
                  </a:cubicBezTo>
                  <a:cubicBezTo>
                    <a:pt x="28" y="21"/>
                    <a:pt x="26" y="28"/>
                    <a:pt x="14" y="28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6" name="Freeform 345"/>
            <p:cNvSpPr>
              <a:spLocks noChangeAspect="1"/>
            </p:cNvSpPr>
            <p:nvPr userDrawn="1"/>
          </p:nvSpPr>
          <p:spPr bwMode="gray">
            <a:xfrm>
              <a:off x="2896" y="972"/>
              <a:ext cx="30" cy="40"/>
            </a:xfrm>
            <a:custGeom>
              <a:avLst/>
              <a:gdLst>
                <a:gd name="T0" fmla="*/ 43 w 92"/>
                <a:gd name="T1" fmla="*/ 122 h 122"/>
                <a:gd name="T2" fmla="*/ 43 w 92"/>
                <a:gd name="T3" fmla="*/ 122 h 122"/>
                <a:gd name="T4" fmla="*/ 6 w 92"/>
                <a:gd name="T5" fmla="*/ 116 h 122"/>
                <a:gd name="T6" fmla="*/ 1 w 92"/>
                <a:gd name="T7" fmla="*/ 109 h 122"/>
                <a:gd name="T8" fmla="*/ 3 w 92"/>
                <a:gd name="T9" fmla="*/ 101 h 122"/>
                <a:gd name="T10" fmla="*/ 9 w 92"/>
                <a:gd name="T11" fmla="*/ 97 h 122"/>
                <a:gd name="T12" fmla="*/ 43 w 92"/>
                <a:gd name="T13" fmla="*/ 100 h 122"/>
                <a:gd name="T14" fmla="*/ 65 w 92"/>
                <a:gd name="T15" fmla="*/ 86 h 122"/>
                <a:gd name="T16" fmla="*/ 45 w 92"/>
                <a:gd name="T17" fmla="*/ 71 h 122"/>
                <a:gd name="T18" fmla="*/ 1 w 92"/>
                <a:gd name="T19" fmla="*/ 36 h 122"/>
                <a:gd name="T20" fmla="*/ 46 w 92"/>
                <a:gd name="T21" fmla="*/ 0 h 122"/>
                <a:gd name="T22" fmla="*/ 83 w 92"/>
                <a:gd name="T23" fmla="*/ 5 h 122"/>
                <a:gd name="T24" fmla="*/ 88 w 92"/>
                <a:gd name="T25" fmla="*/ 12 h 122"/>
                <a:gd name="T26" fmla="*/ 86 w 92"/>
                <a:gd name="T27" fmla="*/ 21 h 122"/>
                <a:gd name="T28" fmla="*/ 79 w 92"/>
                <a:gd name="T29" fmla="*/ 24 h 122"/>
                <a:gd name="T30" fmla="*/ 47 w 92"/>
                <a:gd name="T31" fmla="*/ 22 h 122"/>
                <a:gd name="T32" fmla="*/ 28 w 92"/>
                <a:gd name="T33" fmla="*/ 35 h 122"/>
                <a:gd name="T34" fmla="*/ 48 w 92"/>
                <a:gd name="T35" fmla="*/ 48 h 122"/>
                <a:gd name="T36" fmla="*/ 92 w 92"/>
                <a:gd name="T37" fmla="*/ 85 h 122"/>
                <a:gd name="T38" fmla="*/ 43 w 92"/>
                <a:gd name="T39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2" h="122">
                  <a:moveTo>
                    <a:pt x="43" y="122"/>
                  </a:moveTo>
                  <a:lnTo>
                    <a:pt x="43" y="122"/>
                  </a:lnTo>
                  <a:cubicBezTo>
                    <a:pt x="31" y="122"/>
                    <a:pt x="15" y="120"/>
                    <a:pt x="6" y="116"/>
                  </a:cubicBezTo>
                  <a:cubicBezTo>
                    <a:pt x="1" y="115"/>
                    <a:pt x="0" y="112"/>
                    <a:pt x="1" y="109"/>
                  </a:cubicBezTo>
                  <a:lnTo>
                    <a:pt x="3" y="101"/>
                  </a:lnTo>
                  <a:cubicBezTo>
                    <a:pt x="3" y="97"/>
                    <a:pt x="5" y="97"/>
                    <a:pt x="9" y="97"/>
                  </a:cubicBezTo>
                  <a:cubicBezTo>
                    <a:pt x="19" y="99"/>
                    <a:pt x="35" y="100"/>
                    <a:pt x="43" y="100"/>
                  </a:cubicBezTo>
                  <a:cubicBezTo>
                    <a:pt x="58" y="100"/>
                    <a:pt x="65" y="96"/>
                    <a:pt x="65" y="86"/>
                  </a:cubicBezTo>
                  <a:cubicBezTo>
                    <a:pt x="65" y="75"/>
                    <a:pt x="61" y="73"/>
                    <a:pt x="45" y="71"/>
                  </a:cubicBezTo>
                  <a:cubicBezTo>
                    <a:pt x="22" y="67"/>
                    <a:pt x="1" y="62"/>
                    <a:pt x="1" y="36"/>
                  </a:cubicBezTo>
                  <a:cubicBezTo>
                    <a:pt x="1" y="12"/>
                    <a:pt x="19" y="0"/>
                    <a:pt x="46" y="0"/>
                  </a:cubicBezTo>
                  <a:cubicBezTo>
                    <a:pt x="56" y="0"/>
                    <a:pt x="73" y="1"/>
                    <a:pt x="83" y="5"/>
                  </a:cubicBezTo>
                  <a:cubicBezTo>
                    <a:pt x="87" y="7"/>
                    <a:pt x="89" y="9"/>
                    <a:pt x="88" y="12"/>
                  </a:cubicBezTo>
                  <a:lnTo>
                    <a:pt x="86" y="21"/>
                  </a:lnTo>
                  <a:cubicBezTo>
                    <a:pt x="85" y="24"/>
                    <a:pt x="84" y="25"/>
                    <a:pt x="79" y="24"/>
                  </a:cubicBezTo>
                  <a:cubicBezTo>
                    <a:pt x="69" y="23"/>
                    <a:pt x="56" y="22"/>
                    <a:pt x="47" y="22"/>
                  </a:cubicBezTo>
                  <a:cubicBezTo>
                    <a:pt x="31" y="22"/>
                    <a:pt x="28" y="26"/>
                    <a:pt x="28" y="35"/>
                  </a:cubicBezTo>
                  <a:cubicBezTo>
                    <a:pt x="28" y="44"/>
                    <a:pt x="34" y="46"/>
                    <a:pt x="48" y="48"/>
                  </a:cubicBezTo>
                  <a:cubicBezTo>
                    <a:pt x="71" y="51"/>
                    <a:pt x="92" y="56"/>
                    <a:pt x="92" y="85"/>
                  </a:cubicBezTo>
                  <a:cubicBezTo>
                    <a:pt x="92" y="113"/>
                    <a:pt x="68" y="122"/>
                    <a:pt x="43" y="122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7" name="Freeform 346"/>
            <p:cNvSpPr>
              <a:spLocks noChangeAspect="1"/>
            </p:cNvSpPr>
            <p:nvPr userDrawn="1"/>
          </p:nvSpPr>
          <p:spPr bwMode="gray">
            <a:xfrm>
              <a:off x="2929" y="972"/>
              <a:ext cx="30" cy="40"/>
            </a:xfrm>
            <a:custGeom>
              <a:avLst/>
              <a:gdLst>
                <a:gd name="T0" fmla="*/ 43 w 91"/>
                <a:gd name="T1" fmla="*/ 122 h 122"/>
                <a:gd name="T2" fmla="*/ 43 w 91"/>
                <a:gd name="T3" fmla="*/ 122 h 122"/>
                <a:gd name="T4" fmla="*/ 6 w 91"/>
                <a:gd name="T5" fmla="*/ 116 h 122"/>
                <a:gd name="T6" fmla="*/ 1 w 91"/>
                <a:gd name="T7" fmla="*/ 109 h 122"/>
                <a:gd name="T8" fmla="*/ 2 w 91"/>
                <a:gd name="T9" fmla="*/ 101 h 122"/>
                <a:gd name="T10" fmla="*/ 8 w 91"/>
                <a:gd name="T11" fmla="*/ 97 h 122"/>
                <a:gd name="T12" fmla="*/ 43 w 91"/>
                <a:gd name="T13" fmla="*/ 100 h 122"/>
                <a:gd name="T14" fmla="*/ 64 w 91"/>
                <a:gd name="T15" fmla="*/ 86 h 122"/>
                <a:gd name="T16" fmla="*/ 45 w 91"/>
                <a:gd name="T17" fmla="*/ 71 h 122"/>
                <a:gd name="T18" fmla="*/ 1 w 91"/>
                <a:gd name="T19" fmla="*/ 36 h 122"/>
                <a:gd name="T20" fmla="*/ 46 w 91"/>
                <a:gd name="T21" fmla="*/ 0 h 122"/>
                <a:gd name="T22" fmla="*/ 82 w 91"/>
                <a:gd name="T23" fmla="*/ 5 h 122"/>
                <a:gd name="T24" fmla="*/ 87 w 91"/>
                <a:gd name="T25" fmla="*/ 12 h 122"/>
                <a:gd name="T26" fmla="*/ 86 w 91"/>
                <a:gd name="T27" fmla="*/ 21 h 122"/>
                <a:gd name="T28" fmla="*/ 79 w 91"/>
                <a:gd name="T29" fmla="*/ 24 h 122"/>
                <a:gd name="T30" fmla="*/ 46 w 91"/>
                <a:gd name="T31" fmla="*/ 22 h 122"/>
                <a:gd name="T32" fmla="*/ 27 w 91"/>
                <a:gd name="T33" fmla="*/ 35 h 122"/>
                <a:gd name="T34" fmla="*/ 48 w 91"/>
                <a:gd name="T35" fmla="*/ 48 h 122"/>
                <a:gd name="T36" fmla="*/ 91 w 91"/>
                <a:gd name="T37" fmla="*/ 85 h 122"/>
                <a:gd name="T38" fmla="*/ 43 w 91"/>
                <a:gd name="T39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1" h="122">
                  <a:moveTo>
                    <a:pt x="43" y="122"/>
                  </a:moveTo>
                  <a:lnTo>
                    <a:pt x="43" y="122"/>
                  </a:lnTo>
                  <a:cubicBezTo>
                    <a:pt x="31" y="122"/>
                    <a:pt x="15" y="120"/>
                    <a:pt x="6" y="116"/>
                  </a:cubicBezTo>
                  <a:cubicBezTo>
                    <a:pt x="1" y="115"/>
                    <a:pt x="0" y="112"/>
                    <a:pt x="1" y="109"/>
                  </a:cubicBezTo>
                  <a:lnTo>
                    <a:pt x="2" y="101"/>
                  </a:lnTo>
                  <a:cubicBezTo>
                    <a:pt x="3" y="97"/>
                    <a:pt x="5" y="97"/>
                    <a:pt x="8" y="97"/>
                  </a:cubicBezTo>
                  <a:cubicBezTo>
                    <a:pt x="19" y="99"/>
                    <a:pt x="34" y="100"/>
                    <a:pt x="43" y="100"/>
                  </a:cubicBezTo>
                  <a:cubicBezTo>
                    <a:pt x="58" y="100"/>
                    <a:pt x="64" y="96"/>
                    <a:pt x="64" y="86"/>
                  </a:cubicBezTo>
                  <a:cubicBezTo>
                    <a:pt x="64" y="75"/>
                    <a:pt x="60" y="73"/>
                    <a:pt x="45" y="71"/>
                  </a:cubicBezTo>
                  <a:cubicBezTo>
                    <a:pt x="21" y="67"/>
                    <a:pt x="1" y="62"/>
                    <a:pt x="1" y="36"/>
                  </a:cubicBezTo>
                  <a:cubicBezTo>
                    <a:pt x="1" y="12"/>
                    <a:pt x="19" y="0"/>
                    <a:pt x="46" y="0"/>
                  </a:cubicBezTo>
                  <a:cubicBezTo>
                    <a:pt x="56" y="0"/>
                    <a:pt x="72" y="1"/>
                    <a:pt x="82" y="5"/>
                  </a:cubicBezTo>
                  <a:cubicBezTo>
                    <a:pt x="86" y="7"/>
                    <a:pt x="88" y="9"/>
                    <a:pt x="87" y="12"/>
                  </a:cubicBezTo>
                  <a:lnTo>
                    <a:pt x="86" y="21"/>
                  </a:lnTo>
                  <a:cubicBezTo>
                    <a:pt x="85" y="24"/>
                    <a:pt x="83" y="25"/>
                    <a:pt x="79" y="24"/>
                  </a:cubicBezTo>
                  <a:cubicBezTo>
                    <a:pt x="69" y="23"/>
                    <a:pt x="55" y="22"/>
                    <a:pt x="46" y="22"/>
                  </a:cubicBezTo>
                  <a:cubicBezTo>
                    <a:pt x="31" y="22"/>
                    <a:pt x="27" y="26"/>
                    <a:pt x="27" y="35"/>
                  </a:cubicBezTo>
                  <a:cubicBezTo>
                    <a:pt x="27" y="44"/>
                    <a:pt x="33" y="46"/>
                    <a:pt x="48" y="48"/>
                  </a:cubicBezTo>
                  <a:cubicBezTo>
                    <a:pt x="71" y="51"/>
                    <a:pt x="91" y="56"/>
                    <a:pt x="91" y="85"/>
                  </a:cubicBezTo>
                  <a:cubicBezTo>
                    <a:pt x="91" y="113"/>
                    <a:pt x="68" y="122"/>
                    <a:pt x="43" y="122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8" name="Freeform 347"/>
            <p:cNvSpPr>
              <a:spLocks noChangeAspect="1" noEditPoints="1"/>
            </p:cNvSpPr>
            <p:nvPr userDrawn="1"/>
          </p:nvSpPr>
          <p:spPr bwMode="gray">
            <a:xfrm>
              <a:off x="2964" y="958"/>
              <a:ext cx="9" cy="54"/>
            </a:xfrm>
            <a:custGeom>
              <a:avLst/>
              <a:gdLst>
                <a:gd name="T0" fmla="*/ 26 w 28"/>
                <a:gd name="T1" fmla="*/ 158 h 163"/>
                <a:gd name="T2" fmla="*/ 26 w 28"/>
                <a:gd name="T3" fmla="*/ 158 h 163"/>
                <a:gd name="T4" fmla="*/ 22 w 28"/>
                <a:gd name="T5" fmla="*/ 163 h 163"/>
                <a:gd name="T6" fmla="*/ 5 w 28"/>
                <a:gd name="T7" fmla="*/ 163 h 163"/>
                <a:gd name="T8" fmla="*/ 0 w 28"/>
                <a:gd name="T9" fmla="*/ 158 h 163"/>
                <a:gd name="T10" fmla="*/ 0 w 28"/>
                <a:gd name="T11" fmla="*/ 50 h 163"/>
                <a:gd name="T12" fmla="*/ 5 w 28"/>
                <a:gd name="T13" fmla="*/ 45 h 163"/>
                <a:gd name="T14" fmla="*/ 22 w 28"/>
                <a:gd name="T15" fmla="*/ 45 h 163"/>
                <a:gd name="T16" fmla="*/ 26 w 28"/>
                <a:gd name="T17" fmla="*/ 50 h 163"/>
                <a:gd name="T18" fmla="*/ 26 w 28"/>
                <a:gd name="T19" fmla="*/ 158 h 163"/>
                <a:gd name="T20" fmla="*/ 26 w 28"/>
                <a:gd name="T21" fmla="*/ 158 h 163"/>
                <a:gd name="T22" fmla="*/ 14 w 28"/>
                <a:gd name="T23" fmla="*/ 28 h 163"/>
                <a:gd name="T24" fmla="*/ 14 w 28"/>
                <a:gd name="T25" fmla="*/ 28 h 163"/>
                <a:gd name="T26" fmla="*/ 0 w 28"/>
                <a:gd name="T27" fmla="*/ 14 h 163"/>
                <a:gd name="T28" fmla="*/ 14 w 28"/>
                <a:gd name="T29" fmla="*/ 0 h 163"/>
                <a:gd name="T30" fmla="*/ 28 w 28"/>
                <a:gd name="T31" fmla="*/ 14 h 163"/>
                <a:gd name="T32" fmla="*/ 14 w 28"/>
                <a:gd name="T33" fmla="*/ 28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" h="163">
                  <a:moveTo>
                    <a:pt x="26" y="158"/>
                  </a:moveTo>
                  <a:lnTo>
                    <a:pt x="26" y="158"/>
                  </a:lnTo>
                  <a:cubicBezTo>
                    <a:pt x="26" y="161"/>
                    <a:pt x="26" y="163"/>
                    <a:pt x="22" y="163"/>
                  </a:cubicBezTo>
                  <a:lnTo>
                    <a:pt x="5" y="163"/>
                  </a:lnTo>
                  <a:cubicBezTo>
                    <a:pt x="2" y="163"/>
                    <a:pt x="0" y="161"/>
                    <a:pt x="0" y="158"/>
                  </a:cubicBezTo>
                  <a:lnTo>
                    <a:pt x="0" y="50"/>
                  </a:lnTo>
                  <a:cubicBezTo>
                    <a:pt x="0" y="46"/>
                    <a:pt x="2" y="45"/>
                    <a:pt x="5" y="45"/>
                  </a:cubicBezTo>
                  <a:lnTo>
                    <a:pt x="22" y="45"/>
                  </a:lnTo>
                  <a:cubicBezTo>
                    <a:pt x="26" y="45"/>
                    <a:pt x="26" y="47"/>
                    <a:pt x="26" y="50"/>
                  </a:cubicBezTo>
                  <a:lnTo>
                    <a:pt x="26" y="158"/>
                  </a:lnTo>
                  <a:lnTo>
                    <a:pt x="26" y="158"/>
                  </a:lnTo>
                  <a:close/>
                  <a:moveTo>
                    <a:pt x="14" y="28"/>
                  </a:moveTo>
                  <a:lnTo>
                    <a:pt x="14" y="28"/>
                  </a:lnTo>
                  <a:cubicBezTo>
                    <a:pt x="1" y="28"/>
                    <a:pt x="0" y="21"/>
                    <a:pt x="0" y="14"/>
                  </a:cubicBezTo>
                  <a:cubicBezTo>
                    <a:pt x="0" y="6"/>
                    <a:pt x="2" y="0"/>
                    <a:pt x="14" y="0"/>
                  </a:cubicBezTo>
                  <a:cubicBezTo>
                    <a:pt x="26" y="0"/>
                    <a:pt x="28" y="6"/>
                    <a:pt x="28" y="14"/>
                  </a:cubicBezTo>
                  <a:cubicBezTo>
                    <a:pt x="28" y="21"/>
                    <a:pt x="26" y="28"/>
                    <a:pt x="14" y="28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9" name="Freeform 348"/>
            <p:cNvSpPr>
              <a:spLocks noChangeAspect="1" noEditPoints="1"/>
            </p:cNvSpPr>
            <p:nvPr userDrawn="1"/>
          </p:nvSpPr>
          <p:spPr bwMode="gray">
            <a:xfrm>
              <a:off x="2979" y="972"/>
              <a:ext cx="34" cy="40"/>
            </a:xfrm>
            <a:custGeom>
              <a:avLst/>
              <a:gdLst>
                <a:gd name="T0" fmla="*/ 52 w 105"/>
                <a:gd name="T1" fmla="*/ 23 h 122"/>
                <a:gd name="T2" fmla="*/ 52 w 105"/>
                <a:gd name="T3" fmla="*/ 23 h 122"/>
                <a:gd name="T4" fmla="*/ 27 w 105"/>
                <a:gd name="T5" fmla="*/ 61 h 122"/>
                <a:gd name="T6" fmla="*/ 52 w 105"/>
                <a:gd name="T7" fmla="*/ 99 h 122"/>
                <a:gd name="T8" fmla="*/ 78 w 105"/>
                <a:gd name="T9" fmla="*/ 61 h 122"/>
                <a:gd name="T10" fmla="*/ 52 w 105"/>
                <a:gd name="T11" fmla="*/ 23 h 122"/>
                <a:gd name="T12" fmla="*/ 52 w 105"/>
                <a:gd name="T13" fmla="*/ 23 h 122"/>
                <a:gd name="T14" fmla="*/ 52 w 105"/>
                <a:gd name="T15" fmla="*/ 122 h 122"/>
                <a:gd name="T16" fmla="*/ 52 w 105"/>
                <a:gd name="T17" fmla="*/ 122 h 122"/>
                <a:gd name="T18" fmla="*/ 0 w 105"/>
                <a:gd name="T19" fmla="*/ 59 h 122"/>
                <a:gd name="T20" fmla="*/ 52 w 105"/>
                <a:gd name="T21" fmla="*/ 0 h 122"/>
                <a:gd name="T22" fmla="*/ 105 w 105"/>
                <a:gd name="T23" fmla="*/ 59 h 122"/>
                <a:gd name="T24" fmla="*/ 52 w 105"/>
                <a:gd name="T25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2">
                  <a:moveTo>
                    <a:pt x="52" y="23"/>
                  </a:moveTo>
                  <a:lnTo>
                    <a:pt x="52" y="23"/>
                  </a:lnTo>
                  <a:cubicBezTo>
                    <a:pt x="31" y="23"/>
                    <a:pt x="27" y="36"/>
                    <a:pt x="27" y="61"/>
                  </a:cubicBezTo>
                  <a:cubicBezTo>
                    <a:pt x="27" y="86"/>
                    <a:pt x="31" y="99"/>
                    <a:pt x="52" y="99"/>
                  </a:cubicBezTo>
                  <a:cubicBezTo>
                    <a:pt x="73" y="99"/>
                    <a:pt x="78" y="86"/>
                    <a:pt x="78" y="61"/>
                  </a:cubicBezTo>
                  <a:cubicBezTo>
                    <a:pt x="78" y="35"/>
                    <a:pt x="74" y="23"/>
                    <a:pt x="52" y="23"/>
                  </a:cubicBezTo>
                  <a:lnTo>
                    <a:pt x="52" y="23"/>
                  </a:lnTo>
                  <a:close/>
                  <a:moveTo>
                    <a:pt x="52" y="122"/>
                  </a:moveTo>
                  <a:lnTo>
                    <a:pt x="52" y="122"/>
                  </a:lnTo>
                  <a:cubicBezTo>
                    <a:pt x="3" y="122"/>
                    <a:pt x="0" y="86"/>
                    <a:pt x="0" y="59"/>
                  </a:cubicBezTo>
                  <a:cubicBezTo>
                    <a:pt x="0" y="37"/>
                    <a:pt x="5" y="0"/>
                    <a:pt x="52" y="0"/>
                  </a:cubicBezTo>
                  <a:cubicBezTo>
                    <a:pt x="98" y="0"/>
                    <a:pt x="105" y="31"/>
                    <a:pt x="105" y="59"/>
                  </a:cubicBezTo>
                  <a:cubicBezTo>
                    <a:pt x="105" y="86"/>
                    <a:pt x="101" y="122"/>
                    <a:pt x="52" y="122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90" name="Freeform 349"/>
            <p:cNvSpPr>
              <a:spLocks noChangeAspect="1"/>
            </p:cNvSpPr>
            <p:nvPr userDrawn="1"/>
          </p:nvSpPr>
          <p:spPr bwMode="gray">
            <a:xfrm>
              <a:off x="3017" y="972"/>
              <a:ext cx="34" cy="40"/>
            </a:xfrm>
            <a:custGeom>
              <a:avLst/>
              <a:gdLst>
                <a:gd name="T0" fmla="*/ 98 w 102"/>
                <a:gd name="T1" fmla="*/ 120 h 120"/>
                <a:gd name="T2" fmla="*/ 98 w 102"/>
                <a:gd name="T3" fmla="*/ 120 h 120"/>
                <a:gd name="T4" fmla="*/ 80 w 102"/>
                <a:gd name="T5" fmla="*/ 120 h 120"/>
                <a:gd name="T6" fmla="*/ 76 w 102"/>
                <a:gd name="T7" fmla="*/ 115 h 120"/>
                <a:gd name="T8" fmla="*/ 76 w 102"/>
                <a:gd name="T9" fmla="*/ 48 h 120"/>
                <a:gd name="T10" fmla="*/ 59 w 102"/>
                <a:gd name="T11" fmla="*/ 24 h 120"/>
                <a:gd name="T12" fmla="*/ 26 w 102"/>
                <a:gd name="T13" fmla="*/ 35 h 120"/>
                <a:gd name="T14" fmla="*/ 26 w 102"/>
                <a:gd name="T15" fmla="*/ 115 h 120"/>
                <a:gd name="T16" fmla="*/ 21 w 102"/>
                <a:gd name="T17" fmla="*/ 120 h 120"/>
                <a:gd name="T18" fmla="*/ 4 w 102"/>
                <a:gd name="T19" fmla="*/ 120 h 120"/>
                <a:gd name="T20" fmla="*/ 0 w 102"/>
                <a:gd name="T21" fmla="*/ 115 h 120"/>
                <a:gd name="T22" fmla="*/ 0 w 102"/>
                <a:gd name="T23" fmla="*/ 7 h 120"/>
                <a:gd name="T24" fmla="*/ 4 w 102"/>
                <a:gd name="T25" fmla="*/ 2 h 120"/>
                <a:gd name="T26" fmla="*/ 21 w 102"/>
                <a:gd name="T27" fmla="*/ 2 h 120"/>
                <a:gd name="T28" fmla="*/ 26 w 102"/>
                <a:gd name="T29" fmla="*/ 7 h 120"/>
                <a:gd name="T30" fmla="*/ 26 w 102"/>
                <a:gd name="T31" fmla="*/ 14 h 120"/>
                <a:gd name="T32" fmla="*/ 27 w 102"/>
                <a:gd name="T33" fmla="*/ 14 h 120"/>
                <a:gd name="T34" fmla="*/ 67 w 102"/>
                <a:gd name="T35" fmla="*/ 0 h 120"/>
                <a:gd name="T36" fmla="*/ 102 w 102"/>
                <a:gd name="T37" fmla="*/ 46 h 120"/>
                <a:gd name="T38" fmla="*/ 102 w 102"/>
                <a:gd name="T39" fmla="*/ 115 h 120"/>
                <a:gd name="T40" fmla="*/ 98 w 102"/>
                <a:gd name="T4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2" h="120">
                  <a:moveTo>
                    <a:pt x="98" y="120"/>
                  </a:moveTo>
                  <a:lnTo>
                    <a:pt x="98" y="120"/>
                  </a:lnTo>
                  <a:lnTo>
                    <a:pt x="80" y="120"/>
                  </a:lnTo>
                  <a:cubicBezTo>
                    <a:pt x="77" y="120"/>
                    <a:pt x="76" y="118"/>
                    <a:pt x="76" y="115"/>
                  </a:cubicBezTo>
                  <a:lnTo>
                    <a:pt x="76" y="48"/>
                  </a:lnTo>
                  <a:cubicBezTo>
                    <a:pt x="76" y="34"/>
                    <a:pt x="73" y="24"/>
                    <a:pt x="59" y="24"/>
                  </a:cubicBezTo>
                  <a:cubicBezTo>
                    <a:pt x="49" y="24"/>
                    <a:pt x="32" y="32"/>
                    <a:pt x="26" y="35"/>
                  </a:cubicBezTo>
                  <a:lnTo>
                    <a:pt x="26" y="115"/>
                  </a:lnTo>
                  <a:cubicBezTo>
                    <a:pt x="26" y="118"/>
                    <a:pt x="25" y="120"/>
                    <a:pt x="21" y="120"/>
                  </a:cubicBezTo>
                  <a:lnTo>
                    <a:pt x="4" y="120"/>
                  </a:lnTo>
                  <a:cubicBezTo>
                    <a:pt x="1" y="120"/>
                    <a:pt x="0" y="118"/>
                    <a:pt x="0" y="115"/>
                  </a:cubicBezTo>
                  <a:lnTo>
                    <a:pt x="0" y="7"/>
                  </a:lnTo>
                  <a:cubicBezTo>
                    <a:pt x="0" y="4"/>
                    <a:pt x="1" y="2"/>
                    <a:pt x="4" y="2"/>
                  </a:cubicBezTo>
                  <a:lnTo>
                    <a:pt x="21" y="2"/>
                  </a:lnTo>
                  <a:cubicBezTo>
                    <a:pt x="25" y="2"/>
                    <a:pt x="26" y="4"/>
                    <a:pt x="26" y="7"/>
                  </a:cubicBezTo>
                  <a:lnTo>
                    <a:pt x="26" y="14"/>
                  </a:lnTo>
                  <a:cubicBezTo>
                    <a:pt x="26" y="14"/>
                    <a:pt x="26" y="14"/>
                    <a:pt x="27" y="14"/>
                  </a:cubicBezTo>
                  <a:cubicBezTo>
                    <a:pt x="35" y="8"/>
                    <a:pt x="52" y="0"/>
                    <a:pt x="67" y="0"/>
                  </a:cubicBezTo>
                  <a:cubicBezTo>
                    <a:pt x="99" y="0"/>
                    <a:pt x="102" y="21"/>
                    <a:pt x="102" y="46"/>
                  </a:cubicBezTo>
                  <a:lnTo>
                    <a:pt x="102" y="115"/>
                  </a:lnTo>
                  <a:cubicBezTo>
                    <a:pt x="102" y="118"/>
                    <a:pt x="101" y="120"/>
                    <a:pt x="98" y="12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 bwMode="gray">
          <a:xfrm>
            <a:off x="395288" y="2021113"/>
            <a:ext cx="8353425" cy="431800"/>
          </a:xfrm>
        </p:spPr>
        <p:txBody>
          <a:bodyPr/>
          <a:lstStyle>
            <a:lvl1pPr algn="ctr">
              <a:defRPr sz="1800" b="0">
                <a:solidFill>
                  <a:schemeClr val="bg2"/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395287" y="2514600"/>
            <a:ext cx="8353425" cy="914400"/>
          </a:xfrm>
        </p:spPr>
        <p:txBody>
          <a:bodyPr/>
          <a:lstStyle>
            <a:lvl1pPr marL="0" indent="0" algn="ctr">
              <a:spcBef>
                <a:spcPts val="600"/>
              </a:spcBef>
              <a:buFontTx/>
              <a:buNone/>
              <a:defRPr sz="3600" b="1">
                <a:solidFill>
                  <a:schemeClr val="accent6"/>
                </a:solidFill>
              </a:defRPr>
            </a:lvl1pPr>
            <a:lvl2pPr marL="0" indent="0" algn="ctr">
              <a:buFontTx/>
              <a:buNone/>
              <a:defRPr sz="3200" b="1">
                <a:solidFill>
                  <a:schemeClr val="accent6"/>
                </a:solidFill>
              </a:defRPr>
            </a:lvl2pPr>
            <a:lvl3pPr marL="0" indent="0" algn="ctr">
              <a:buFontTx/>
              <a:buNone/>
              <a:defRPr sz="3200" b="1">
                <a:solidFill>
                  <a:schemeClr val="accent6"/>
                </a:solidFill>
              </a:defRPr>
            </a:lvl3pPr>
            <a:lvl4pPr marL="0" indent="0" algn="ctr">
              <a:buFontTx/>
              <a:buNone/>
              <a:defRPr sz="3200" b="1">
                <a:solidFill>
                  <a:schemeClr val="accent6"/>
                </a:solidFill>
              </a:defRPr>
            </a:lvl4pPr>
            <a:lvl5pPr marL="0" indent="0" algn="ctr">
              <a:buFontTx/>
              <a:buNone/>
              <a:defRPr sz="3200" b="1">
                <a:solidFill>
                  <a:schemeClr val="accent6"/>
                </a:solidFill>
              </a:defRPr>
            </a:lvl5pPr>
          </a:lstStyle>
          <a:p>
            <a:pPr lvl="0"/>
            <a:endParaRPr lang="fr-BE" dirty="0"/>
          </a:p>
        </p:txBody>
      </p:sp>
      <p:grpSp>
        <p:nvGrpSpPr>
          <p:cNvPr id="91" name="Group 90"/>
          <p:cNvGrpSpPr/>
          <p:nvPr userDrawn="1"/>
        </p:nvGrpSpPr>
        <p:grpSpPr>
          <a:xfrm>
            <a:off x="467544" y="6317551"/>
            <a:ext cx="7789651" cy="540449"/>
            <a:chOff x="467544" y="6317551"/>
            <a:chExt cx="7789651" cy="540449"/>
          </a:xfrm>
        </p:grpSpPr>
        <p:grpSp>
          <p:nvGrpSpPr>
            <p:cNvPr id="11" name="Group 10"/>
            <p:cNvGrpSpPr>
              <a:grpSpLocks noChangeAspect="1"/>
            </p:cNvGrpSpPr>
            <p:nvPr userDrawn="1"/>
          </p:nvGrpSpPr>
          <p:grpSpPr bwMode="gray">
            <a:xfrm>
              <a:off x="467544" y="6433591"/>
              <a:ext cx="1295472" cy="180000"/>
              <a:chOff x="3786188" y="3321051"/>
              <a:chExt cx="1565276" cy="217488"/>
            </a:xfrm>
            <a:solidFill>
              <a:schemeClr val="bg2"/>
            </a:solidFill>
          </p:grpSpPr>
          <p:sp>
            <p:nvSpPr>
              <p:cNvPr id="12" name="Freeform 277"/>
              <p:cNvSpPr>
                <a:spLocks noEditPoints="1"/>
              </p:cNvSpPr>
              <p:nvPr userDrawn="1"/>
            </p:nvSpPr>
            <p:spPr bwMode="gray">
              <a:xfrm>
                <a:off x="4183063" y="3382963"/>
                <a:ext cx="123825" cy="134938"/>
              </a:xfrm>
              <a:custGeom>
                <a:avLst/>
                <a:gdLst>
                  <a:gd name="T0" fmla="*/ 33 w 33"/>
                  <a:gd name="T1" fmla="*/ 17 h 34"/>
                  <a:gd name="T2" fmla="*/ 32 w 33"/>
                  <a:gd name="T3" fmla="*/ 22 h 34"/>
                  <a:gd name="T4" fmla="*/ 30 w 33"/>
                  <a:gd name="T5" fmla="*/ 27 h 34"/>
                  <a:gd name="T6" fmla="*/ 21 w 33"/>
                  <a:gd name="T7" fmla="*/ 27 h 34"/>
                  <a:gd name="T8" fmla="*/ 20 w 33"/>
                  <a:gd name="T9" fmla="*/ 24 h 34"/>
                  <a:gd name="T10" fmla="*/ 18 w 33"/>
                  <a:gd name="T11" fmla="*/ 26 h 34"/>
                  <a:gd name="T12" fmla="*/ 15 w 33"/>
                  <a:gd name="T13" fmla="*/ 27 h 34"/>
                  <a:gd name="T14" fmla="*/ 9 w 33"/>
                  <a:gd name="T15" fmla="*/ 24 h 34"/>
                  <a:gd name="T16" fmla="*/ 7 w 33"/>
                  <a:gd name="T17" fmla="*/ 17 h 34"/>
                  <a:gd name="T18" fmla="*/ 10 w 33"/>
                  <a:gd name="T19" fmla="*/ 10 h 34"/>
                  <a:gd name="T20" fmla="*/ 16 w 33"/>
                  <a:gd name="T21" fmla="*/ 8 h 34"/>
                  <a:gd name="T22" fmla="*/ 18 w 33"/>
                  <a:gd name="T23" fmla="*/ 8 h 34"/>
                  <a:gd name="T24" fmla="*/ 20 w 33"/>
                  <a:gd name="T25" fmla="*/ 9 h 34"/>
                  <a:gd name="T26" fmla="*/ 20 w 33"/>
                  <a:gd name="T27" fmla="*/ 8 h 34"/>
                  <a:gd name="T28" fmla="*/ 24 w 33"/>
                  <a:gd name="T29" fmla="*/ 8 h 34"/>
                  <a:gd name="T30" fmla="*/ 24 w 33"/>
                  <a:gd name="T31" fmla="*/ 24 h 34"/>
                  <a:gd name="T32" fmla="*/ 28 w 33"/>
                  <a:gd name="T33" fmla="*/ 24 h 34"/>
                  <a:gd name="T34" fmla="*/ 30 w 33"/>
                  <a:gd name="T35" fmla="*/ 21 h 34"/>
                  <a:gd name="T36" fmla="*/ 30 w 33"/>
                  <a:gd name="T37" fmla="*/ 17 h 34"/>
                  <a:gd name="T38" fmla="*/ 29 w 33"/>
                  <a:gd name="T39" fmla="*/ 11 h 34"/>
                  <a:gd name="T40" fmla="*/ 26 w 33"/>
                  <a:gd name="T41" fmla="*/ 6 h 34"/>
                  <a:gd name="T42" fmla="*/ 22 w 33"/>
                  <a:gd name="T43" fmla="*/ 4 h 34"/>
                  <a:gd name="T44" fmla="*/ 16 w 33"/>
                  <a:gd name="T45" fmla="*/ 3 h 34"/>
                  <a:gd name="T46" fmla="*/ 11 w 33"/>
                  <a:gd name="T47" fmla="*/ 4 h 34"/>
                  <a:gd name="T48" fmla="*/ 6 w 33"/>
                  <a:gd name="T49" fmla="*/ 7 h 34"/>
                  <a:gd name="T50" fmla="*/ 3 w 33"/>
                  <a:gd name="T51" fmla="*/ 11 h 34"/>
                  <a:gd name="T52" fmla="*/ 2 w 33"/>
                  <a:gd name="T53" fmla="*/ 17 h 34"/>
                  <a:gd name="T54" fmla="*/ 3 w 33"/>
                  <a:gd name="T55" fmla="*/ 23 h 34"/>
                  <a:gd name="T56" fmla="*/ 6 w 33"/>
                  <a:gd name="T57" fmla="*/ 27 h 34"/>
                  <a:gd name="T58" fmla="*/ 11 w 33"/>
                  <a:gd name="T59" fmla="*/ 30 h 34"/>
                  <a:gd name="T60" fmla="*/ 16 w 33"/>
                  <a:gd name="T61" fmla="*/ 31 h 34"/>
                  <a:gd name="T62" fmla="*/ 20 w 33"/>
                  <a:gd name="T63" fmla="*/ 31 h 34"/>
                  <a:gd name="T64" fmla="*/ 23 w 33"/>
                  <a:gd name="T65" fmla="*/ 31 h 34"/>
                  <a:gd name="T66" fmla="*/ 23 w 33"/>
                  <a:gd name="T67" fmla="*/ 33 h 34"/>
                  <a:gd name="T68" fmla="*/ 20 w 33"/>
                  <a:gd name="T69" fmla="*/ 34 h 34"/>
                  <a:gd name="T70" fmla="*/ 16 w 33"/>
                  <a:gd name="T71" fmla="*/ 34 h 34"/>
                  <a:gd name="T72" fmla="*/ 10 w 33"/>
                  <a:gd name="T73" fmla="*/ 33 h 34"/>
                  <a:gd name="T74" fmla="*/ 4 w 33"/>
                  <a:gd name="T75" fmla="*/ 29 h 34"/>
                  <a:gd name="T76" fmla="*/ 1 w 33"/>
                  <a:gd name="T77" fmla="*/ 24 h 34"/>
                  <a:gd name="T78" fmla="*/ 0 w 33"/>
                  <a:gd name="T79" fmla="*/ 17 h 34"/>
                  <a:gd name="T80" fmla="*/ 1 w 33"/>
                  <a:gd name="T81" fmla="*/ 10 h 34"/>
                  <a:gd name="T82" fmla="*/ 4 w 33"/>
                  <a:gd name="T83" fmla="*/ 5 h 34"/>
                  <a:gd name="T84" fmla="*/ 10 w 33"/>
                  <a:gd name="T85" fmla="*/ 1 h 34"/>
                  <a:gd name="T86" fmla="*/ 16 w 33"/>
                  <a:gd name="T87" fmla="*/ 0 h 34"/>
                  <a:gd name="T88" fmla="*/ 23 w 33"/>
                  <a:gd name="T89" fmla="*/ 1 h 34"/>
                  <a:gd name="T90" fmla="*/ 28 w 33"/>
                  <a:gd name="T91" fmla="*/ 5 h 34"/>
                  <a:gd name="T92" fmla="*/ 32 w 33"/>
                  <a:gd name="T93" fmla="*/ 10 h 34"/>
                  <a:gd name="T94" fmla="*/ 33 w 33"/>
                  <a:gd name="T95" fmla="*/ 17 h 34"/>
                  <a:gd name="T96" fmla="*/ 20 w 33"/>
                  <a:gd name="T97" fmla="*/ 22 h 34"/>
                  <a:gd name="T98" fmla="*/ 20 w 33"/>
                  <a:gd name="T99" fmla="*/ 12 h 34"/>
                  <a:gd name="T100" fmla="*/ 18 w 33"/>
                  <a:gd name="T101" fmla="*/ 11 h 34"/>
                  <a:gd name="T102" fmla="*/ 16 w 33"/>
                  <a:gd name="T103" fmla="*/ 10 h 34"/>
                  <a:gd name="T104" fmla="*/ 12 w 33"/>
                  <a:gd name="T105" fmla="*/ 12 h 34"/>
                  <a:gd name="T106" fmla="*/ 11 w 33"/>
                  <a:gd name="T107" fmla="*/ 17 h 34"/>
                  <a:gd name="T108" fmla="*/ 12 w 33"/>
                  <a:gd name="T109" fmla="*/ 22 h 34"/>
                  <a:gd name="T110" fmla="*/ 15 w 33"/>
                  <a:gd name="T111" fmla="*/ 24 h 34"/>
                  <a:gd name="T112" fmla="*/ 18 w 33"/>
                  <a:gd name="T113" fmla="*/ 23 h 34"/>
                  <a:gd name="T114" fmla="*/ 20 w 33"/>
                  <a:gd name="T115" fmla="*/ 22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3" h="34">
                    <a:moveTo>
                      <a:pt x="33" y="17"/>
                    </a:moveTo>
                    <a:cubicBezTo>
                      <a:pt x="33" y="18"/>
                      <a:pt x="32" y="20"/>
                      <a:pt x="32" y="22"/>
                    </a:cubicBezTo>
                    <a:cubicBezTo>
                      <a:pt x="31" y="24"/>
                      <a:pt x="31" y="25"/>
                      <a:pt x="30" y="27"/>
                    </a:cubicBezTo>
                    <a:cubicBezTo>
                      <a:pt x="21" y="27"/>
                      <a:pt x="21" y="27"/>
                      <a:pt x="21" y="27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19" y="25"/>
                      <a:pt x="19" y="26"/>
                      <a:pt x="18" y="26"/>
                    </a:cubicBezTo>
                    <a:cubicBezTo>
                      <a:pt x="17" y="27"/>
                      <a:pt x="16" y="27"/>
                      <a:pt x="15" y="27"/>
                    </a:cubicBezTo>
                    <a:cubicBezTo>
                      <a:pt x="12" y="27"/>
                      <a:pt x="11" y="26"/>
                      <a:pt x="9" y="24"/>
                    </a:cubicBezTo>
                    <a:cubicBezTo>
                      <a:pt x="8" y="23"/>
                      <a:pt x="7" y="20"/>
                      <a:pt x="7" y="17"/>
                    </a:cubicBezTo>
                    <a:cubicBezTo>
                      <a:pt x="7" y="14"/>
                      <a:pt x="8" y="12"/>
                      <a:pt x="10" y="10"/>
                    </a:cubicBezTo>
                    <a:cubicBezTo>
                      <a:pt x="11" y="8"/>
                      <a:pt x="13" y="8"/>
                      <a:pt x="16" y="8"/>
                    </a:cubicBezTo>
                    <a:cubicBezTo>
                      <a:pt x="17" y="8"/>
                      <a:pt x="17" y="8"/>
                      <a:pt x="18" y="8"/>
                    </a:cubicBezTo>
                    <a:cubicBezTo>
                      <a:pt x="19" y="8"/>
                      <a:pt x="20" y="8"/>
                      <a:pt x="20" y="9"/>
                    </a:cubicBezTo>
                    <a:cubicBezTo>
                      <a:pt x="20" y="8"/>
                      <a:pt x="20" y="8"/>
                      <a:pt x="20" y="8"/>
                    </a:cubicBezTo>
                    <a:cubicBezTo>
                      <a:pt x="24" y="8"/>
                      <a:pt x="24" y="8"/>
                      <a:pt x="24" y="8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8" y="24"/>
                      <a:pt x="28" y="24"/>
                      <a:pt x="28" y="24"/>
                    </a:cubicBezTo>
                    <a:cubicBezTo>
                      <a:pt x="29" y="23"/>
                      <a:pt x="29" y="22"/>
                      <a:pt x="30" y="21"/>
                    </a:cubicBezTo>
                    <a:cubicBezTo>
                      <a:pt x="30" y="19"/>
                      <a:pt x="30" y="18"/>
                      <a:pt x="30" y="17"/>
                    </a:cubicBezTo>
                    <a:cubicBezTo>
                      <a:pt x="30" y="15"/>
                      <a:pt x="30" y="13"/>
                      <a:pt x="29" y="11"/>
                    </a:cubicBezTo>
                    <a:cubicBezTo>
                      <a:pt x="28" y="9"/>
                      <a:pt x="28" y="8"/>
                      <a:pt x="26" y="6"/>
                    </a:cubicBezTo>
                    <a:cubicBezTo>
                      <a:pt x="25" y="5"/>
                      <a:pt x="24" y="4"/>
                      <a:pt x="22" y="4"/>
                    </a:cubicBezTo>
                    <a:cubicBezTo>
                      <a:pt x="21" y="3"/>
                      <a:pt x="19" y="3"/>
                      <a:pt x="16" y="3"/>
                    </a:cubicBezTo>
                    <a:cubicBezTo>
                      <a:pt x="14" y="3"/>
                      <a:pt x="12" y="3"/>
                      <a:pt x="11" y="4"/>
                    </a:cubicBezTo>
                    <a:cubicBezTo>
                      <a:pt x="9" y="4"/>
                      <a:pt x="8" y="6"/>
                      <a:pt x="6" y="7"/>
                    </a:cubicBezTo>
                    <a:cubicBezTo>
                      <a:pt x="5" y="8"/>
                      <a:pt x="4" y="10"/>
                      <a:pt x="3" y="11"/>
                    </a:cubicBezTo>
                    <a:cubicBezTo>
                      <a:pt x="3" y="13"/>
                      <a:pt x="2" y="15"/>
                      <a:pt x="2" y="17"/>
                    </a:cubicBezTo>
                    <a:cubicBezTo>
                      <a:pt x="2" y="19"/>
                      <a:pt x="3" y="21"/>
                      <a:pt x="3" y="23"/>
                    </a:cubicBezTo>
                    <a:cubicBezTo>
                      <a:pt x="4" y="25"/>
                      <a:pt x="5" y="26"/>
                      <a:pt x="6" y="27"/>
                    </a:cubicBezTo>
                    <a:cubicBezTo>
                      <a:pt x="7" y="29"/>
                      <a:pt x="9" y="30"/>
                      <a:pt x="11" y="30"/>
                    </a:cubicBezTo>
                    <a:cubicBezTo>
                      <a:pt x="12" y="31"/>
                      <a:pt x="14" y="31"/>
                      <a:pt x="16" y="31"/>
                    </a:cubicBezTo>
                    <a:cubicBezTo>
                      <a:pt x="17" y="31"/>
                      <a:pt x="19" y="31"/>
                      <a:pt x="20" y="31"/>
                    </a:cubicBezTo>
                    <a:cubicBezTo>
                      <a:pt x="21" y="31"/>
                      <a:pt x="22" y="31"/>
                      <a:pt x="23" y="31"/>
                    </a:cubicBezTo>
                    <a:cubicBezTo>
                      <a:pt x="23" y="33"/>
                      <a:pt x="23" y="33"/>
                      <a:pt x="23" y="33"/>
                    </a:cubicBezTo>
                    <a:cubicBezTo>
                      <a:pt x="22" y="34"/>
                      <a:pt x="21" y="34"/>
                      <a:pt x="20" y="34"/>
                    </a:cubicBezTo>
                    <a:cubicBezTo>
                      <a:pt x="19" y="34"/>
                      <a:pt x="18" y="34"/>
                      <a:pt x="16" y="34"/>
                    </a:cubicBezTo>
                    <a:cubicBezTo>
                      <a:pt x="14" y="34"/>
                      <a:pt x="12" y="34"/>
                      <a:pt x="10" y="33"/>
                    </a:cubicBezTo>
                    <a:cubicBezTo>
                      <a:pt x="8" y="32"/>
                      <a:pt x="6" y="31"/>
                      <a:pt x="4" y="29"/>
                    </a:cubicBezTo>
                    <a:cubicBezTo>
                      <a:pt x="3" y="28"/>
                      <a:pt x="2" y="26"/>
                      <a:pt x="1" y="24"/>
                    </a:cubicBezTo>
                    <a:cubicBezTo>
                      <a:pt x="0" y="22"/>
                      <a:pt x="0" y="20"/>
                      <a:pt x="0" y="17"/>
                    </a:cubicBezTo>
                    <a:cubicBezTo>
                      <a:pt x="0" y="15"/>
                      <a:pt x="0" y="12"/>
                      <a:pt x="1" y="10"/>
                    </a:cubicBezTo>
                    <a:cubicBezTo>
                      <a:pt x="2" y="8"/>
                      <a:pt x="3" y="6"/>
                      <a:pt x="4" y="5"/>
                    </a:cubicBezTo>
                    <a:cubicBezTo>
                      <a:pt x="6" y="3"/>
                      <a:pt x="8" y="2"/>
                      <a:pt x="10" y="1"/>
                    </a:cubicBezTo>
                    <a:cubicBezTo>
                      <a:pt x="12" y="0"/>
                      <a:pt x="14" y="0"/>
                      <a:pt x="16" y="0"/>
                    </a:cubicBezTo>
                    <a:cubicBezTo>
                      <a:pt x="19" y="0"/>
                      <a:pt x="21" y="0"/>
                      <a:pt x="23" y="1"/>
                    </a:cubicBezTo>
                    <a:cubicBezTo>
                      <a:pt x="25" y="2"/>
                      <a:pt x="27" y="3"/>
                      <a:pt x="28" y="5"/>
                    </a:cubicBezTo>
                    <a:cubicBezTo>
                      <a:pt x="30" y="6"/>
                      <a:pt x="31" y="8"/>
                      <a:pt x="32" y="10"/>
                    </a:cubicBezTo>
                    <a:cubicBezTo>
                      <a:pt x="32" y="12"/>
                      <a:pt x="33" y="14"/>
                      <a:pt x="33" y="17"/>
                    </a:cubicBezTo>
                    <a:close/>
                    <a:moveTo>
                      <a:pt x="20" y="22"/>
                    </a:moveTo>
                    <a:cubicBezTo>
                      <a:pt x="20" y="12"/>
                      <a:pt x="20" y="12"/>
                      <a:pt x="20" y="12"/>
                    </a:cubicBezTo>
                    <a:cubicBezTo>
                      <a:pt x="20" y="11"/>
                      <a:pt x="19" y="11"/>
                      <a:pt x="18" y="11"/>
                    </a:cubicBezTo>
                    <a:cubicBezTo>
                      <a:pt x="18" y="11"/>
                      <a:pt x="17" y="10"/>
                      <a:pt x="16" y="10"/>
                    </a:cubicBezTo>
                    <a:cubicBezTo>
                      <a:pt x="14" y="10"/>
                      <a:pt x="13" y="11"/>
                      <a:pt x="12" y="12"/>
                    </a:cubicBezTo>
                    <a:cubicBezTo>
                      <a:pt x="11" y="13"/>
                      <a:pt x="11" y="15"/>
                      <a:pt x="11" y="17"/>
                    </a:cubicBezTo>
                    <a:cubicBezTo>
                      <a:pt x="11" y="19"/>
                      <a:pt x="11" y="21"/>
                      <a:pt x="12" y="22"/>
                    </a:cubicBezTo>
                    <a:cubicBezTo>
                      <a:pt x="13" y="23"/>
                      <a:pt x="14" y="24"/>
                      <a:pt x="15" y="24"/>
                    </a:cubicBezTo>
                    <a:cubicBezTo>
                      <a:pt x="16" y="24"/>
                      <a:pt x="17" y="23"/>
                      <a:pt x="18" y="23"/>
                    </a:cubicBezTo>
                    <a:cubicBezTo>
                      <a:pt x="19" y="23"/>
                      <a:pt x="20" y="22"/>
                      <a:pt x="20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3" name="Freeform 278"/>
              <p:cNvSpPr>
                <a:spLocks/>
              </p:cNvSpPr>
              <p:nvPr userDrawn="1"/>
            </p:nvSpPr>
            <p:spPr bwMode="gray">
              <a:xfrm>
                <a:off x="4314826" y="3387726"/>
                <a:ext cx="90488" cy="114300"/>
              </a:xfrm>
              <a:custGeom>
                <a:avLst/>
                <a:gdLst>
                  <a:gd name="T0" fmla="*/ 57 w 57"/>
                  <a:gd name="T1" fmla="*/ 7 h 72"/>
                  <a:gd name="T2" fmla="*/ 33 w 57"/>
                  <a:gd name="T3" fmla="*/ 7 h 72"/>
                  <a:gd name="T4" fmla="*/ 33 w 57"/>
                  <a:gd name="T5" fmla="*/ 72 h 72"/>
                  <a:gd name="T6" fmla="*/ 24 w 57"/>
                  <a:gd name="T7" fmla="*/ 72 h 72"/>
                  <a:gd name="T8" fmla="*/ 24 w 57"/>
                  <a:gd name="T9" fmla="*/ 7 h 72"/>
                  <a:gd name="T10" fmla="*/ 0 w 57"/>
                  <a:gd name="T11" fmla="*/ 7 h 72"/>
                  <a:gd name="T12" fmla="*/ 0 w 57"/>
                  <a:gd name="T13" fmla="*/ 0 h 72"/>
                  <a:gd name="T14" fmla="*/ 57 w 57"/>
                  <a:gd name="T15" fmla="*/ 0 h 72"/>
                  <a:gd name="T16" fmla="*/ 57 w 57"/>
                  <a:gd name="T17" fmla="*/ 7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" h="72">
                    <a:moveTo>
                      <a:pt x="57" y="7"/>
                    </a:moveTo>
                    <a:lnTo>
                      <a:pt x="33" y="7"/>
                    </a:lnTo>
                    <a:lnTo>
                      <a:pt x="33" y="72"/>
                    </a:lnTo>
                    <a:lnTo>
                      <a:pt x="24" y="72"/>
                    </a:lnTo>
                    <a:lnTo>
                      <a:pt x="24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57" y="0"/>
                    </a:lnTo>
                    <a:lnTo>
                      <a:pt x="57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4" name="Freeform 279"/>
              <p:cNvSpPr>
                <a:spLocks/>
              </p:cNvSpPr>
              <p:nvPr userDrawn="1"/>
            </p:nvSpPr>
            <p:spPr bwMode="gray">
              <a:xfrm>
                <a:off x="4410076" y="3414713"/>
                <a:ext cx="52388" cy="87313"/>
              </a:xfrm>
              <a:custGeom>
                <a:avLst/>
                <a:gdLst>
                  <a:gd name="T0" fmla="*/ 14 w 14"/>
                  <a:gd name="T1" fmla="*/ 4 h 22"/>
                  <a:gd name="T2" fmla="*/ 13 w 14"/>
                  <a:gd name="T3" fmla="*/ 4 h 22"/>
                  <a:gd name="T4" fmla="*/ 12 w 14"/>
                  <a:gd name="T5" fmla="*/ 4 h 22"/>
                  <a:gd name="T6" fmla="*/ 10 w 14"/>
                  <a:gd name="T7" fmla="*/ 3 h 22"/>
                  <a:gd name="T8" fmla="*/ 7 w 14"/>
                  <a:gd name="T9" fmla="*/ 4 h 22"/>
                  <a:gd name="T10" fmla="*/ 4 w 14"/>
                  <a:gd name="T11" fmla="*/ 6 h 22"/>
                  <a:gd name="T12" fmla="*/ 4 w 14"/>
                  <a:gd name="T13" fmla="*/ 22 h 22"/>
                  <a:gd name="T14" fmla="*/ 0 w 14"/>
                  <a:gd name="T15" fmla="*/ 22 h 22"/>
                  <a:gd name="T16" fmla="*/ 0 w 14"/>
                  <a:gd name="T17" fmla="*/ 0 h 22"/>
                  <a:gd name="T18" fmla="*/ 4 w 14"/>
                  <a:gd name="T19" fmla="*/ 0 h 22"/>
                  <a:gd name="T20" fmla="*/ 4 w 14"/>
                  <a:gd name="T21" fmla="*/ 3 h 22"/>
                  <a:gd name="T22" fmla="*/ 8 w 14"/>
                  <a:gd name="T23" fmla="*/ 1 h 22"/>
                  <a:gd name="T24" fmla="*/ 11 w 14"/>
                  <a:gd name="T25" fmla="*/ 0 h 22"/>
                  <a:gd name="T26" fmla="*/ 12 w 14"/>
                  <a:gd name="T27" fmla="*/ 0 h 22"/>
                  <a:gd name="T28" fmla="*/ 14 w 14"/>
                  <a:gd name="T29" fmla="*/ 0 h 22"/>
                  <a:gd name="T30" fmla="*/ 14 w 14"/>
                  <a:gd name="T31" fmla="*/ 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" h="22">
                    <a:moveTo>
                      <a:pt x="14" y="4"/>
                    </a:move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2" y="4"/>
                      <a:pt x="12" y="4"/>
                    </a:cubicBezTo>
                    <a:cubicBezTo>
                      <a:pt x="11" y="3"/>
                      <a:pt x="11" y="3"/>
                      <a:pt x="10" y="3"/>
                    </a:cubicBezTo>
                    <a:cubicBezTo>
                      <a:pt x="9" y="3"/>
                      <a:pt x="8" y="4"/>
                      <a:pt x="7" y="4"/>
                    </a:cubicBezTo>
                    <a:cubicBezTo>
                      <a:pt x="6" y="5"/>
                      <a:pt x="5" y="5"/>
                      <a:pt x="4" y="6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5" y="2"/>
                      <a:pt x="6" y="1"/>
                      <a:pt x="8" y="1"/>
                    </a:cubicBezTo>
                    <a:cubicBezTo>
                      <a:pt x="9" y="0"/>
                      <a:pt x="10" y="0"/>
                      <a:pt x="11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3" y="0"/>
                      <a:pt x="13" y="0"/>
                      <a:pt x="14" y="0"/>
                    </a:cubicBezTo>
                    <a:lnTo>
                      <a:pt x="14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5" name="Freeform 280"/>
              <p:cNvSpPr>
                <a:spLocks noEditPoints="1"/>
              </p:cNvSpPr>
              <p:nvPr userDrawn="1"/>
            </p:nvSpPr>
            <p:spPr bwMode="gray">
              <a:xfrm>
                <a:off x="4470401" y="3411538"/>
                <a:ext cx="71438" cy="90488"/>
              </a:xfrm>
              <a:custGeom>
                <a:avLst/>
                <a:gdLst>
                  <a:gd name="T0" fmla="*/ 19 w 19"/>
                  <a:gd name="T1" fmla="*/ 23 h 23"/>
                  <a:gd name="T2" fmla="*/ 15 w 19"/>
                  <a:gd name="T3" fmla="*/ 23 h 23"/>
                  <a:gd name="T4" fmla="*/ 15 w 19"/>
                  <a:gd name="T5" fmla="*/ 20 h 23"/>
                  <a:gd name="T6" fmla="*/ 14 w 19"/>
                  <a:gd name="T7" fmla="*/ 21 h 23"/>
                  <a:gd name="T8" fmla="*/ 12 w 19"/>
                  <a:gd name="T9" fmla="*/ 22 h 23"/>
                  <a:gd name="T10" fmla="*/ 10 w 19"/>
                  <a:gd name="T11" fmla="*/ 23 h 23"/>
                  <a:gd name="T12" fmla="*/ 7 w 19"/>
                  <a:gd name="T13" fmla="*/ 23 h 23"/>
                  <a:gd name="T14" fmla="*/ 2 w 19"/>
                  <a:gd name="T15" fmla="*/ 21 h 23"/>
                  <a:gd name="T16" fmla="*/ 0 w 19"/>
                  <a:gd name="T17" fmla="*/ 16 h 23"/>
                  <a:gd name="T18" fmla="*/ 1 w 19"/>
                  <a:gd name="T19" fmla="*/ 12 h 23"/>
                  <a:gd name="T20" fmla="*/ 4 w 19"/>
                  <a:gd name="T21" fmla="*/ 10 h 23"/>
                  <a:gd name="T22" fmla="*/ 9 w 19"/>
                  <a:gd name="T23" fmla="*/ 9 h 23"/>
                  <a:gd name="T24" fmla="*/ 15 w 19"/>
                  <a:gd name="T25" fmla="*/ 8 h 23"/>
                  <a:gd name="T26" fmla="*/ 15 w 19"/>
                  <a:gd name="T27" fmla="*/ 8 h 23"/>
                  <a:gd name="T28" fmla="*/ 14 w 19"/>
                  <a:gd name="T29" fmla="*/ 6 h 23"/>
                  <a:gd name="T30" fmla="*/ 13 w 19"/>
                  <a:gd name="T31" fmla="*/ 4 h 23"/>
                  <a:gd name="T32" fmla="*/ 11 w 19"/>
                  <a:gd name="T33" fmla="*/ 4 h 23"/>
                  <a:gd name="T34" fmla="*/ 9 w 19"/>
                  <a:gd name="T35" fmla="*/ 4 h 23"/>
                  <a:gd name="T36" fmla="*/ 6 w 19"/>
                  <a:gd name="T37" fmla="*/ 4 h 23"/>
                  <a:gd name="T38" fmla="*/ 2 w 19"/>
                  <a:gd name="T39" fmla="*/ 5 h 23"/>
                  <a:gd name="T40" fmla="*/ 2 w 19"/>
                  <a:gd name="T41" fmla="*/ 5 h 23"/>
                  <a:gd name="T42" fmla="*/ 2 w 19"/>
                  <a:gd name="T43" fmla="*/ 1 h 23"/>
                  <a:gd name="T44" fmla="*/ 5 w 19"/>
                  <a:gd name="T45" fmla="*/ 1 h 23"/>
                  <a:gd name="T46" fmla="*/ 9 w 19"/>
                  <a:gd name="T47" fmla="*/ 0 h 23"/>
                  <a:gd name="T48" fmla="*/ 13 w 19"/>
                  <a:gd name="T49" fmla="*/ 1 h 23"/>
                  <a:gd name="T50" fmla="*/ 16 w 19"/>
                  <a:gd name="T51" fmla="*/ 2 h 23"/>
                  <a:gd name="T52" fmla="*/ 18 w 19"/>
                  <a:gd name="T53" fmla="*/ 4 h 23"/>
                  <a:gd name="T54" fmla="*/ 19 w 19"/>
                  <a:gd name="T55" fmla="*/ 8 h 23"/>
                  <a:gd name="T56" fmla="*/ 19 w 19"/>
                  <a:gd name="T57" fmla="*/ 23 h 23"/>
                  <a:gd name="T58" fmla="*/ 15 w 19"/>
                  <a:gd name="T59" fmla="*/ 17 h 23"/>
                  <a:gd name="T60" fmla="*/ 15 w 19"/>
                  <a:gd name="T61" fmla="*/ 11 h 23"/>
                  <a:gd name="T62" fmla="*/ 11 w 19"/>
                  <a:gd name="T63" fmla="*/ 11 h 23"/>
                  <a:gd name="T64" fmla="*/ 7 w 19"/>
                  <a:gd name="T65" fmla="*/ 12 h 23"/>
                  <a:gd name="T66" fmla="*/ 5 w 19"/>
                  <a:gd name="T67" fmla="*/ 13 h 23"/>
                  <a:gd name="T68" fmla="*/ 4 w 19"/>
                  <a:gd name="T69" fmla="*/ 16 h 23"/>
                  <a:gd name="T70" fmla="*/ 5 w 19"/>
                  <a:gd name="T71" fmla="*/ 19 h 23"/>
                  <a:gd name="T72" fmla="*/ 8 w 19"/>
                  <a:gd name="T73" fmla="*/ 20 h 23"/>
                  <a:gd name="T74" fmla="*/ 12 w 19"/>
                  <a:gd name="T75" fmla="*/ 19 h 23"/>
                  <a:gd name="T76" fmla="*/ 15 w 19"/>
                  <a:gd name="T77" fmla="*/ 17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9" h="23">
                    <a:moveTo>
                      <a:pt x="19" y="23"/>
                    </a:moveTo>
                    <a:cubicBezTo>
                      <a:pt x="15" y="23"/>
                      <a:pt x="15" y="23"/>
                      <a:pt x="15" y="23"/>
                    </a:cubicBezTo>
                    <a:cubicBezTo>
                      <a:pt x="15" y="20"/>
                      <a:pt x="15" y="20"/>
                      <a:pt x="15" y="20"/>
                    </a:cubicBezTo>
                    <a:cubicBezTo>
                      <a:pt x="15" y="21"/>
                      <a:pt x="14" y="21"/>
                      <a:pt x="14" y="21"/>
                    </a:cubicBezTo>
                    <a:cubicBezTo>
                      <a:pt x="13" y="22"/>
                      <a:pt x="12" y="22"/>
                      <a:pt x="12" y="22"/>
                    </a:cubicBezTo>
                    <a:cubicBezTo>
                      <a:pt x="11" y="22"/>
                      <a:pt x="11" y="23"/>
                      <a:pt x="10" y="23"/>
                    </a:cubicBezTo>
                    <a:cubicBezTo>
                      <a:pt x="9" y="23"/>
                      <a:pt x="8" y="23"/>
                      <a:pt x="7" y="23"/>
                    </a:cubicBezTo>
                    <a:cubicBezTo>
                      <a:pt x="5" y="23"/>
                      <a:pt x="3" y="23"/>
                      <a:pt x="2" y="21"/>
                    </a:cubicBezTo>
                    <a:cubicBezTo>
                      <a:pt x="1" y="20"/>
                      <a:pt x="0" y="18"/>
                      <a:pt x="0" y="16"/>
                    </a:cubicBezTo>
                    <a:cubicBezTo>
                      <a:pt x="0" y="15"/>
                      <a:pt x="0" y="13"/>
                      <a:pt x="1" y="12"/>
                    </a:cubicBezTo>
                    <a:cubicBezTo>
                      <a:pt x="2" y="11"/>
                      <a:pt x="3" y="10"/>
                      <a:pt x="4" y="10"/>
                    </a:cubicBezTo>
                    <a:cubicBezTo>
                      <a:pt x="5" y="9"/>
                      <a:pt x="7" y="9"/>
                      <a:pt x="9" y="9"/>
                    </a:cubicBezTo>
                    <a:cubicBezTo>
                      <a:pt x="11" y="8"/>
                      <a:pt x="13" y="8"/>
                      <a:pt x="15" y="8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7"/>
                      <a:pt x="15" y="6"/>
                      <a:pt x="14" y="6"/>
                    </a:cubicBezTo>
                    <a:cubicBezTo>
                      <a:pt x="14" y="5"/>
                      <a:pt x="14" y="5"/>
                      <a:pt x="13" y="4"/>
                    </a:cubicBezTo>
                    <a:cubicBezTo>
                      <a:pt x="13" y="4"/>
                      <a:pt x="12" y="4"/>
                      <a:pt x="11" y="4"/>
                    </a:cubicBezTo>
                    <a:cubicBezTo>
                      <a:pt x="11" y="4"/>
                      <a:pt x="10" y="4"/>
                      <a:pt x="9" y="4"/>
                    </a:cubicBezTo>
                    <a:cubicBezTo>
                      <a:pt x="8" y="4"/>
                      <a:pt x="7" y="4"/>
                      <a:pt x="6" y="4"/>
                    </a:cubicBezTo>
                    <a:cubicBezTo>
                      <a:pt x="5" y="4"/>
                      <a:pt x="3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4" y="1"/>
                      <a:pt x="5" y="1"/>
                    </a:cubicBezTo>
                    <a:cubicBezTo>
                      <a:pt x="6" y="0"/>
                      <a:pt x="8" y="0"/>
                      <a:pt x="9" y="0"/>
                    </a:cubicBezTo>
                    <a:cubicBezTo>
                      <a:pt x="11" y="0"/>
                      <a:pt x="12" y="0"/>
                      <a:pt x="13" y="1"/>
                    </a:cubicBezTo>
                    <a:cubicBezTo>
                      <a:pt x="14" y="1"/>
                      <a:pt x="15" y="1"/>
                      <a:pt x="16" y="2"/>
                    </a:cubicBezTo>
                    <a:cubicBezTo>
                      <a:pt x="17" y="3"/>
                      <a:pt x="17" y="3"/>
                      <a:pt x="18" y="4"/>
                    </a:cubicBezTo>
                    <a:cubicBezTo>
                      <a:pt x="18" y="5"/>
                      <a:pt x="19" y="6"/>
                      <a:pt x="19" y="8"/>
                    </a:cubicBezTo>
                    <a:lnTo>
                      <a:pt x="19" y="23"/>
                    </a:lnTo>
                    <a:close/>
                    <a:moveTo>
                      <a:pt x="15" y="17"/>
                    </a:moveTo>
                    <a:cubicBezTo>
                      <a:pt x="15" y="11"/>
                      <a:pt x="15" y="11"/>
                      <a:pt x="15" y="11"/>
                    </a:cubicBezTo>
                    <a:cubicBezTo>
                      <a:pt x="14" y="11"/>
                      <a:pt x="12" y="11"/>
                      <a:pt x="11" y="11"/>
                    </a:cubicBezTo>
                    <a:cubicBezTo>
                      <a:pt x="9" y="12"/>
                      <a:pt x="8" y="12"/>
                      <a:pt x="7" y="12"/>
                    </a:cubicBezTo>
                    <a:cubicBezTo>
                      <a:pt x="6" y="12"/>
                      <a:pt x="5" y="13"/>
                      <a:pt x="5" y="13"/>
                    </a:cubicBezTo>
                    <a:cubicBezTo>
                      <a:pt x="4" y="14"/>
                      <a:pt x="4" y="15"/>
                      <a:pt x="4" y="16"/>
                    </a:cubicBezTo>
                    <a:cubicBezTo>
                      <a:pt x="4" y="17"/>
                      <a:pt x="4" y="18"/>
                      <a:pt x="5" y="19"/>
                    </a:cubicBezTo>
                    <a:cubicBezTo>
                      <a:pt x="6" y="20"/>
                      <a:pt x="7" y="20"/>
                      <a:pt x="8" y="20"/>
                    </a:cubicBezTo>
                    <a:cubicBezTo>
                      <a:pt x="10" y="20"/>
                      <a:pt x="11" y="20"/>
                      <a:pt x="12" y="19"/>
                    </a:cubicBezTo>
                    <a:cubicBezTo>
                      <a:pt x="13" y="19"/>
                      <a:pt x="14" y="18"/>
                      <a:pt x="15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6" name="Freeform 281"/>
              <p:cNvSpPr>
                <a:spLocks/>
              </p:cNvSpPr>
              <p:nvPr userDrawn="1"/>
            </p:nvSpPr>
            <p:spPr bwMode="gray">
              <a:xfrm>
                <a:off x="4564063" y="3411538"/>
                <a:ext cx="73025" cy="90488"/>
              </a:xfrm>
              <a:custGeom>
                <a:avLst/>
                <a:gdLst>
                  <a:gd name="T0" fmla="*/ 19 w 19"/>
                  <a:gd name="T1" fmla="*/ 23 h 23"/>
                  <a:gd name="T2" fmla="*/ 15 w 19"/>
                  <a:gd name="T3" fmla="*/ 23 h 23"/>
                  <a:gd name="T4" fmla="*/ 15 w 19"/>
                  <a:gd name="T5" fmla="*/ 10 h 23"/>
                  <a:gd name="T6" fmla="*/ 15 w 19"/>
                  <a:gd name="T7" fmla="*/ 7 h 23"/>
                  <a:gd name="T8" fmla="*/ 14 w 19"/>
                  <a:gd name="T9" fmla="*/ 5 h 23"/>
                  <a:gd name="T10" fmla="*/ 13 w 19"/>
                  <a:gd name="T11" fmla="*/ 4 h 23"/>
                  <a:gd name="T12" fmla="*/ 10 w 19"/>
                  <a:gd name="T13" fmla="*/ 4 h 23"/>
                  <a:gd name="T14" fmla="*/ 7 w 19"/>
                  <a:gd name="T15" fmla="*/ 4 h 23"/>
                  <a:gd name="T16" fmla="*/ 4 w 19"/>
                  <a:gd name="T17" fmla="*/ 6 h 23"/>
                  <a:gd name="T18" fmla="*/ 4 w 19"/>
                  <a:gd name="T19" fmla="*/ 23 h 23"/>
                  <a:gd name="T20" fmla="*/ 0 w 19"/>
                  <a:gd name="T21" fmla="*/ 23 h 23"/>
                  <a:gd name="T22" fmla="*/ 0 w 19"/>
                  <a:gd name="T23" fmla="*/ 1 h 23"/>
                  <a:gd name="T24" fmla="*/ 4 w 19"/>
                  <a:gd name="T25" fmla="*/ 1 h 23"/>
                  <a:gd name="T26" fmla="*/ 4 w 19"/>
                  <a:gd name="T27" fmla="*/ 3 h 23"/>
                  <a:gd name="T28" fmla="*/ 8 w 19"/>
                  <a:gd name="T29" fmla="*/ 1 h 23"/>
                  <a:gd name="T30" fmla="*/ 11 w 19"/>
                  <a:gd name="T31" fmla="*/ 0 h 23"/>
                  <a:gd name="T32" fmla="*/ 17 w 19"/>
                  <a:gd name="T33" fmla="*/ 2 h 23"/>
                  <a:gd name="T34" fmla="*/ 19 w 19"/>
                  <a:gd name="T35" fmla="*/ 8 h 23"/>
                  <a:gd name="T36" fmla="*/ 19 w 19"/>
                  <a:gd name="T37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9" h="23">
                    <a:moveTo>
                      <a:pt x="19" y="23"/>
                    </a:moveTo>
                    <a:cubicBezTo>
                      <a:pt x="15" y="23"/>
                      <a:pt x="15" y="23"/>
                      <a:pt x="15" y="23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15" y="9"/>
                      <a:pt x="15" y="8"/>
                      <a:pt x="15" y="7"/>
                    </a:cubicBezTo>
                    <a:cubicBezTo>
                      <a:pt x="15" y="7"/>
                      <a:pt x="15" y="6"/>
                      <a:pt x="14" y="5"/>
                    </a:cubicBezTo>
                    <a:cubicBezTo>
                      <a:pt x="14" y="5"/>
                      <a:pt x="13" y="4"/>
                      <a:pt x="13" y="4"/>
                    </a:cubicBezTo>
                    <a:cubicBezTo>
                      <a:pt x="12" y="4"/>
                      <a:pt x="11" y="4"/>
                      <a:pt x="10" y="4"/>
                    </a:cubicBezTo>
                    <a:cubicBezTo>
                      <a:pt x="9" y="4"/>
                      <a:pt x="8" y="4"/>
                      <a:pt x="7" y="4"/>
                    </a:cubicBezTo>
                    <a:cubicBezTo>
                      <a:pt x="6" y="5"/>
                      <a:pt x="5" y="6"/>
                      <a:pt x="4" y="6"/>
                    </a:cubicBezTo>
                    <a:cubicBezTo>
                      <a:pt x="4" y="23"/>
                      <a:pt x="4" y="23"/>
                      <a:pt x="4" y="23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5" y="2"/>
                      <a:pt x="6" y="2"/>
                      <a:pt x="8" y="1"/>
                    </a:cubicBezTo>
                    <a:cubicBezTo>
                      <a:pt x="9" y="0"/>
                      <a:pt x="10" y="0"/>
                      <a:pt x="11" y="0"/>
                    </a:cubicBezTo>
                    <a:cubicBezTo>
                      <a:pt x="14" y="0"/>
                      <a:pt x="16" y="1"/>
                      <a:pt x="17" y="2"/>
                    </a:cubicBezTo>
                    <a:cubicBezTo>
                      <a:pt x="18" y="4"/>
                      <a:pt x="19" y="6"/>
                      <a:pt x="19" y="8"/>
                    </a:cubicBezTo>
                    <a:lnTo>
                      <a:pt x="19" y="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7" name="Freeform 282"/>
              <p:cNvSpPr>
                <a:spLocks/>
              </p:cNvSpPr>
              <p:nvPr userDrawn="1"/>
            </p:nvSpPr>
            <p:spPr bwMode="gray">
              <a:xfrm>
                <a:off x="4659313" y="3411538"/>
                <a:ext cx="63500" cy="90488"/>
              </a:xfrm>
              <a:custGeom>
                <a:avLst/>
                <a:gdLst>
                  <a:gd name="T0" fmla="*/ 17 w 17"/>
                  <a:gd name="T1" fmla="*/ 16 h 23"/>
                  <a:gd name="T2" fmla="*/ 14 w 17"/>
                  <a:gd name="T3" fmla="*/ 21 h 23"/>
                  <a:gd name="T4" fmla="*/ 7 w 17"/>
                  <a:gd name="T5" fmla="*/ 23 h 23"/>
                  <a:gd name="T6" fmla="*/ 3 w 17"/>
                  <a:gd name="T7" fmla="*/ 23 h 23"/>
                  <a:gd name="T8" fmla="*/ 0 w 17"/>
                  <a:gd name="T9" fmla="*/ 21 h 23"/>
                  <a:gd name="T10" fmla="*/ 0 w 17"/>
                  <a:gd name="T11" fmla="*/ 17 h 23"/>
                  <a:gd name="T12" fmla="*/ 0 w 17"/>
                  <a:gd name="T13" fmla="*/ 17 h 23"/>
                  <a:gd name="T14" fmla="*/ 4 w 17"/>
                  <a:gd name="T15" fmla="*/ 19 h 23"/>
                  <a:gd name="T16" fmla="*/ 8 w 17"/>
                  <a:gd name="T17" fmla="*/ 20 h 23"/>
                  <a:gd name="T18" fmla="*/ 12 w 17"/>
                  <a:gd name="T19" fmla="*/ 19 h 23"/>
                  <a:gd name="T20" fmla="*/ 13 w 17"/>
                  <a:gd name="T21" fmla="*/ 17 h 23"/>
                  <a:gd name="T22" fmla="*/ 12 w 17"/>
                  <a:gd name="T23" fmla="*/ 15 h 23"/>
                  <a:gd name="T24" fmla="*/ 9 w 17"/>
                  <a:gd name="T25" fmla="*/ 14 h 23"/>
                  <a:gd name="T26" fmla="*/ 7 w 17"/>
                  <a:gd name="T27" fmla="*/ 13 h 23"/>
                  <a:gd name="T28" fmla="*/ 5 w 17"/>
                  <a:gd name="T29" fmla="*/ 13 h 23"/>
                  <a:gd name="T30" fmla="*/ 1 w 17"/>
                  <a:gd name="T31" fmla="*/ 11 h 23"/>
                  <a:gd name="T32" fmla="*/ 0 w 17"/>
                  <a:gd name="T33" fmla="*/ 7 h 23"/>
                  <a:gd name="T34" fmla="*/ 0 w 17"/>
                  <a:gd name="T35" fmla="*/ 4 h 23"/>
                  <a:gd name="T36" fmla="*/ 2 w 17"/>
                  <a:gd name="T37" fmla="*/ 2 h 23"/>
                  <a:gd name="T38" fmla="*/ 5 w 17"/>
                  <a:gd name="T39" fmla="*/ 1 h 23"/>
                  <a:gd name="T40" fmla="*/ 9 w 17"/>
                  <a:gd name="T41" fmla="*/ 0 h 23"/>
                  <a:gd name="T42" fmla="*/ 12 w 17"/>
                  <a:gd name="T43" fmla="*/ 1 h 23"/>
                  <a:gd name="T44" fmla="*/ 16 w 17"/>
                  <a:gd name="T45" fmla="*/ 2 h 23"/>
                  <a:gd name="T46" fmla="*/ 16 w 17"/>
                  <a:gd name="T47" fmla="*/ 6 h 23"/>
                  <a:gd name="T48" fmla="*/ 16 w 17"/>
                  <a:gd name="T49" fmla="*/ 6 h 23"/>
                  <a:gd name="T50" fmla="*/ 12 w 17"/>
                  <a:gd name="T51" fmla="*/ 4 h 23"/>
                  <a:gd name="T52" fmla="*/ 8 w 17"/>
                  <a:gd name="T53" fmla="*/ 3 h 23"/>
                  <a:gd name="T54" fmla="*/ 5 w 17"/>
                  <a:gd name="T55" fmla="*/ 4 h 23"/>
                  <a:gd name="T56" fmla="*/ 3 w 17"/>
                  <a:gd name="T57" fmla="*/ 6 h 23"/>
                  <a:gd name="T58" fmla="*/ 4 w 17"/>
                  <a:gd name="T59" fmla="*/ 8 h 23"/>
                  <a:gd name="T60" fmla="*/ 7 w 17"/>
                  <a:gd name="T61" fmla="*/ 10 h 23"/>
                  <a:gd name="T62" fmla="*/ 9 w 17"/>
                  <a:gd name="T63" fmla="*/ 10 h 23"/>
                  <a:gd name="T64" fmla="*/ 11 w 17"/>
                  <a:gd name="T65" fmla="*/ 11 h 23"/>
                  <a:gd name="T66" fmla="*/ 15 w 17"/>
                  <a:gd name="T67" fmla="*/ 13 h 23"/>
                  <a:gd name="T68" fmla="*/ 17 w 17"/>
                  <a:gd name="T69" fmla="*/ 1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7" h="23">
                    <a:moveTo>
                      <a:pt x="17" y="16"/>
                    </a:moveTo>
                    <a:cubicBezTo>
                      <a:pt x="17" y="18"/>
                      <a:pt x="16" y="20"/>
                      <a:pt x="14" y="21"/>
                    </a:cubicBezTo>
                    <a:cubicBezTo>
                      <a:pt x="13" y="23"/>
                      <a:pt x="10" y="23"/>
                      <a:pt x="7" y="23"/>
                    </a:cubicBezTo>
                    <a:cubicBezTo>
                      <a:pt x="6" y="23"/>
                      <a:pt x="4" y="23"/>
                      <a:pt x="3" y="23"/>
                    </a:cubicBezTo>
                    <a:cubicBezTo>
                      <a:pt x="2" y="22"/>
                      <a:pt x="1" y="22"/>
                      <a:pt x="0" y="21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1" y="18"/>
                      <a:pt x="2" y="19"/>
                      <a:pt x="4" y="19"/>
                    </a:cubicBezTo>
                    <a:cubicBezTo>
                      <a:pt x="5" y="20"/>
                      <a:pt x="6" y="20"/>
                      <a:pt x="8" y="20"/>
                    </a:cubicBezTo>
                    <a:cubicBezTo>
                      <a:pt x="9" y="20"/>
                      <a:pt x="11" y="20"/>
                      <a:pt x="12" y="19"/>
                    </a:cubicBezTo>
                    <a:cubicBezTo>
                      <a:pt x="12" y="19"/>
                      <a:pt x="13" y="18"/>
                      <a:pt x="13" y="17"/>
                    </a:cubicBezTo>
                    <a:cubicBezTo>
                      <a:pt x="13" y="16"/>
                      <a:pt x="13" y="15"/>
                      <a:pt x="12" y="15"/>
                    </a:cubicBezTo>
                    <a:cubicBezTo>
                      <a:pt x="12" y="14"/>
                      <a:pt x="11" y="14"/>
                      <a:pt x="9" y="14"/>
                    </a:cubicBezTo>
                    <a:cubicBezTo>
                      <a:pt x="9" y="14"/>
                      <a:pt x="8" y="13"/>
                      <a:pt x="7" y="13"/>
                    </a:cubicBezTo>
                    <a:cubicBezTo>
                      <a:pt x="6" y="13"/>
                      <a:pt x="6" y="13"/>
                      <a:pt x="5" y="13"/>
                    </a:cubicBezTo>
                    <a:cubicBezTo>
                      <a:pt x="3" y="12"/>
                      <a:pt x="2" y="12"/>
                      <a:pt x="1" y="11"/>
                    </a:cubicBezTo>
                    <a:cubicBezTo>
                      <a:pt x="0" y="10"/>
                      <a:pt x="0" y="8"/>
                      <a:pt x="0" y="7"/>
                    </a:cubicBezTo>
                    <a:cubicBezTo>
                      <a:pt x="0" y="6"/>
                      <a:pt x="0" y="5"/>
                      <a:pt x="0" y="4"/>
                    </a:cubicBezTo>
                    <a:cubicBezTo>
                      <a:pt x="1" y="4"/>
                      <a:pt x="1" y="3"/>
                      <a:pt x="2" y="2"/>
                    </a:cubicBezTo>
                    <a:cubicBezTo>
                      <a:pt x="3" y="2"/>
                      <a:pt x="4" y="1"/>
                      <a:pt x="5" y="1"/>
                    </a:cubicBezTo>
                    <a:cubicBezTo>
                      <a:pt x="6" y="0"/>
                      <a:pt x="7" y="0"/>
                      <a:pt x="9" y="0"/>
                    </a:cubicBezTo>
                    <a:cubicBezTo>
                      <a:pt x="10" y="0"/>
                      <a:pt x="11" y="0"/>
                      <a:pt x="12" y="1"/>
                    </a:cubicBezTo>
                    <a:cubicBezTo>
                      <a:pt x="14" y="1"/>
                      <a:pt x="15" y="1"/>
                      <a:pt x="16" y="2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5" y="5"/>
                      <a:pt x="14" y="5"/>
                      <a:pt x="12" y="4"/>
                    </a:cubicBezTo>
                    <a:cubicBezTo>
                      <a:pt x="11" y="4"/>
                      <a:pt x="10" y="3"/>
                      <a:pt x="8" y="3"/>
                    </a:cubicBezTo>
                    <a:cubicBezTo>
                      <a:pt x="7" y="3"/>
                      <a:pt x="6" y="4"/>
                      <a:pt x="5" y="4"/>
                    </a:cubicBezTo>
                    <a:cubicBezTo>
                      <a:pt x="4" y="5"/>
                      <a:pt x="3" y="5"/>
                      <a:pt x="3" y="6"/>
                    </a:cubicBezTo>
                    <a:cubicBezTo>
                      <a:pt x="3" y="7"/>
                      <a:pt x="4" y="8"/>
                      <a:pt x="4" y="8"/>
                    </a:cubicBezTo>
                    <a:cubicBezTo>
                      <a:pt x="5" y="9"/>
                      <a:pt x="6" y="9"/>
                      <a:pt x="7" y="10"/>
                    </a:cubicBezTo>
                    <a:cubicBezTo>
                      <a:pt x="8" y="10"/>
                      <a:pt x="8" y="10"/>
                      <a:pt x="9" y="10"/>
                    </a:cubicBezTo>
                    <a:cubicBezTo>
                      <a:pt x="10" y="10"/>
                      <a:pt x="11" y="10"/>
                      <a:pt x="11" y="11"/>
                    </a:cubicBezTo>
                    <a:cubicBezTo>
                      <a:pt x="13" y="11"/>
                      <a:pt x="14" y="12"/>
                      <a:pt x="15" y="13"/>
                    </a:cubicBezTo>
                    <a:cubicBezTo>
                      <a:pt x="16" y="13"/>
                      <a:pt x="17" y="15"/>
                      <a:pt x="17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8" name="Freeform 283"/>
              <p:cNvSpPr>
                <a:spLocks noEditPoints="1"/>
              </p:cNvSpPr>
              <p:nvPr userDrawn="1"/>
            </p:nvSpPr>
            <p:spPr bwMode="gray">
              <a:xfrm>
                <a:off x="4741863" y="3411538"/>
                <a:ext cx="73025" cy="122238"/>
              </a:xfrm>
              <a:custGeom>
                <a:avLst/>
                <a:gdLst>
                  <a:gd name="T0" fmla="*/ 19 w 19"/>
                  <a:gd name="T1" fmla="*/ 11 h 31"/>
                  <a:gd name="T2" fmla="*/ 19 w 19"/>
                  <a:gd name="T3" fmla="*/ 16 h 31"/>
                  <a:gd name="T4" fmla="*/ 16 w 19"/>
                  <a:gd name="T5" fmla="*/ 20 h 31"/>
                  <a:gd name="T6" fmla="*/ 13 w 19"/>
                  <a:gd name="T7" fmla="*/ 22 h 31"/>
                  <a:gd name="T8" fmla="*/ 10 w 19"/>
                  <a:gd name="T9" fmla="*/ 23 h 31"/>
                  <a:gd name="T10" fmla="*/ 7 w 19"/>
                  <a:gd name="T11" fmla="*/ 23 h 31"/>
                  <a:gd name="T12" fmla="*/ 4 w 19"/>
                  <a:gd name="T13" fmla="*/ 22 h 31"/>
                  <a:gd name="T14" fmla="*/ 4 w 19"/>
                  <a:gd name="T15" fmla="*/ 31 h 31"/>
                  <a:gd name="T16" fmla="*/ 0 w 19"/>
                  <a:gd name="T17" fmla="*/ 31 h 31"/>
                  <a:gd name="T18" fmla="*/ 0 w 19"/>
                  <a:gd name="T19" fmla="*/ 1 h 31"/>
                  <a:gd name="T20" fmla="*/ 4 w 19"/>
                  <a:gd name="T21" fmla="*/ 1 h 31"/>
                  <a:gd name="T22" fmla="*/ 4 w 19"/>
                  <a:gd name="T23" fmla="*/ 3 h 31"/>
                  <a:gd name="T24" fmla="*/ 7 w 19"/>
                  <a:gd name="T25" fmla="*/ 1 h 31"/>
                  <a:gd name="T26" fmla="*/ 11 w 19"/>
                  <a:gd name="T27" fmla="*/ 0 h 31"/>
                  <a:gd name="T28" fmla="*/ 17 w 19"/>
                  <a:gd name="T29" fmla="*/ 3 h 31"/>
                  <a:gd name="T30" fmla="*/ 19 w 19"/>
                  <a:gd name="T31" fmla="*/ 11 h 31"/>
                  <a:gd name="T32" fmla="*/ 16 w 19"/>
                  <a:gd name="T33" fmla="*/ 12 h 31"/>
                  <a:gd name="T34" fmla="*/ 14 w 19"/>
                  <a:gd name="T35" fmla="*/ 6 h 31"/>
                  <a:gd name="T36" fmla="*/ 10 w 19"/>
                  <a:gd name="T37" fmla="*/ 4 h 31"/>
                  <a:gd name="T38" fmla="*/ 7 w 19"/>
                  <a:gd name="T39" fmla="*/ 4 h 31"/>
                  <a:gd name="T40" fmla="*/ 4 w 19"/>
                  <a:gd name="T41" fmla="*/ 6 h 31"/>
                  <a:gd name="T42" fmla="*/ 4 w 19"/>
                  <a:gd name="T43" fmla="*/ 19 h 31"/>
                  <a:gd name="T44" fmla="*/ 7 w 19"/>
                  <a:gd name="T45" fmla="*/ 20 h 31"/>
                  <a:gd name="T46" fmla="*/ 9 w 19"/>
                  <a:gd name="T47" fmla="*/ 20 h 31"/>
                  <a:gd name="T48" fmla="*/ 14 w 19"/>
                  <a:gd name="T49" fmla="*/ 18 h 31"/>
                  <a:gd name="T50" fmla="*/ 16 w 19"/>
                  <a:gd name="T51" fmla="*/ 12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9" h="31">
                    <a:moveTo>
                      <a:pt x="19" y="11"/>
                    </a:moveTo>
                    <a:cubicBezTo>
                      <a:pt x="19" y="13"/>
                      <a:pt x="19" y="15"/>
                      <a:pt x="19" y="16"/>
                    </a:cubicBezTo>
                    <a:cubicBezTo>
                      <a:pt x="18" y="18"/>
                      <a:pt x="17" y="19"/>
                      <a:pt x="16" y="20"/>
                    </a:cubicBezTo>
                    <a:cubicBezTo>
                      <a:pt x="16" y="21"/>
                      <a:pt x="15" y="22"/>
                      <a:pt x="13" y="22"/>
                    </a:cubicBezTo>
                    <a:cubicBezTo>
                      <a:pt x="12" y="23"/>
                      <a:pt x="11" y="23"/>
                      <a:pt x="10" y="23"/>
                    </a:cubicBezTo>
                    <a:cubicBezTo>
                      <a:pt x="9" y="23"/>
                      <a:pt x="8" y="23"/>
                      <a:pt x="7" y="23"/>
                    </a:cubicBezTo>
                    <a:cubicBezTo>
                      <a:pt x="6" y="22"/>
                      <a:pt x="5" y="22"/>
                      <a:pt x="4" y="22"/>
                    </a:cubicBezTo>
                    <a:cubicBezTo>
                      <a:pt x="4" y="31"/>
                      <a:pt x="4" y="31"/>
                      <a:pt x="4" y="31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5" y="2"/>
                      <a:pt x="6" y="2"/>
                      <a:pt x="7" y="1"/>
                    </a:cubicBezTo>
                    <a:cubicBezTo>
                      <a:pt x="8" y="0"/>
                      <a:pt x="10" y="0"/>
                      <a:pt x="11" y="0"/>
                    </a:cubicBezTo>
                    <a:cubicBezTo>
                      <a:pt x="14" y="0"/>
                      <a:pt x="16" y="1"/>
                      <a:pt x="17" y="3"/>
                    </a:cubicBezTo>
                    <a:cubicBezTo>
                      <a:pt x="19" y="5"/>
                      <a:pt x="19" y="8"/>
                      <a:pt x="19" y="11"/>
                    </a:cubicBezTo>
                    <a:close/>
                    <a:moveTo>
                      <a:pt x="16" y="12"/>
                    </a:moveTo>
                    <a:cubicBezTo>
                      <a:pt x="16" y="9"/>
                      <a:pt x="15" y="7"/>
                      <a:pt x="14" y="6"/>
                    </a:cubicBezTo>
                    <a:cubicBezTo>
                      <a:pt x="13" y="4"/>
                      <a:pt x="12" y="4"/>
                      <a:pt x="10" y="4"/>
                    </a:cubicBezTo>
                    <a:cubicBezTo>
                      <a:pt x="9" y="4"/>
                      <a:pt x="8" y="4"/>
                      <a:pt x="7" y="4"/>
                    </a:cubicBezTo>
                    <a:cubicBezTo>
                      <a:pt x="6" y="5"/>
                      <a:pt x="5" y="5"/>
                      <a:pt x="4" y="6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5" y="19"/>
                      <a:pt x="6" y="19"/>
                      <a:pt x="7" y="20"/>
                    </a:cubicBezTo>
                    <a:cubicBezTo>
                      <a:pt x="7" y="20"/>
                      <a:pt x="8" y="20"/>
                      <a:pt x="9" y="20"/>
                    </a:cubicBezTo>
                    <a:cubicBezTo>
                      <a:pt x="11" y="20"/>
                      <a:pt x="13" y="19"/>
                      <a:pt x="14" y="18"/>
                    </a:cubicBezTo>
                    <a:cubicBezTo>
                      <a:pt x="15" y="16"/>
                      <a:pt x="16" y="14"/>
                      <a:pt x="16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9" name="Freeform 284"/>
              <p:cNvSpPr>
                <a:spLocks noEditPoints="1"/>
              </p:cNvSpPr>
              <p:nvPr userDrawn="1"/>
            </p:nvSpPr>
            <p:spPr bwMode="gray">
              <a:xfrm>
                <a:off x="4832351" y="3411538"/>
                <a:ext cx="76200" cy="90488"/>
              </a:xfrm>
              <a:custGeom>
                <a:avLst/>
                <a:gdLst>
                  <a:gd name="T0" fmla="*/ 20 w 20"/>
                  <a:gd name="T1" fmla="*/ 12 h 23"/>
                  <a:gd name="T2" fmla="*/ 17 w 20"/>
                  <a:gd name="T3" fmla="*/ 20 h 23"/>
                  <a:gd name="T4" fmla="*/ 10 w 20"/>
                  <a:gd name="T5" fmla="*/ 23 h 23"/>
                  <a:gd name="T6" fmla="*/ 3 w 20"/>
                  <a:gd name="T7" fmla="*/ 20 h 23"/>
                  <a:gd name="T8" fmla="*/ 0 w 20"/>
                  <a:gd name="T9" fmla="*/ 12 h 23"/>
                  <a:gd name="T10" fmla="*/ 3 w 20"/>
                  <a:gd name="T11" fmla="*/ 3 h 23"/>
                  <a:gd name="T12" fmla="*/ 10 w 20"/>
                  <a:gd name="T13" fmla="*/ 0 h 23"/>
                  <a:gd name="T14" fmla="*/ 17 w 20"/>
                  <a:gd name="T15" fmla="*/ 3 h 23"/>
                  <a:gd name="T16" fmla="*/ 20 w 20"/>
                  <a:gd name="T17" fmla="*/ 12 h 23"/>
                  <a:gd name="T18" fmla="*/ 16 w 20"/>
                  <a:gd name="T19" fmla="*/ 12 h 23"/>
                  <a:gd name="T20" fmla="*/ 15 w 20"/>
                  <a:gd name="T21" fmla="*/ 5 h 23"/>
                  <a:gd name="T22" fmla="*/ 10 w 20"/>
                  <a:gd name="T23" fmla="*/ 3 h 23"/>
                  <a:gd name="T24" fmla="*/ 5 w 20"/>
                  <a:gd name="T25" fmla="*/ 5 h 23"/>
                  <a:gd name="T26" fmla="*/ 4 w 20"/>
                  <a:gd name="T27" fmla="*/ 12 h 23"/>
                  <a:gd name="T28" fmla="*/ 5 w 20"/>
                  <a:gd name="T29" fmla="*/ 18 h 23"/>
                  <a:gd name="T30" fmla="*/ 10 w 20"/>
                  <a:gd name="T31" fmla="*/ 20 h 23"/>
                  <a:gd name="T32" fmla="*/ 15 w 20"/>
                  <a:gd name="T33" fmla="*/ 18 h 23"/>
                  <a:gd name="T34" fmla="*/ 16 w 20"/>
                  <a:gd name="T35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0" h="23">
                    <a:moveTo>
                      <a:pt x="20" y="12"/>
                    </a:moveTo>
                    <a:cubicBezTo>
                      <a:pt x="20" y="15"/>
                      <a:pt x="19" y="18"/>
                      <a:pt x="17" y="20"/>
                    </a:cubicBezTo>
                    <a:cubicBezTo>
                      <a:pt x="15" y="22"/>
                      <a:pt x="13" y="23"/>
                      <a:pt x="10" y="23"/>
                    </a:cubicBezTo>
                    <a:cubicBezTo>
                      <a:pt x="7" y="23"/>
                      <a:pt x="4" y="22"/>
                      <a:pt x="3" y="20"/>
                    </a:cubicBezTo>
                    <a:cubicBezTo>
                      <a:pt x="1" y="18"/>
                      <a:pt x="0" y="15"/>
                      <a:pt x="0" y="12"/>
                    </a:cubicBezTo>
                    <a:cubicBezTo>
                      <a:pt x="0" y="8"/>
                      <a:pt x="1" y="5"/>
                      <a:pt x="3" y="3"/>
                    </a:cubicBezTo>
                    <a:cubicBezTo>
                      <a:pt x="4" y="1"/>
                      <a:pt x="7" y="0"/>
                      <a:pt x="10" y="0"/>
                    </a:cubicBezTo>
                    <a:cubicBezTo>
                      <a:pt x="13" y="0"/>
                      <a:pt x="15" y="1"/>
                      <a:pt x="17" y="3"/>
                    </a:cubicBezTo>
                    <a:cubicBezTo>
                      <a:pt x="19" y="5"/>
                      <a:pt x="20" y="8"/>
                      <a:pt x="20" y="12"/>
                    </a:cubicBezTo>
                    <a:close/>
                    <a:moveTo>
                      <a:pt x="16" y="12"/>
                    </a:moveTo>
                    <a:cubicBezTo>
                      <a:pt x="16" y="9"/>
                      <a:pt x="16" y="7"/>
                      <a:pt x="15" y="5"/>
                    </a:cubicBezTo>
                    <a:cubicBezTo>
                      <a:pt x="13" y="4"/>
                      <a:pt x="12" y="3"/>
                      <a:pt x="10" y="3"/>
                    </a:cubicBezTo>
                    <a:cubicBezTo>
                      <a:pt x="8" y="3"/>
                      <a:pt x="6" y="4"/>
                      <a:pt x="5" y="5"/>
                    </a:cubicBezTo>
                    <a:cubicBezTo>
                      <a:pt x="4" y="7"/>
                      <a:pt x="4" y="9"/>
                      <a:pt x="4" y="12"/>
                    </a:cubicBezTo>
                    <a:cubicBezTo>
                      <a:pt x="4" y="14"/>
                      <a:pt x="4" y="17"/>
                      <a:pt x="5" y="18"/>
                    </a:cubicBezTo>
                    <a:cubicBezTo>
                      <a:pt x="6" y="19"/>
                      <a:pt x="8" y="20"/>
                      <a:pt x="10" y="20"/>
                    </a:cubicBezTo>
                    <a:cubicBezTo>
                      <a:pt x="12" y="20"/>
                      <a:pt x="13" y="19"/>
                      <a:pt x="15" y="18"/>
                    </a:cubicBezTo>
                    <a:cubicBezTo>
                      <a:pt x="16" y="17"/>
                      <a:pt x="16" y="14"/>
                      <a:pt x="16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20" name="Freeform 285"/>
              <p:cNvSpPr>
                <a:spLocks/>
              </p:cNvSpPr>
              <p:nvPr userDrawn="1"/>
            </p:nvSpPr>
            <p:spPr bwMode="gray">
              <a:xfrm>
                <a:off x="4930776" y="3414713"/>
                <a:ext cx="49213" cy="87313"/>
              </a:xfrm>
              <a:custGeom>
                <a:avLst/>
                <a:gdLst>
                  <a:gd name="T0" fmla="*/ 13 w 13"/>
                  <a:gd name="T1" fmla="*/ 4 h 22"/>
                  <a:gd name="T2" fmla="*/ 13 w 13"/>
                  <a:gd name="T3" fmla="*/ 4 h 22"/>
                  <a:gd name="T4" fmla="*/ 12 w 13"/>
                  <a:gd name="T5" fmla="*/ 4 h 22"/>
                  <a:gd name="T6" fmla="*/ 10 w 13"/>
                  <a:gd name="T7" fmla="*/ 3 h 22"/>
                  <a:gd name="T8" fmla="*/ 6 w 13"/>
                  <a:gd name="T9" fmla="*/ 4 h 22"/>
                  <a:gd name="T10" fmla="*/ 3 w 13"/>
                  <a:gd name="T11" fmla="*/ 6 h 22"/>
                  <a:gd name="T12" fmla="*/ 3 w 13"/>
                  <a:gd name="T13" fmla="*/ 22 h 22"/>
                  <a:gd name="T14" fmla="*/ 0 w 13"/>
                  <a:gd name="T15" fmla="*/ 22 h 22"/>
                  <a:gd name="T16" fmla="*/ 0 w 13"/>
                  <a:gd name="T17" fmla="*/ 0 h 22"/>
                  <a:gd name="T18" fmla="*/ 3 w 13"/>
                  <a:gd name="T19" fmla="*/ 0 h 22"/>
                  <a:gd name="T20" fmla="*/ 3 w 13"/>
                  <a:gd name="T21" fmla="*/ 3 h 22"/>
                  <a:gd name="T22" fmla="*/ 7 w 13"/>
                  <a:gd name="T23" fmla="*/ 1 h 22"/>
                  <a:gd name="T24" fmla="*/ 11 w 13"/>
                  <a:gd name="T25" fmla="*/ 0 h 22"/>
                  <a:gd name="T26" fmla="*/ 12 w 13"/>
                  <a:gd name="T27" fmla="*/ 0 h 22"/>
                  <a:gd name="T28" fmla="*/ 13 w 13"/>
                  <a:gd name="T29" fmla="*/ 0 h 22"/>
                  <a:gd name="T30" fmla="*/ 13 w 13"/>
                  <a:gd name="T31" fmla="*/ 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3" h="22">
                    <a:moveTo>
                      <a:pt x="13" y="4"/>
                    </a:move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2" y="4"/>
                      <a:pt x="12" y="4"/>
                    </a:cubicBezTo>
                    <a:cubicBezTo>
                      <a:pt x="11" y="3"/>
                      <a:pt x="10" y="3"/>
                      <a:pt x="10" y="3"/>
                    </a:cubicBezTo>
                    <a:cubicBezTo>
                      <a:pt x="9" y="3"/>
                      <a:pt x="8" y="4"/>
                      <a:pt x="6" y="4"/>
                    </a:cubicBezTo>
                    <a:cubicBezTo>
                      <a:pt x="5" y="5"/>
                      <a:pt x="4" y="5"/>
                      <a:pt x="3" y="6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5" y="2"/>
                      <a:pt x="6" y="1"/>
                      <a:pt x="7" y="1"/>
                    </a:cubicBezTo>
                    <a:cubicBezTo>
                      <a:pt x="8" y="0"/>
                      <a:pt x="10" y="0"/>
                      <a:pt x="11" y="0"/>
                    </a:cubicBezTo>
                    <a:cubicBezTo>
                      <a:pt x="11" y="0"/>
                      <a:pt x="12" y="0"/>
                      <a:pt x="12" y="0"/>
                    </a:cubicBezTo>
                    <a:cubicBezTo>
                      <a:pt x="12" y="0"/>
                      <a:pt x="13" y="0"/>
                      <a:pt x="13" y="0"/>
                    </a:cubicBezTo>
                    <a:lnTo>
                      <a:pt x="13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21" name="Freeform 286"/>
              <p:cNvSpPr>
                <a:spLocks/>
              </p:cNvSpPr>
              <p:nvPr userDrawn="1"/>
            </p:nvSpPr>
            <p:spPr bwMode="gray">
              <a:xfrm>
                <a:off x="4991101" y="3390901"/>
                <a:ext cx="53975" cy="111125"/>
              </a:xfrm>
              <a:custGeom>
                <a:avLst/>
                <a:gdLst>
                  <a:gd name="T0" fmla="*/ 14 w 14"/>
                  <a:gd name="T1" fmla="*/ 27 h 28"/>
                  <a:gd name="T2" fmla="*/ 12 w 14"/>
                  <a:gd name="T3" fmla="*/ 28 h 28"/>
                  <a:gd name="T4" fmla="*/ 10 w 14"/>
                  <a:gd name="T5" fmla="*/ 28 h 28"/>
                  <a:gd name="T6" fmla="*/ 4 w 14"/>
                  <a:gd name="T7" fmla="*/ 26 h 28"/>
                  <a:gd name="T8" fmla="*/ 3 w 14"/>
                  <a:gd name="T9" fmla="*/ 21 h 28"/>
                  <a:gd name="T10" fmla="*/ 3 w 14"/>
                  <a:gd name="T11" fmla="*/ 9 h 28"/>
                  <a:gd name="T12" fmla="*/ 0 w 14"/>
                  <a:gd name="T13" fmla="*/ 9 h 28"/>
                  <a:gd name="T14" fmla="*/ 0 w 14"/>
                  <a:gd name="T15" fmla="*/ 6 h 28"/>
                  <a:gd name="T16" fmla="*/ 3 w 14"/>
                  <a:gd name="T17" fmla="*/ 6 h 28"/>
                  <a:gd name="T18" fmla="*/ 3 w 14"/>
                  <a:gd name="T19" fmla="*/ 0 h 28"/>
                  <a:gd name="T20" fmla="*/ 6 w 14"/>
                  <a:gd name="T21" fmla="*/ 0 h 28"/>
                  <a:gd name="T22" fmla="*/ 6 w 14"/>
                  <a:gd name="T23" fmla="*/ 6 h 28"/>
                  <a:gd name="T24" fmla="*/ 14 w 14"/>
                  <a:gd name="T25" fmla="*/ 6 h 28"/>
                  <a:gd name="T26" fmla="*/ 14 w 14"/>
                  <a:gd name="T27" fmla="*/ 9 h 28"/>
                  <a:gd name="T28" fmla="*/ 6 w 14"/>
                  <a:gd name="T29" fmla="*/ 9 h 28"/>
                  <a:gd name="T30" fmla="*/ 6 w 14"/>
                  <a:gd name="T31" fmla="*/ 19 h 28"/>
                  <a:gd name="T32" fmla="*/ 6 w 14"/>
                  <a:gd name="T33" fmla="*/ 22 h 28"/>
                  <a:gd name="T34" fmla="*/ 7 w 14"/>
                  <a:gd name="T35" fmla="*/ 23 h 28"/>
                  <a:gd name="T36" fmla="*/ 8 w 14"/>
                  <a:gd name="T37" fmla="*/ 24 h 28"/>
                  <a:gd name="T38" fmla="*/ 11 w 14"/>
                  <a:gd name="T39" fmla="*/ 25 h 28"/>
                  <a:gd name="T40" fmla="*/ 12 w 14"/>
                  <a:gd name="T41" fmla="*/ 25 h 28"/>
                  <a:gd name="T42" fmla="*/ 14 w 14"/>
                  <a:gd name="T43" fmla="*/ 24 h 28"/>
                  <a:gd name="T44" fmla="*/ 14 w 14"/>
                  <a:gd name="T45" fmla="*/ 24 h 28"/>
                  <a:gd name="T46" fmla="*/ 14 w 14"/>
                  <a:gd name="T47" fmla="*/ 27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4" h="28">
                    <a:moveTo>
                      <a:pt x="14" y="27"/>
                    </a:moveTo>
                    <a:cubicBezTo>
                      <a:pt x="13" y="28"/>
                      <a:pt x="13" y="28"/>
                      <a:pt x="12" y="28"/>
                    </a:cubicBezTo>
                    <a:cubicBezTo>
                      <a:pt x="11" y="28"/>
                      <a:pt x="10" y="28"/>
                      <a:pt x="10" y="28"/>
                    </a:cubicBezTo>
                    <a:cubicBezTo>
                      <a:pt x="7" y="28"/>
                      <a:pt x="6" y="27"/>
                      <a:pt x="4" y="26"/>
                    </a:cubicBezTo>
                    <a:cubicBezTo>
                      <a:pt x="3" y="25"/>
                      <a:pt x="3" y="23"/>
                      <a:pt x="3" y="21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14" y="6"/>
                      <a:pt x="14" y="6"/>
                      <a:pt x="14" y="6"/>
                    </a:cubicBezTo>
                    <a:cubicBezTo>
                      <a:pt x="14" y="9"/>
                      <a:pt x="14" y="9"/>
                      <a:pt x="14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6" y="20"/>
                      <a:pt x="6" y="21"/>
                      <a:pt x="6" y="22"/>
                    </a:cubicBezTo>
                    <a:cubicBezTo>
                      <a:pt x="7" y="22"/>
                      <a:pt x="7" y="23"/>
                      <a:pt x="7" y="23"/>
                    </a:cubicBezTo>
                    <a:cubicBezTo>
                      <a:pt x="7" y="24"/>
                      <a:pt x="8" y="24"/>
                      <a:pt x="8" y="24"/>
                    </a:cubicBezTo>
                    <a:cubicBezTo>
                      <a:pt x="9" y="25"/>
                      <a:pt x="9" y="25"/>
                      <a:pt x="11" y="25"/>
                    </a:cubicBezTo>
                    <a:cubicBezTo>
                      <a:pt x="11" y="25"/>
                      <a:pt x="12" y="25"/>
                      <a:pt x="12" y="25"/>
                    </a:cubicBezTo>
                    <a:cubicBezTo>
                      <a:pt x="13" y="24"/>
                      <a:pt x="13" y="24"/>
                      <a:pt x="14" y="24"/>
                    </a:cubicBezTo>
                    <a:cubicBezTo>
                      <a:pt x="14" y="24"/>
                      <a:pt x="14" y="24"/>
                      <a:pt x="14" y="24"/>
                    </a:cubicBezTo>
                    <a:lnTo>
                      <a:pt x="14" y="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22" name="Rectangle 287"/>
              <p:cNvSpPr>
                <a:spLocks noChangeArrowheads="1"/>
              </p:cNvSpPr>
              <p:nvPr userDrawn="1"/>
            </p:nvSpPr>
            <p:spPr bwMode="gray">
              <a:xfrm>
                <a:off x="5056188" y="3514726"/>
                <a:ext cx="95250" cy="79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23" name="Freeform 288"/>
              <p:cNvSpPr>
                <a:spLocks/>
              </p:cNvSpPr>
              <p:nvPr userDrawn="1"/>
            </p:nvSpPr>
            <p:spPr bwMode="gray">
              <a:xfrm>
                <a:off x="5168901" y="3387726"/>
                <a:ext cx="73025" cy="114300"/>
              </a:xfrm>
              <a:custGeom>
                <a:avLst/>
                <a:gdLst>
                  <a:gd name="T0" fmla="*/ 46 w 46"/>
                  <a:gd name="T1" fmla="*/ 72 h 72"/>
                  <a:gd name="T2" fmla="*/ 0 w 46"/>
                  <a:gd name="T3" fmla="*/ 72 h 72"/>
                  <a:gd name="T4" fmla="*/ 0 w 46"/>
                  <a:gd name="T5" fmla="*/ 0 h 72"/>
                  <a:gd name="T6" fmla="*/ 46 w 46"/>
                  <a:gd name="T7" fmla="*/ 0 h 72"/>
                  <a:gd name="T8" fmla="*/ 46 w 46"/>
                  <a:gd name="T9" fmla="*/ 7 h 72"/>
                  <a:gd name="T10" fmla="*/ 10 w 46"/>
                  <a:gd name="T11" fmla="*/ 7 h 72"/>
                  <a:gd name="T12" fmla="*/ 10 w 46"/>
                  <a:gd name="T13" fmla="*/ 27 h 72"/>
                  <a:gd name="T14" fmla="*/ 46 w 46"/>
                  <a:gd name="T15" fmla="*/ 27 h 72"/>
                  <a:gd name="T16" fmla="*/ 46 w 46"/>
                  <a:gd name="T17" fmla="*/ 35 h 72"/>
                  <a:gd name="T18" fmla="*/ 10 w 46"/>
                  <a:gd name="T19" fmla="*/ 35 h 72"/>
                  <a:gd name="T20" fmla="*/ 10 w 46"/>
                  <a:gd name="T21" fmla="*/ 62 h 72"/>
                  <a:gd name="T22" fmla="*/ 46 w 46"/>
                  <a:gd name="T23" fmla="*/ 62 h 72"/>
                  <a:gd name="T24" fmla="*/ 46 w 46"/>
                  <a:gd name="T25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72">
                    <a:moveTo>
                      <a:pt x="46" y="72"/>
                    </a:moveTo>
                    <a:lnTo>
                      <a:pt x="0" y="72"/>
                    </a:lnTo>
                    <a:lnTo>
                      <a:pt x="0" y="0"/>
                    </a:lnTo>
                    <a:lnTo>
                      <a:pt x="46" y="0"/>
                    </a:lnTo>
                    <a:lnTo>
                      <a:pt x="46" y="7"/>
                    </a:lnTo>
                    <a:lnTo>
                      <a:pt x="10" y="7"/>
                    </a:lnTo>
                    <a:lnTo>
                      <a:pt x="10" y="27"/>
                    </a:lnTo>
                    <a:lnTo>
                      <a:pt x="46" y="27"/>
                    </a:lnTo>
                    <a:lnTo>
                      <a:pt x="46" y="35"/>
                    </a:lnTo>
                    <a:lnTo>
                      <a:pt x="10" y="35"/>
                    </a:lnTo>
                    <a:lnTo>
                      <a:pt x="10" y="62"/>
                    </a:lnTo>
                    <a:lnTo>
                      <a:pt x="46" y="62"/>
                    </a:lnTo>
                    <a:lnTo>
                      <a:pt x="46" y="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24" name="Freeform 289"/>
              <p:cNvSpPr>
                <a:spLocks/>
              </p:cNvSpPr>
              <p:nvPr userDrawn="1"/>
            </p:nvSpPr>
            <p:spPr bwMode="gray">
              <a:xfrm>
                <a:off x="5264151" y="3387726"/>
                <a:ext cx="87313" cy="114300"/>
              </a:xfrm>
              <a:custGeom>
                <a:avLst/>
                <a:gdLst>
                  <a:gd name="T0" fmla="*/ 23 w 23"/>
                  <a:gd name="T1" fmla="*/ 17 h 29"/>
                  <a:gd name="T2" fmla="*/ 22 w 23"/>
                  <a:gd name="T3" fmla="*/ 22 h 29"/>
                  <a:gd name="T4" fmla="*/ 20 w 23"/>
                  <a:gd name="T5" fmla="*/ 26 h 29"/>
                  <a:gd name="T6" fmla="*/ 16 w 23"/>
                  <a:gd name="T7" fmla="*/ 29 h 29"/>
                  <a:gd name="T8" fmla="*/ 11 w 23"/>
                  <a:gd name="T9" fmla="*/ 29 h 29"/>
                  <a:gd name="T10" fmla="*/ 7 w 23"/>
                  <a:gd name="T11" fmla="*/ 29 h 29"/>
                  <a:gd name="T12" fmla="*/ 3 w 23"/>
                  <a:gd name="T13" fmla="*/ 26 h 29"/>
                  <a:gd name="T14" fmla="*/ 1 w 23"/>
                  <a:gd name="T15" fmla="*/ 23 h 29"/>
                  <a:gd name="T16" fmla="*/ 0 w 23"/>
                  <a:gd name="T17" fmla="*/ 17 h 29"/>
                  <a:gd name="T18" fmla="*/ 0 w 23"/>
                  <a:gd name="T19" fmla="*/ 0 h 29"/>
                  <a:gd name="T20" fmla="*/ 4 w 23"/>
                  <a:gd name="T21" fmla="*/ 0 h 29"/>
                  <a:gd name="T22" fmla="*/ 4 w 23"/>
                  <a:gd name="T23" fmla="*/ 17 h 29"/>
                  <a:gd name="T24" fmla="*/ 4 w 23"/>
                  <a:gd name="T25" fmla="*/ 21 h 29"/>
                  <a:gd name="T26" fmla="*/ 6 w 23"/>
                  <a:gd name="T27" fmla="*/ 23 h 29"/>
                  <a:gd name="T28" fmla="*/ 8 w 23"/>
                  <a:gd name="T29" fmla="*/ 25 h 29"/>
                  <a:gd name="T30" fmla="*/ 11 w 23"/>
                  <a:gd name="T31" fmla="*/ 26 h 29"/>
                  <a:gd name="T32" fmla="*/ 15 w 23"/>
                  <a:gd name="T33" fmla="*/ 25 h 29"/>
                  <a:gd name="T34" fmla="*/ 17 w 23"/>
                  <a:gd name="T35" fmla="*/ 23 h 29"/>
                  <a:gd name="T36" fmla="*/ 18 w 23"/>
                  <a:gd name="T37" fmla="*/ 21 h 29"/>
                  <a:gd name="T38" fmla="*/ 19 w 23"/>
                  <a:gd name="T39" fmla="*/ 17 h 29"/>
                  <a:gd name="T40" fmla="*/ 19 w 23"/>
                  <a:gd name="T41" fmla="*/ 0 h 29"/>
                  <a:gd name="T42" fmla="*/ 23 w 23"/>
                  <a:gd name="T43" fmla="*/ 0 h 29"/>
                  <a:gd name="T44" fmla="*/ 23 w 23"/>
                  <a:gd name="T45" fmla="*/ 17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3" h="29">
                    <a:moveTo>
                      <a:pt x="23" y="17"/>
                    </a:moveTo>
                    <a:cubicBezTo>
                      <a:pt x="23" y="19"/>
                      <a:pt x="22" y="21"/>
                      <a:pt x="22" y="22"/>
                    </a:cubicBezTo>
                    <a:cubicBezTo>
                      <a:pt x="21" y="24"/>
                      <a:pt x="21" y="25"/>
                      <a:pt x="20" y="26"/>
                    </a:cubicBezTo>
                    <a:cubicBezTo>
                      <a:pt x="19" y="27"/>
                      <a:pt x="17" y="28"/>
                      <a:pt x="16" y="29"/>
                    </a:cubicBezTo>
                    <a:cubicBezTo>
                      <a:pt x="15" y="29"/>
                      <a:pt x="13" y="29"/>
                      <a:pt x="11" y="29"/>
                    </a:cubicBezTo>
                    <a:cubicBezTo>
                      <a:pt x="10" y="29"/>
                      <a:pt x="8" y="29"/>
                      <a:pt x="7" y="29"/>
                    </a:cubicBezTo>
                    <a:cubicBezTo>
                      <a:pt x="5" y="28"/>
                      <a:pt x="4" y="27"/>
                      <a:pt x="3" y="26"/>
                    </a:cubicBezTo>
                    <a:cubicBezTo>
                      <a:pt x="2" y="25"/>
                      <a:pt x="1" y="24"/>
                      <a:pt x="1" y="23"/>
                    </a:cubicBezTo>
                    <a:cubicBezTo>
                      <a:pt x="0" y="21"/>
                      <a:pt x="0" y="19"/>
                      <a:pt x="0" y="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17"/>
                      <a:pt x="4" y="17"/>
                      <a:pt x="4" y="17"/>
                    </a:cubicBezTo>
                    <a:cubicBezTo>
                      <a:pt x="4" y="19"/>
                      <a:pt x="4" y="20"/>
                      <a:pt x="4" y="21"/>
                    </a:cubicBezTo>
                    <a:cubicBezTo>
                      <a:pt x="5" y="22"/>
                      <a:pt x="5" y="23"/>
                      <a:pt x="6" y="23"/>
                    </a:cubicBezTo>
                    <a:cubicBezTo>
                      <a:pt x="6" y="24"/>
                      <a:pt x="7" y="25"/>
                      <a:pt x="8" y="25"/>
                    </a:cubicBezTo>
                    <a:cubicBezTo>
                      <a:pt x="9" y="26"/>
                      <a:pt x="10" y="26"/>
                      <a:pt x="11" y="26"/>
                    </a:cubicBezTo>
                    <a:cubicBezTo>
                      <a:pt x="13" y="26"/>
                      <a:pt x="14" y="26"/>
                      <a:pt x="15" y="25"/>
                    </a:cubicBezTo>
                    <a:cubicBezTo>
                      <a:pt x="16" y="25"/>
                      <a:pt x="17" y="24"/>
                      <a:pt x="17" y="23"/>
                    </a:cubicBezTo>
                    <a:cubicBezTo>
                      <a:pt x="18" y="23"/>
                      <a:pt x="18" y="22"/>
                      <a:pt x="18" y="21"/>
                    </a:cubicBezTo>
                    <a:cubicBezTo>
                      <a:pt x="19" y="20"/>
                      <a:pt x="19" y="19"/>
                      <a:pt x="19" y="17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3" y="0"/>
                      <a:pt x="23" y="0"/>
                      <a:pt x="23" y="0"/>
                    </a:cubicBezTo>
                    <a:lnTo>
                      <a:pt x="23" y="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25" name="Freeform 290"/>
              <p:cNvSpPr>
                <a:spLocks/>
              </p:cNvSpPr>
              <p:nvPr userDrawn="1"/>
            </p:nvSpPr>
            <p:spPr bwMode="gray">
              <a:xfrm>
                <a:off x="3786188" y="3321051"/>
                <a:ext cx="260350" cy="217488"/>
              </a:xfrm>
              <a:custGeom>
                <a:avLst/>
                <a:gdLst>
                  <a:gd name="T0" fmla="*/ 61 w 69"/>
                  <a:gd name="T1" fmla="*/ 8 h 55"/>
                  <a:gd name="T2" fmla="*/ 69 w 69"/>
                  <a:gd name="T3" fmla="*/ 6 h 55"/>
                  <a:gd name="T4" fmla="*/ 62 w 69"/>
                  <a:gd name="T5" fmla="*/ 13 h 55"/>
                  <a:gd name="T6" fmla="*/ 62 w 69"/>
                  <a:gd name="T7" fmla="*/ 15 h 55"/>
                  <a:gd name="T8" fmla="*/ 22 w 69"/>
                  <a:gd name="T9" fmla="*/ 55 h 55"/>
                  <a:gd name="T10" fmla="*/ 0 w 69"/>
                  <a:gd name="T11" fmla="*/ 49 h 55"/>
                  <a:gd name="T12" fmla="*/ 3 w 69"/>
                  <a:gd name="T13" fmla="*/ 49 h 55"/>
                  <a:gd name="T14" fmla="*/ 21 w 69"/>
                  <a:gd name="T15" fmla="*/ 43 h 55"/>
                  <a:gd name="T16" fmla="*/ 8 w 69"/>
                  <a:gd name="T17" fmla="*/ 33 h 55"/>
                  <a:gd name="T18" fmla="*/ 10 w 69"/>
                  <a:gd name="T19" fmla="*/ 34 h 55"/>
                  <a:gd name="T20" fmla="*/ 14 w 69"/>
                  <a:gd name="T21" fmla="*/ 33 h 55"/>
                  <a:gd name="T22" fmla="*/ 3 w 69"/>
                  <a:gd name="T23" fmla="*/ 19 h 55"/>
                  <a:gd name="T24" fmla="*/ 3 w 69"/>
                  <a:gd name="T25" fmla="*/ 19 h 55"/>
                  <a:gd name="T26" fmla="*/ 9 w 69"/>
                  <a:gd name="T27" fmla="*/ 21 h 55"/>
                  <a:gd name="T28" fmla="*/ 3 w 69"/>
                  <a:gd name="T29" fmla="*/ 9 h 55"/>
                  <a:gd name="T30" fmla="*/ 5 w 69"/>
                  <a:gd name="T31" fmla="*/ 2 h 55"/>
                  <a:gd name="T32" fmla="*/ 34 w 69"/>
                  <a:gd name="T33" fmla="*/ 17 h 55"/>
                  <a:gd name="T34" fmla="*/ 33 w 69"/>
                  <a:gd name="T35" fmla="*/ 14 h 55"/>
                  <a:gd name="T36" fmla="*/ 48 w 69"/>
                  <a:gd name="T37" fmla="*/ 0 h 55"/>
                  <a:gd name="T38" fmla="*/ 58 w 69"/>
                  <a:gd name="T39" fmla="*/ 4 h 55"/>
                  <a:gd name="T40" fmla="*/ 67 w 69"/>
                  <a:gd name="T41" fmla="*/ 1 h 55"/>
                  <a:gd name="T42" fmla="*/ 61 w 69"/>
                  <a:gd name="T43" fmla="*/ 8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69" h="55">
                    <a:moveTo>
                      <a:pt x="61" y="8"/>
                    </a:moveTo>
                    <a:cubicBezTo>
                      <a:pt x="63" y="8"/>
                      <a:pt x="66" y="7"/>
                      <a:pt x="69" y="6"/>
                    </a:cubicBezTo>
                    <a:cubicBezTo>
                      <a:pt x="67" y="9"/>
                      <a:pt x="64" y="11"/>
                      <a:pt x="62" y="13"/>
                    </a:cubicBezTo>
                    <a:cubicBezTo>
                      <a:pt x="62" y="14"/>
                      <a:pt x="62" y="15"/>
                      <a:pt x="62" y="15"/>
                    </a:cubicBezTo>
                    <a:cubicBezTo>
                      <a:pt x="62" y="34"/>
                      <a:pt x="47" y="55"/>
                      <a:pt x="22" y="55"/>
                    </a:cubicBezTo>
                    <a:cubicBezTo>
                      <a:pt x="14" y="55"/>
                      <a:pt x="6" y="53"/>
                      <a:pt x="0" y="49"/>
                    </a:cubicBezTo>
                    <a:cubicBezTo>
                      <a:pt x="1" y="49"/>
                      <a:pt x="2" y="49"/>
                      <a:pt x="3" y="49"/>
                    </a:cubicBezTo>
                    <a:cubicBezTo>
                      <a:pt x="10" y="49"/>
                      <a:pt x="16" y="47"/>
                      <a:pt x="21" y="43"/>
                    </a:cubicBezTo>
                    <a:cubicBezTo>
                      <a:pt x="15" y="43"/>
                      <a:pt x="9" y="39"/>
                      <a:pt x="8" y="33"/>
                    </a:cubicBezTo>
                    <a:cubicBezTo>
                      <a:pt x="9" y="34"/>
                      <a:pt x="9" y="34"/>
                      <a:pt x="10" y="34"/>
                    </a:cubicBezTo>
                    <a:cubicBezTo>
                      <a:pt x="12" y="34"/>
                      <a:pt x="13" y="33"/>
                      <a:pt x="14" y="33"/>
                    </a:cubicBezTo>
                    <a:cubicBezTo>
                      <a:pt x="8" y="32"/>
                      <a:pt x="3" y="26"/>
                      <a:pt x="3" y="19"/>
                    </a:cubicBezTo>
                    <a:cubicBezTo>
                      <a:pt x="3" y="19"/>
                      <a:pt x="3" y="19"/>
                      <a:pt x="3" y="19"/>
                    </a:cubicBezTo>
                    <a:cubicBezTo>
                      <a:pt x="5" y="20"/>
                      <a:pt x="7" y="21"/>
                      <a:pt x="9" y="21"/>
                    </a:cubicBezTo>
                    <a:cubicBezTo>
                      <a:pt x="5" y="18"/>
                      <a:pt x="3" y="14"/>
                      <a:pt x="3" y="9"/>
                    </a:cubicBezTo>
                    <a:cubicBezTo>
                      <a:pt x="3" y="7"/>
                      <a:pt x="4" y="4"/>
                      <a:pt x="5" y="2"/>
                    </a:cubicBezTo>
                    <a:cubicBezTo>
                      <a:pt x="12" y="11"/>
                      <a:pt x="22" y="16"/>
                      <a:pt x="34" y="17"/>
                    </a:cubicBezTo>
                    <a:cubicBezTo>
                      <a:pt x="34" y="16"/>
                      <a:pt x="33" y="15"/>
                      <a:pt x="33" y="14"/>
                    </a:cubicBezTo>
                    <a:cubicBezTo>
                      <a:pt x="33" y="6"/>
                      <a:pt x="40" y="0"/>
                      <a:pt x="48" y="0"/>
                    </a:cubicBezTo>
                    <a:cubicBezTo>
                      <a:pt x="52" y="0"/>
                      <a:pt x="55" y="1"/>
                      <a:pt x="58" y="4"/>
                    </a:cubicBezTo>
                    <a:cubicBezTo>
                      <a:pt x="61" y="3"/>
                      <a:pt x="64" y="2"/>
                      <a:pt x="67" y="1"/>
                    </a:cubicBezTo>
                    <a:cubicBezTo>
                      <a:pt x="66" y="4"/>
                      <a:pt x="63" y="7"/>
                      <a:pt x="61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</p:grpSp>
        <p:pic>
          <p:nvPicPr>
            <p:cNvPr id="28" name="Picture 27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6778912" y="6317551"/>
              <a:ext cx="1478283" cy="271273"/>
            </a:xfrm>
            <a:prstGeom prst="rect">
              <a:avLst/>
            </a:prstGeom>
          </p:spPr>
        </p:pic>
        <p:sp>
          <p:nvSpPr>
            <p:cNvPr id="29" name="Rectangle 105"/>
            <p:cNvSpPr>
              <a:spLocks noChangeArrowheads="1"/>
            </p:cNvSpPr>
            <p:nvPr userDrawn="1"/>
          </p:nvSpPr>
          <p:spPr bwMode="gray">
            <a:xfrm>
              <a:off x="4264025" y="6453188"/>
              <a:ext cx="633413" cy="40481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30" name="TextBox 29"/>
            <p:cNvSpPr txBox="1"/>
            <p:nvPr userDrawn="1"/>
          </p:nvSpPr>
          <p:spPr bwMode="gray">
            <a:xfrm>
              <a:off x="4208088" y="6433591"/>
              <a:ext cx="7296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700" b="0" i="1" dirty="0" err="1" smtClean="0">
                  <a:solidFill>
                    <a:schemeClr val="bg1"/>
                  </a:solidFill>
                </a:rPr>
                <a:t>Mobility</a:t>
              </a:r>
              <a:r>
                <a:rPr lang="fr-BE" sz="700" b="0" i="1" dirty="0" smtClean="0">
                  <a:solidFill>
                    <a:schemeClr val="bg1"/>
                  </a:solidFill>
                </a:rPr>
                <a:t> and</a:t>
              </a:r>
            </a:p>
            <a:p>
              <a:r>
                <a:rPr lang="fr-BE" sz="700" b="0" i="1" dirty="0" smtClean="0">
                  <a:solidFill>
                    <a:schemeClr val="bg1"/>
                  </a:solidFill>
                </a:rPr>
                <a:t>Transport</a:t>
              </a:r>
              <a:endParaRPr lang="fr-BE" sz="700" b="0" i="1" dirty="0">
                <a:solidFill>
                  <a:schemeClr val="bg1"/>
                </a:solidFill>
              </a:endParaRPr>
            </a:p>
          </p:txBody>
        </p:sp>
      </p:grpSp>
      <p:sp>
        <p:nvSpPr>
          <p:cNvPr id="92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3824858"/>
            <a:ext cx="8353424" cy="324222"/>
          </a:xfrm>
          <a:prstGeom prst="rect">
            <a:avLst/>
          </a:prstGeom>
        </p:spPr>
        <p:txBody>
          <a:bodyPr rIns="0"/>
          <a:lstStyle>
            <a:lvl1pPr marL="0" indent="0" algn="ctr">
              <a:buNone/>
              <a:defRPr lang="nl-BE" sz="14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nl-BE" dirty="0"/>
          </a:p>
        </p:txBody>
      </p:sp>
    </p:spTree>
    <p:extLst>
      <p:ext uri="{BB962C8B-B14F-4D97-AF65-F5344CB8AC3E}">
        <p14:creationId xmlns="" xmlns:p14="http://schemas.microsoft.com/office/powerpoint/2010/main" val="3807511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971551" y="1897672"/>
            <a:ext cx="7200900" cy="431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1276829" y="2647937"/>
            <a:ext cx="6895622" cy="3373350"/>
          </a:xfrm>
        </p:spPr>
        <p:txBody>
          <a:bodyPr/>
          <a:lstStyle>
            <a:lvl1pPr marL="182563" indent="-182563">
              <a:spcBef>
                <a:spcPts val="600"/>
              </a:spcBef>
              <a:spcAft>
                <a:spcPts val="1200"/>
              </a:spcAft>
              <a:buClr>
                <a:schemeClr val="bg1"/>
              </a:buClr>
              <a:defRPr sz="1400">
                <a:solidFill>
                  <a:schemeClr val="bg1"/>
                </a:solidFill>
              </a:defRPr>
            </a:lvl1pPr>
            <a:lvl2pPr marL="623888" indent="-166688">
              <a:spcBef>
                <a:spcPts val="600"/>
              </a:spcBef>
              <a:spcAft>
                <a:spcPts val="1200"/>
              </a:spcAft>
              <a:buClr>
                <a:schemeClr val="bg1"/>
              </a:buClr>
              <a:defRPr sz="14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0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05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050">
                <a:solidFill>
                  <a:schemeClr val="bg1"/>
                </a:solidFill>
              </a:defRPr>
            </a:lvl5pPr>
          </a:lstStyle>
          <a:p>
            <a:pPr marL="180000" indent="-180000">
              <a:spcBef>
                <a:spcPts val="0"/>
              </a:spcBef>
            </a:pPr>
            <a:r>
              <a:rPr lang="en-GB" altLang="fr-FR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  <a:endParaRPr lang="fr-BE" dirty="0"/>
          </a:p>
        </p:txBody>
      </p:sp>
      <p:grpSp>
        <p:nvGrpSpPr>
          <p:cNvPr id="26" name="Group 290"/>
          <p:cNvGrpSpPr>
            <a:grpSpLocks noChangeAspect="1"/>
          </p:cNvGrpSpPr>
          <p:nvPr userDrawn="1"/>
        </p:nvGrpSpPr>
        <p:grpSpPr bwMode="gray">
          <a:xfrm>
            <a:off x="3957638" y="289375"/>
            <a:ext cx="1465262" cy="1017587"/>
            <a:chOff x="2414" y="272"/>
            <a:chExt cx="1162" cy="807"/>
          </a:xfrm>
        </p:grpSpPr>
        <p:sp>
          <p:nvSpPr>
            <p:cNvPr id="27" name="Freeform 291"/>
            <p:cNvSpPr>
              <a:spLocks noChangeAspect="1"/>
            </p:cNvSpPr>
            <p:nvPr userDrawn="1"/>
          </p:nvSpPr>
          <p:spPr bwMode="gray">
            <a:xfrm>
              <a:off x="2414" y="273"/>
              <a:ext cx="571" cy="211"/>
            </a:xfrm>
            <a:custGeom>
              <a:avLst/>
              <a:gdLst>
                <a:gd name="T0" fmla="*/ 0 w 1737"/>
                <a:gd name="T1" fmla="*/ 640 h 640"/>
                <a:gd name="T2" fmla="*/ 0 w 1737"/>
                <a:gd name="T3" fmla="*/ 640 h 640"/>
                <a:gd name="T4" fmla="*/ 1076 w 1737"/>
                <a:gd name="T5" fmla="*/ 500 h 640"/>
                <a:gd name="T6" fmla="*/ 1199 w 1737"/>
                <a:gd name="T7" fmla="*/ 473 h 640"/>
                <a:gd name="T8" fmla="*/ 1431 w 1737"/>
                <a:gd name="T9" fmla="*/ 368 h 640"/>
                <a:gd name="T10" fmla="*/ 1619 w 1737"/>
                <a:gd name="T11" fmla="*/ 188 h 640"/>
                <a:gd name="T12" fmla="*/ 1737 w 1737"/>
                <a:gd name="T13" fmla="*/ 28 h 640"/>
                <a:gd name="T14" fmla="*/ 1737 w 1737"/>
                <a:gd name="T15" fmla="*/ 0 h 640"/>
                <a:gd name="T16" fmla="*/ 1602 w 1737"/>
                <a:gd name="T17" fmla="*/ 175 h 640"/>
                <a:gd name="T18" fmla="*/ 1413 w 1737"/>
                <a:gd name="T19" fmla="*/ 339 h 640"/>
                <a:gd name="T20" fmla="*/ 1189 w 1737"/>
                <a:gd name="T21" fmla="*/ 435 h 640"/>
                <a:gd name="T22" fmla="*/ 1070 w 1737"/>
                <a:gd name="T23" fmla="*/ 458 h 640"/>
                <a:gd name="T24" fmla="*/ 982 w 1737"/>
                <a:gd name="T25" fmla="*/ 468 h 640"/>
                <a:gd name="T26" fmla="*/ 0 w 1737"/>
                <a:gd name="T27" fmla="*/ 572 h 640"/>
                <a:gd name="T28" fmla="*/ 0 w 1737"/>
                <a:gd name="T29" fmla="*/ 64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37" h="640">
                  <a:moveTo>
                    <a:pt x="0" y="640"/>
                  </a:moveTo>
                  <a:lnTo>
                    <a:pt x="0" y="640"/>
                  </a:lnTo>
                  <a:cubicBezTo>
                    <a:pt x="0" y="640"/>
                    <a:pt x="1046" y="504"/>
                    <a:pt x="1076" y="500"/>
                  </a:cubicBezTo>
                  <a:cubicBezTo>
                    <a:pt x="1121" y="492"/>
                    <a:pt x="1161" y="484"/>
                    <a:pt x="1199" y="473"/>
                  </a:cubicBezTo>
                  <a:cubicBezTo>
                    <a:pt x="1284" y="450"/>
                    <a:pt x="1362" y="415"/>
                    <a:pt x="1431" y="368"/>
                  </a:cubicBezTo>
                  <a:cubicBezTo>
                    <a:pt x="1497" y="324"/>
                    <a:pt x="1558" y="259"/>
                    <a:pt x="1619" y="188"/>
                  </a:cubicBezTo>
                  <a:cubicBezTo>
                    <a:pt x="1658" y="143"/>
                    <a:pt x="1699" y="85"/>
                    <a:pt x="1737" y="28"/>
                  </a:cubicBezTo>
                  <a:lnTo>
                    <a:pt x="1737" y="0"/>
                  </a:lnTo>
                  <a:cubicBezTo>
                    <a:pt x="1692" y="67"/>
                    <a:pt x="1647" y="125"/>
                    <a:pt x="1602" y="175"/>
                  </a:cubicBezTo>
                  <a:cubicBezTo>
                    <a:pt x="1541" y="243"/>
                    <a:pt x="1478" y="298"/>
                    <a:pt x="1413" y="339"/>
                  </a:cubicBezTo>
                  <a:cubicBezTo>
                    <a:pt x="1346" y="382"/>
                    <a:pt x="1271" y="414"/>
                    <a:pt x="1189" y="435"/>
                  </a:cubicBezTo>
                  <a:cubicBezTo>
                    <a:pt x="1153" y="444"/>
                    <a:pt x="1114" y="451"/>
                    <a:pt x="1070" y="458"/>
                  </a:cubicBezTo>
                  <a:cubicBezTo>
                    <a:pt x="1041" y="462"/>
                    <a:pt x="1011" y="465"/>
                    <a:pt x="982" y="468"/>
                  </a:cubicBezTo>
                  <a:cubicBezTo>
                    <a:pt x="971" y="469"/>
                    <a:pt x="0" y="572"/>
                    <a:pt x="0" y="572"/>
                  </a:cubicBezTo>
                  <a:lnTo>
                    <a:pt x="0" y="64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28" name="Freeform 292"/>
            <p:cNvSpPr>
              <a:spLocks noChangeAspect="1"/>
            </p:cNvSpPr>
            <p:nvPr userDrawn="1"/>
          </p:nvSpPr>
          <p:spPr bwMode="gray">
            <a:xfrm>
              <a:off x="2414" y="320"/>
              <a:ext cx="571" cy="194"/>
            </a:xfrm>
            <a:custGeom>
              <a:avLst/>
              <a:gdLst>
                <a:gd name="T0" fmla="*/ 1403 w 1737"/>
                <a:gd name="T1" fmla="*/ 323 h 591"/>
                <a:gd name="T2" fmla="*/ 1403 w 1737"/>
                <a:gd name="T3" fmla="*/ 323 h 591"/>
                <a:gd name="T4" fmla="*/ 1178 w 1737"/>
                <a:gd name="T5" fmla="*/ 405 h 591"/>
                <a:gd name="T6" fmla="*/ 1059 w 1737"/>
                <a:gd name="T7" fmla="*/ 423 h 591"/>
                <a:gd name="T8" fmla="*/ 980 w 1737"/>
                <a:gd name="T9" fmla="*/ 431 h 591"/>
                <a:gd name="T10" fmla="*/ 938 w 1737"/>
                <a:gd name="T11" fmla="*/ 434 h 591"/>
                <a:gd name="T12" fmla="*/ 0 w 1737"/>
                <a:gd name="T13" fmla="*/ 523 h 591"/>
                <a:gd name="T14" fmla="*/ 0 w 1737"/>
                <a:gd name="T15" fmla="*/ 591 h 591"/>
                <a:gd name="T16" fmla="*/ 942 w 1737"/>
                <a:gd name="T17" fmla="*/ 480 h 591"/>
                <a:gd name="T18" fmla="*/ 985 w 1737"/>
                <a:gd name="T19" fmla="*/ 475 h 591"/>
                <a:gd name="T20" fmla="*/ 1064 w 1737"/>
                <a:gd name="T21" fmla="*/ 466 h 591"/>
                <a:gd name="T22" fmla="*/ 1186 w 1737"/>
                <a:gd name="T23" fmla="*/ 444 h 591"/>
                <a:gd name="T24" fmla="*/ 1420 w 1737"/>
                <a:gd name="T25" fmla="*/ 353 h 591"/>
                <a:gd name="T26" fmla="*/ 1611 w 1737"/>
                <a:gd name="T27" fmla="*/ 186 h 591"/>
                <a:gd name="T28" fmla="*/ 1737 w 1737"/>
                <a:gd name="T29" fmla="*/ 25 h 591"/>
                <a:gd name="T30" fmla="*/ 1737 w 1737"/>
                <a:gd name="T31" fmla="*/ 0 h 591"/>
                <a:gd name="T32" fmla="*/ 1595 w 1737"/>
                <a:gd name="T33" fmla="*/ 170 h 591"/>
                <a:gd name="T34" fmla="*/ 1403 w 1737"/>
                <a:gd name="T35" fmla="*/ 323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37" h="591">
                  <a:moveTo>
                    <a:pt x="1403" y="323"/>
                  </a:moveTo>
                  <a:lnTo>
                    <a:pt x="1403" y="323"/>
                  </a:lnTo>
                  <a:cubicBezTo>
                    <a:pt x="1338" y="361"/>
                    <a:pt x="1262" y="389"/>
                    <a:pt x="1178" y="405"/>
                  </a:cubicBezTo>
                  <a:cubicBezTo>
                    <a:pt x="1143" y="413"/>
                    <a:pt x="1104" y="418"/>
                    <a:pt x="1059" y="423"/>
                  </a:cubicBezTo>
                  <a:cubicBezTo>
                    <a:pt x="1033" y="426"/>
                    <a:pt x="1007" y="428"/>
                    <a:pt x="980" y="431"/>
                  </a:cubicBezTo>
                  <a:cubicBezTo>
                    <a:pt x="966" y="432"/>
                    <a:pt x="952" y="433"/>
                    <a:pt x="938" y="434"/>
                  </a:cubicBezTo>
                  <a:cubicBezTo>
                    <a:pt x="617" y="463"/>
                    <a:pt x="298" y="494"/>
                    <a:pt x="0" y="523"/>
                  </a:cubicBezTo>
                  <a:lnTo>
                    <a:pt x="0" y="591"/>
                  </a:lnTo>
                  <a:cubicBezTo>
                    <a:pt x="300" y="554"/>
                    <a:pt x="622" y="516"/>
                    <a:pt x="942" y="480"/>
                  </a:cubicBezTo>
                  <a:cubicBezTo>
                    <a:pt x="957" y="478"/>
                    <a:pt x="971" y="476"/>
                    <a:pt x="985" y="475"/>
                  </a:cubicBezTo>
                  <a:cubicBezTo>
                    <a:pt x="1011" y="472"/>
                    <a:pt x="1038" y="469"/>
                    <a:pt x="1064" y="466"/>
                  </a:cubicBezTo>
                  <a:cubicBezTo>
                    <a:pt x="1110" y="460"/>
                    <a:pt x="1150" y="453"/>
                    <a:pt x="1186" y="444"/>
                  </a:cubicBezTo>
                  <a:cubicBezTo>
                    <a:pt x="1273" y="425"/>
                    <a:pt x="1352" y="394"/>
                    <a:pt x="1420" y="353"/>
                  </a:cubicBezTo>
                  <a:cubicBezTo>
                    <a:pt x="1487" y="313"/>
                    <a:pt x="1547" y="256"/>
                    <a:pt x="1611" y="186"/>
                  </a:cubicBezTo>
                  <a:cubicBezTo>
                    <a:pt x="1651" y="143"/>
                    <a:pt x="1695" y="82"/>
                    <a:pt x="1737" y="25"/>
                  </a:cubicBezTo>
                  <a:lnTo>
                    <a:pt x="1737" y="0"/>
                  </a:lnTo>
                  <a:cubicBezTo>
                    <a:pt x="1688" y="67"/>
                    <a:pt x="1641" y="123"/>
                    <a:pt x="1595" y="170"/>
                  </a:cubicBezTo>
                  <a:cubicBezTo>
                    <a:pt x="1533" y="235"/>
                    <a:pt x="1468" y="286"/>
                    <a:pt x="1403" y="323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29" name="Freeform 293"/>
            <p:cNvSpPr>
              <a:spLocks noChangeAspect="1"/>
            </p:cNvSpPr>
            <p:nvPr userDrawn="1"/>
          </p:nvSpPr>
          <p:spPr bwMode="gray">
            <a:xfrm>
              <a:off x="2414" y="367"/>
              <a:ext cx="571" cy="177"/>
            </a:xfrm>
            <a:custGeom>
              <a:avLst/>
              <a:gdLst>
                <a:gd name="T0" fmla="*/ 1586 w 1737"/>
                <a:gd name="T1" fmla="*/ 163 h 536"/>
                <a:gd name="T2" fmla="*/ 1586 w 1737"/>
                <a:gd name="T3" fmla="*/ 163 h 536"/>
                <a:gd name="T4" fmla="*/ 1388 w 1737"/>
                <a:gd name="T5" fmla="*/ 300 h 536"/>
                <a:gd name="T6" fmla="*/ 1162 w 1737"/>
                <a:gd name="T7" fmla="*/ 368 h 536"/>
                <a:gd name="T8" fmla="*/ 1044 w 1737"/>
                <a:gd name="T9" fmla="*/ 383 h 536"/>
                <a:gd name="T10" fmla="*/ 0 w 1737"/>
                <a:gd name="T11" fmla="*/ 469 h 536"/>
                <a:gd name="T12" fmla="*/ 0 w 1737"/>
                <a:gd name="T13" fmla="*/ 536 h 536"/>
                <a:gd name="T14" fmla="*/ 928 w 1737"/>
                <a:gd name="T15" fmla="*/ 438 h 536"/>
                <a:gd name="T16" fmla="*/ 1048 w 1737"/>
                <a:gd name="T17" fmla="*/ 425 h 536"/>
                <a:gd name="T18" fmla="*/ 1168 w 1737"/>
                <a:gd name="T19" fmla="*/ 407 h 536"/>
                <a:gd name="T20" fmla="*/ 1402 w 1737"/>
                <a:gd name="T21" fmla="*/ 330 h 536"/>
                <a:gd name="T22" fmla="*/ 1607 w 1737"/>
                <a:gd name="T23" fmla="*/ 174 h 536"/>
                <a:gd name="T24" fmla="*/ 1737 w 1737"/>
                <a:gd name="T25" fmla="*/ 23 h 536"/>
                <a:gd name="T26" fmla="*/ 1737 w 1737"/>
                <a:gd name="T27" fmla="*/ 0 h 536"/>
                <a:gd name="T28" fmla="*/ 1586 w 1737"/>
                <a:gd name="T29" fmla="*/ 163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37" h="536">
                  <a:moveTo>
                    <a:pt x="1586" y="163"/>
                  </a:moveTo>
                  <a:lnTo>
                    <a:pt x="1586" y="163"/>
                  </a:lnTo>
                  <a:cubicBezTo>
                    <a:pt x="1523" y="221"/>
                    <a:pt x="1456" y="267"/>
                    <a:pt x="1388" y="300"/>
                  </a:cubicBezTo>
                  <a:cubicBezTo>
                    <a:pt x="1322" y="332"/>
                    <a:pt x="1248" y="354"/>
                    <a:pt x="1162" y="368"/>
                  </a:cubicBezTo>
                  <a:cubicBezTo>
                    <a:pt x="1126" y="374"/>
                    <a:pt x="1088" y="379"/>
                    <a:pt x="1044" y="383"/>
                  </a:cubicBezTo>
                  <a:lnTo>
                    <a:pt x="0" y="469"/>
                  </a:lnTo>
                  <a:lnTo>
                    <a:pt x="0" y="536"/>
                  </a:lnTo>
                  <a:lnTo>
                    <a:pt x="928" y="438"/>
                  </a:lnTo>
                  <a:lnTo>
                    <a:pt x="1048" y="425"/>
                  </a:lnTo>
                  <a:cubicBezTo>
                    <a:pt x="1093" y="420"/>
                    <a:pt x="1133" y="414"/>
                    <a:pt x="1168" y="407"/>
                  </a:cubicBezTo>
                  <a:cubicBezTo>
                    <a:pt x="1258" y="391"/>
                    <a:pt x="1334" y="365"/>
                    <a:pt x="1402" y="330"/>
                  </a:cubicBezTo>
                  <a:cubicBezTo>
                    <a:pt x="1472" y="295"/>
                    <a:pt x="1542" y="237"/>
                    <a:pt x="1607" y="174"/>
                  </a:cubicBezTo>
                  <a:cubicBezTo>
                    <a:pt x="1650" y="133"/>
                    <a:pt x="1692" y="79"/>
                    <a:pt x="1737" y="23"/>
                  </a:cubicBezTo>
                  <a:lnTo>
                    <a:pt x="1737" y="0"/>
                  </a:lnTo>
                  <a:cubicBezTo>
                    <a:pt x="1685" y="64"/>
                    <a:pt x="1636" y="118"/>
                    <a:pt x="1586" y="163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0" name="Freeform 294"/>
            <p:cNvSpPr>
              <a:spLocks noChangeAspect="1"/>
            </p:cNvSpPr>
            <p:nvPr userDrawn="1"/>
          </p:nvSpPr>
          <p:spPr bwMode="gray">
            <a:xfrm>
              <a:off x="2414" y="461"/>
              <a:ext cx="571" cy="143"/>
            </a:xfrm>
            <a:custGeom>
              <a:avLst/>
              <a:gdLst>
                <a:gd name="T0" fmla="*/ 1334 w 1737"/>
                <a:gd name="T1" fmla="*/ 231 h 435"/>
                <a:gd name="T2" fmla="*/ 1334 w 1737"/>
                <a:gd name="T3" fmla="*/ 231 h 435"/>
                <a:gd name="T4" fmla="*/ 1141 w 1737"/>
                <a:gd name="T5" fmla="*/ 293 h 435"/>
                <a:gd name="T6" fmla="*/ 982 w 1737"/>
                <a:gd name="T7" fmla="*/ 304 h 435"/>
                <a:gd name="T8" fmla="*/ 907 w 1737"/>
                <a:gd name="T9" fmla="*/ 308 h 435"/>
                <a:gd name="T10" fmla="*/ 436 w 1737"/>
                <a:gd name="T11" fmla="*/ 338 h 435"/>
                <a:gd name="T12" fmla="*/ 0 w 1737"/>
                <a:gd name="T13" fmla="*/ 367 h 435"/>
                <a:gd name="T14" fmla="*/ 0 w 1737"/>
                <a:gd name="T15" fmla="*/ 435 h 435"/>
                <a:gd name="T16" fmla="*/ 440 w 1737"/>
                <a:gd name="T17" fmla="*/ 394 h 435"/>
                <a:gd name="T18" fmla="*/ 910 w 1737"/>
                <a:gd name="T19" fmla="*/ 354 h 435"/>
                <a:gd name="T20" fmla="*/ 1027 w 1737"/>
                <a:gd name="T21" fmla="*/ 345 h 435"/>
                <a:gd name="T22" fmla="*/ 1145 w 1737"/>
                <a:gd name="T23" fmla="*/ 333 h 435"/>
                <a:gd name="T24" fmla="*/ 1379 w 1737"/>
                <a:gd name="T25" fmla="*/ 278 h 435"/>
                <a:gd name="T26" fmla="*/ 1589 w 1737"/>
                <a:gd name="T27" fmla="*/ 158 h 435"/>
                <a:gd name="T28" fmla="*/ 1737 w 1737"/>
                <a:gd name="T29" fmla="*/ 24 h 435"/>
                <a:gd name="T30" fmla="*/ 1737 w 1737"/>
                <a:gd name="T31" fmla="*/ 0 h 435"/>
                <a:gd name="T32" fmla="*/ 1587 w 1737"/>
                <a:gd name="T33" fmla="*/ 126 h 435"/>
                <a:gd name="T34" fmla="*/ 1334 w 1737"/>
                <a:gd name="T35" fmla="*/ 231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37" h="435">
                  <a:moveTo>
                    <a:pt x="1334" y="231"/>
                  </a:moveTo>
                  <a:lnTo>
                    <a:pt x="1334" y="231"/>
                  </a:lnTo>
                  <a:cubicBezTo>
                    <a:pt x="1273" y="265"/>
                    <a:pt x="1228" y="284"/>
                    <a:pt x="1141" y="293"/>
                  </a:cubicBezTo>
                  <a:cubicBezTo>
                    <a:pt x="1088" y="299"/>
                    <a:pt x="1035" y="302"/>
                    <a:pt x="982" y="304"/>
                  </a:cubicBezTo>
                  <a:cubicBezTo>
                    <a:pt x="957" y="305"/>
                    <a:pt x="932" y="307"/>
                    <a:pt x="907" y="308"/>
                  </a:cubicBezTo>
                  <a:cubicBezTo>
                    <a:pt x="749" y="317"/>
                    <a:pt x="594" y="327"/>
                    <a:pt x="436" y="338"/>
                  </a:cubicBezTo>
                  <a:lnTo>
                    <a:pt x="0" y="367"/>
                  </a:lnTo>
                  <a:lnTo>
                    <a:pt x="0" y="435"/>
                  </a:lnTo>
                  <a:lnTo>
                    <a:pt x="440" y="394"/>
                  </a:lnTo>
                  <a:cubicBezTo>
                    <a:pt x="583" y="382"/>
                    <a:pt x="748" y="367"/>
                    <a:pt x="910" y="354"/>
                  </a:cubicBezTo>
                  <a:lnTo>
                    <a:pt x="1027" y="345"/>
                  </a:lnTo>
                  <a:cubicBezTo>
                    <a:pt x="1073" y="341"/>
                    <a:pt x="1111" y="337"/>
                    <a:pt x="1145" y="333"/>
                  </a:cubicBezTo>
                  <a:cubicBezTo>
                    <a:pt x="1235" y="321"/>
                    <a:pt x="1311" y="303"/>
                    <a:pt x="1379" y="278"/>
                  </a:cubicBezTo>
                  <a:cubicBezTo>
                    <a:pt x="1451" y="250"/>
                    <a:pt x="1520" y="208"/>
                    <a:pt x="1589" y="158"/>
                  </a:cubicBezTo>
                  <a:cubicBezTo>
                    <a:pt x="1651" y="114"/>
                    <a:pt x="1737" y="25"/>
                    <a:pt x="1737" y="24"/>
                  </a:cubicBezTo>
                  <a:lnTo>
                    <a:pt x="1737" y="0"/>
                  </a:lnTo>
                  <a:cubicBezTo>
                    <a:pt x="1681" y="55"/>
                    <a:pt x="1648" y="86"/>
                    <a:pt x="1587" y="126"/>
                  </a:cubicBezTo>
                  <a:cubicBezTo>
                    <a:pt x="1514" y="174"/>
                    <a:pt x="1388" y="200"/>
                    <a:pt x="1334" y="231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1" name="Freeform 295"/>
            <p:cNvSpPr>
              <a:spLocks noChangeAspect="1"/>
            </p:cNvSpPr>
            <p:nvPr userDrawn="1"/>
          </p:nvSpPr>
          <p:spPr bwMode="gray">
            <a:xfrm>
              <a:off x="2414" y="517"/>
              <a:ext cx="571" cy="117"/>
            </a:xfrm>
            <a:custGeom>
              <a:avLst/>
              <a:gdLst>
                <a:gd name="T0" fmla="*/ 1356 w 1737"/>
                <a:gd name="T1" fmla="*/ 187 h 353"/>
                <a:gd name="T2" fmla="*/ 1356 w 1737"/>
                <a:gd name="T3" fmla="*/ 187 h 353"/>
                <a:gd name="T4" fmla="*/ 1129 w 1737"/>
                <a:gd name="T5" fmla="*/ 227 h 353"/>
                <a:gd name="T6" fmla="*/ 1014 w 1737"/>
                <a:gd name="T7" fmla="*/ 234 h 353"/>
                <a:gd name="T8" fmla="*/ 897 w 1737"/>
                <a:gd name="T9" fmla="*/ 240 h 353"/>
                <a:gd name="T10" fmla="*/ 0 w 1737"/>
                <a:gd name="T11" fmla="*/ 285 h 353"/>
                <a:gd name="T12" fmla="*/ 0 w 1737"/>
                <a:gd name="T13" fmla="*/ 353 h 353"/>
                <a:gd name="T14" fmla="*/ 900 w 1737"/>
                <a:gd name="T15" fmla="*/ 285 h 353"/>
                <a:gd name="T16" fmla="*/ 1016 w 1737"/>
                <a:gd name="T17" fmla="*/ 277 h 353"/>
                <a:gd name="T18" fmla="*/ 1133 w 1737"/>
                <a:gd name="T19" fmla="*/ 267 h 353"/>
                <a:gd name="T20" fmla="*/ 1366 w 1737"/>
                <a:gd name="T21" fmla="*/ 220 h 353"/>
                <a:gd name="T22" fmla="*/ 1582 w 1737"/>
                <a:gd name="T23" fmla="*/ 118 h 353"/>
                <a:gd name="T24" fmla="*/ 1737 w 1737"/>
                <a:gd name="T25" fmla="*/ 1 h 353"/>
                <a:gd name="T26" fmla="*/ 1737 w 1737"/>
                <a:gd name="T27" fmla="*/ 0 h 353"/>
                <a:gd name="T28" fmla="*/ 1568 w 1737"/>
                <a:gd name="T29" fmla="*/ 94 h 353"/>
                <a:gd name="T30" fmla="*/ 1356 w 1737"/>
                <a:gd name="T31" fmla="*/ 187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7" h="353">
                  <a:moveTo>
                    <a:pt x="1356" y="187"/>
                  </a:moveTo>
                  <a:lnTo>
                    <a:pt x="1356" y="187"/>
                  </a:lnTo>
                  <a:cubicBezTo>
                    <a:pt x="1290" y="207"/>
                    <a:pt x="1216" y="220"/>
                    <a:pt x="1129" y="227"/>
                  </a:cubicBezTo>
                  <a:cubicBezTo>
                    <a:pt x="1094" y="230"/>
                    <a:pt x="1057" y="233"/>
                    <a:pt x="1014" y="234"/>
                  </a:cubicBezTo>
                  <a:lnTo>
                    <a:pt x="897" y="240"/>
                  </a:lnTo>
                  <a:cubicBezTo>
                    <a:pt x="607" y="253"/>
                    <a:pt x="318" y="268"/>
                    <a:pt x="0" y="285"/>
                  </a:cubicBezTo>
                  <a:lnTo>
                    <a:pt x="0" y="353"/>
                  </a:lnTo>
                  <a:cubicBezTo>
                    <a:pt x="304" y="329"/>
                    <a:pt x="602" y="306"/>
                    <a:pt x="900" y="285"/>
                  </a:cubicBezTo>
                  <a:lnTo>
                    <a:pt x="1016" y="277"/>
                  </a:lnTo>
                  <a:cubicBezTo>
                    <a:pt x="1061" y="274"/>
                    <a:pt x="1098" y="271"/>
                    <a:pt x="1133" y="267"/>
                  </a:cubicBezTo>
                  <a:cubicBezTo>
                    <a:pt x="1222" y="257"/>
                    <a:pt x="1298" y="242"/>
                    <a:pt x="1366" y="220"/>
                  </a:cubicBezTo>
                  <a:cubicBezTo>
                    <a:pt x="1440" y="196"/>
                    <a:pt x="1513" y="162"/>
                    <a:pt x="1582" y="118"/>
                  </a:cubicBezTo>
                  <a:cubicBezTo>
                    <a:pt x="1633" y="86"/>
                    <a:pt x="1684" y="47"/>
                    <a:pt x="1737" y="1"/>
                  </a:cubicBezTo>
                  <a:lnTo>
                    <a:pt x="1737" y="0"/>
                  </a:lnTo>
                  <a:cubicBezTo>
                    <a:pt x="1679" y="49"/>
                    <a:pt x="1623" y="60"/>
                    <a:pt x="1568" y="94"/>
                  </a:cubicBezTo>
                  <a:cubicBezTo>
                    <a:pt x="1500" y="135"/>
                    <a:pt x="1429" y="166"/>
                    <a:pt x="1356" y="187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2" name="Freeform 296"/>
            <p:cNvSpPr>
              <a:spLocks noChangeAspect="1"/>
            </p:cNvSpPr>
            <p:nvPr userDrawn="1"/>
          </p:nvSpPr>
          <p:spPr bwMode="gray">
            <a:xfrm>
              <a:off x="2414" y="555"/>
              <a:ext cx="571" cy="109"/>
            </a:xfrm>
            <a:custGeom>
              <a:avLst/>
              <a:gdLst>
                <a:gd name="T0" fmla="*/ 1345 w 1737"/>
                <a:gd name="T1" fmla="*/ 186 h 331"/>
                <a:gd name="T2" fmla="*/ 1345 w 1737"/>
                <a:gd name="T3" fmla="*/ 186 h 331"/>
                <a:gd name="T4" fmla="*/ 1119 w 1737"/>
                <a:gd name="T5" fmla="*/ 217 h 331"/>
                <a:gd name="T6" fmla="*/ 1004 w 1737"/>
                <a:gd name="T7" fmla="*/ 222 h 331"/>
                <a:gd name="T8" fmla="*/ 888 w 1737"/>
                <a:gd name="T9" fmla="*/ 227 h 331"/>
                <a:gd name="T10" fmla="*/ 0 w 1737"/>
                <a:gd name="T11" fmla="*/ 263 h 331"/>
                <a:gd name="T12" fmla="*/ 0 w 1737"/>
                <a:gd name="T13" fmla="*/ 331 h 331"/>
                <a:gd name="T14" fmla="*/ 891 w 1737"/>
                <a:gd name="T15" fmla="*/ 272 h 331"/>
                <a:gd name="T16" fmla="*/ 1006 w 1737"/>
                <a:gd name="T17" fmla="*/ 265 h 331"/>
                <a:gd name="T18" fmla="*/ 1122 w 1737"/>
                <a:gd name="T19" fmla="*/ 257 h 331"/>
                <a:gd name="T20" fmla="*/ 1353 w 1737"/>
                <a:gd name="T21" fmla="*/ 219 h 331"/>
                <a:gd name="T22" fmla="*/ 1573 w 1737"/>
                <a:gd name="T23" fmla="*/ 133 h 331"/>
                <a:gd name="T24" fmla="*/ 1737 w 1737"/>
                <a:gd name="T25" fmla="*/ 29 h 331"/>
                <a:gd name="T26" fmla="*/ 1737 w 1737"/>
                <a:gd name="T27" fmla="*/ 0 h 331"/>
                <a:gd name="T28" fmla="*/ 1561 w 1737"/>
                <a:gd name="T29" fmla="*/ 108 h 331"/>
                <a:gd name="T30" fmla="*/ 1345 w 1737"/>
                <a:gd name="T31" fmla="*/ 186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7" h="331">
                  <a:moveTo>
                    <a:pt x="1345" y="186"/>
                  </a:moveTo>
                  <a:lnTo>
                    <a:pt x="1345" y="186"/>
                  </a:lnTo>
                  <a:cubicBezTo>
                    <a:pt x="1279" y="201"/>
                    <a:pt x="1207" y="211"/>
                    <a:pt x="1119" y="217"/>
                  </a:cubicBezTo>
                  <a:cubicBezTo>
                    <a:pt x="1085" y="219"/>
                    <a:pt x="1049" y="221"/>
                    <a:pt x="1004" y="222"/>
                  </a:cubicBezTo>
                  <a:lnTo>
                    <a:pt x="888" y="227"/>
                  </a:lnTo>
                  <a:cubicBezTo>
                    <a:pt x="597" y="238"/>
                    <a:pt x="301" y="250"/>
                    <a:pt x="0" y="263"/>
                  </a:cubicBezTo>
                  <a:lnTo>
                    <a:pt x="0" y="331"/>
                  </a:lnTo>
                  <a:cubicBezTo>
                    <a:pt x="300" y="310"/>
                    <a:pt x="594" y="290"/>
                    <a:pt x="891" y="272"/>
                  </a:cubicBezTo>
                  <a:lnTo>
                    <a:pt x="1006" y="265"/>
                  </a:lnTo>
                  <a:cubicBezTo>
                    <a:pt x="1051" y="262"/>
                    <a:pt x="1088" y="260"/>
                    <a:pt x="1122" y="257"/>
                  </a:cubicBezTo>
                  <a:cubicBezTo>
                    <a:pt x="1212" y="248"/>
                    <a:pt x="1285" y="236"/>
                    <a:pt x="1353" y="219"/>
                  </a:cubicBezTo>
                  <a:cubicBezTo>
                    <a:pt x="1429" y="199"/>
                    <a:pt x="1503" y="170"/>
                    <a:pt x="1573" y="133"/>
                  </a:cubicBezTo>
                  <a:cubicBezTo>
                    <a:pt x="1627" y="105"/>
                    <a:pt x="1681" y="70"/>
                    <a:pt x="1737" y="29"/>
                  </a:cubicBezTo>
                  <a:lnTo>
                    <a:pt x="1737" y="0"/>
                  </a:lnTo>
                  <a:cubicBezTo>
                    <a:pt x="1676" y="44"/>
                    <a:pt x="1619" y="79"/>
                    <a:pt x="1561" y="108"/>
                  </a:cubicBezTo>
                  <a:cubicBezTo>
                    <a:pt x="1492" y="142"/>
                    <a:pt x="1420" y="168"/>
                    <a:pt x="1345" y="186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3" name="Freeform 297"/>
            <p:cNvSpPr>
              <a:spLocks noChangeAspect="1"/>
            </p:cNvSpPr>
            <p:nvPr userDrawn="1"/>
          </p:nvSpPr>
          <p:spPr bwMode="gray">
            <a:xfrm>
              <a:off x="2414" y="603"/>
              <a:ext cx="571" cy="90"/>
            </a:xfrm>
            <a:custGeom>
              <a:avLst/>
              <a:gdLst>
                <a:gd name="T0" fmla="*/ 1336 w 1737"/>
                <a:gd name="T1" fmla="*/ 152 h 275"/>
                <a:gd name="T2" fmla="*/ 1336 w 1737"/>
                <a:gd name="T3" fmla="*/ 152 h 275"/>
                <a:gd name="T4" fmla="*/ 1110 w 1737"/>
                <a:gd name="T5" fmla="*/ 176 h 275"/>
                <a:gd name="T6" fmla="*/ 996 w 1737"/>
                <a:gd name="T7" fmla="*/ 180 h 275"/>
                <a:gd name="T8" fmla="*/ 0 w 1737"/>
                <a:gd name="T9" fmla="*/ 207 h 275"/>
                <a:gd name="T10" fmla="*/ 0 w 1737"/>
                <a:gd name="T11" fmla="*/ 275 h 275"/>
                <a:gd name="T12" fmla="*/ 883 w 1737"/>
                <a:gd name="T13" fmla="*/ 228 h 275"/>
                <a:gd name="T14" fmla="*/ 997 w 1737"/>
                <a:gd name="T15" fmla="*/ 223 h 275"/>
                <a:gd name="T16" fmla="*/ 1112 w 1737"/>
                <a:gd name="T17" fmla="*/ 216 h 275"/>
                <a:gd name="T18" fmla="*/ 1342 w 1737"/>
                <a:gd name="T19" fmla="*/ 185 h 275"/>
                <a:gd name="T20" fmla="*/ 1564 w 1737"/>
                <a:gd name="T21" fmla="*/ 116 h 275"/>
                <a:gd name="T22" fmla="*/ 1737 w 1737"/>
                <a:gd name="T23" fmla="*/ 27 h 275"/>
                <a:gd name="T24" fmla="*/ 1737 w 1737"/>
                <a:gd name="T25" fmla="*/ 0 h 275"/>
                <a:gd name="T26" fmla="*/ 1554 w 1737"/>
                <a:gd name="T27" fmla="*/ 89 h 275"/>
                <a:gd name="T28" fmla="*/ 1336 w 1737"/>
                <a:gd name="T29" fmla="*/ 152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37" h="275">
                  <a:moveTo>
                    <a:pt x="1336" y="152"/>
                  </a:moveTo>
                  <a:lnTo>
                    <a:pt x="1336" y="152"/>
                  </a:lnTo>
                  <a:cubicBezTo>
                    <a:pt x="1269" y="164"/>
                    <a:pt x="1197" y="172"/>
                    <a:pt x="1110" y="176"/>
                  </a:cubicBezTo>
                  <a:cubicBezTo>
                    <a:pt x="1077" y="178"/>
                    <a:pt x="1042" y="179"/>
                    <a:pt x="996" y="180"/>
                  </a:cubicBezTo>
                  <a:lnTo>
                    <a:pt x="0" y="207"/>
                  </a:lnTo>
                  <a:lnTo>
                    <a:pt x="0" y="275"/>
                  </a:lnTo>
                  <a:lnTo>
                    <a:pt x="883" y="228"/>
                  </a:lnTo>
                  <a:lnTo>
                    <a:pt x="997" y="223"/>
                  </a:lnTo>
                  <a:cubicBezTo>
                    <a:pt x="1042" y="221"/>
                    <a:pt x="1079" y="218"/>
                    <a:pt x="1112" y="216"/>
                  </a:cubicBezTo>
                  <a:cubicBezTo>
                    <a:pt x="1201" y="209"/>
                    <a:pt x="1274" y="199"/>
                    <a:pt x="1342" y="185"/>
                  </a:cubicBezTo>
                  <a:cubicBezTo>
                    <a:pt x="1419" y="169"/>
                    <a:pt x="1494" y="146"/>
                    <a:pt x="1564" y="116"/>
                  </a:cubicBezTo>
                  <a:cubicBezTo>
                    <a:pt x="1621" y="92"/>
                    <a:pt x="1678" y="62"/>
                    <a:pt x="1737" y="27"/>
                  </a:cubicBezTo>
                  <a:lnTo>
                    <a:pt x="1737" y="0"/>
                  </a:lnTo>
                  <a:cubicBezTo>
                    <a:pt x="1673" y="36"/>
                    <a:pt x="1613" y="66"/>
                    <a:pt x="1554" y="89"/>
                  </a:cubicBezTo>
                  <a:cubicBezTo>
                    <a:pt x="1484" y="117"/>
                    <a:pt x="1411" y="138"/>
                    <a:pt x="1336" y="152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4" name="Freeform 298"/>
            <p:cNvSpPr>
              <a:spLocks noChangeAspect="1"/>
            </p:cNvSpPr>
            <p:nvPr userDrawn="1"/>
          </p:nvSpPr>
          <p:spPr bwMode="gray">
            <a:xfrm>
              <a:off x="2414" y="649"/>
              <a:ext cx="571" cy="75"/>
            </a:xfrm>
            <a:custGeom>
              <a:avLst/>
              <a:gdLst>
                <a:gd name="T0" fmla="*/ 1328 w 1737"/>
                <a:gd name="T1" fmla="*/ 121 h 226"/>
                <a:gd name="T2" fmla="*/ 1328 w 1737"/>
                <a:gd name="T3" fmla="*/ 121 h 226"/>
                <a:gd name="T4" fmla="*/ 958 w 1737"/>
                <a:gd name="T5" fmla="*/ 141 h 226"/>
                <a:gd name="T6" fmla="*/ 874 w 1737"/>
                <a:gd name="T7" fmla="*/ 143 h 226"/>
                <a:gd name="T8" fmla="*/ 0 w 1737"/>
                <a:gd name="T9" fmla="*/ 158 h 226"/>
                <a:gd name="T10" fmla="*/ 0 w 1737"/>
                <a:gd name="T11" fmla="*/ 226 h 226"/>
                <a:gd name="T12" fmla="*/ 876 w 1737"/>
                <a:gd name="T13" fmla="*/ 188 h 226"/>
                <a:gd name="T14" fmla="*/ 959 w 1737"/>
                <a:gd name="T15" fmla="*/ 185 h 226"/>
                <a:gd name="T16" fmla="*/ 1332 w 1737"/>
                <a:gd name="T17" fmla="*/ 155 h 226"/>
                <a:gd name="T18" fmla="*/ 1557 w 1737"/>
                <a:gd name="T19" fmla="*/ 101 h 226"/>
                <a:gd name="T20" fmla="*/ 1737 w 1737"/>
                <a:gd name="T21" fmla="*/ 26 h 226"/>
                <a:gd name="T22" fmla="*/ 1737 w 1737"/>
                <a:gd name="T23" fmla="*/ 0 h 226"/>
                <a:gd name="T24" fmla="*/ 1548 w 1737"/>
                <a:gd name="T25" fmla="*/ 74 h 226"/>
                <a:gd name="T26" fmla="*/ 1328 w 1737"/>
                <a:gd name="T27" fmla="*/ 121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7" h="226">
                  <a:moveTo>
                    <a:pt x="1328" y="121"/>
                  </a:moveTo>
                  <a:lnTo>
                    <a:pt x="1328" y="121"/>
                  </a:lnTo>
                  <a:cubicBezTo>
                    <a:pt x="1205" y="138"/>
                    <a:pt x="1080" y="139"/>
                    <a:pt x="958" y="141"/>
                  </a:cubicBezTo>
                  <a:cubicBezTo>
                    <a:pt x="930" y="142"/>
                    <a:pt x="902" y="142"/>
                    <a:pt x="874" y="143"/>
                  </a:cubicBezTo>
                  <a:lnTo>
                    <a:pt x="0" y="158"/>
                  </a:lnTo>
                  <a:lnTo>
                    <a:pt x="0" y="226"/>
                  </a:lnTo>
                  <a:lnTo>
                    <a:pt x="876" y="188"/>
                  </a:lnTo>
                  <a:cubicBezTo>
                    <a:pt x="904" y="187"/>
                    <a:pt x="931" y="186"/>
                    <a:pt x="959" y="185"/>
                  </a:cubicBezTo>
                  <a:cubicBezTo>
                    <a:pt x="1082" y="180"/>
                    <a:pt x="1209" y="175"/>
                    <a:pt x="1332" y="155"/>
                  </a:cubicBezTo>
                  <a:cubicBezTo>
                    <a:pt x="1411" y="143"/>
                    <a:pt x="1486" y="124"/>
                    <a:pt x="1557" y="101"/>
                  </a:cubicBezTo>
                  <a:cubicBezTo>
                    <a:pt x="1615" y="81"/>
                    <a:pt x="1676" y="56"/>
                    <a:pt x="1737" y="26"/>
                  </a:cubicBezTo>
                  <a:lnTo>
                    <a:pt x="1737" y="0"/>
                  </a:lnTo>
                  <a:cubicBezTo>
                    <a:pt x="1672" y="30"/>
                    <a:pt x="1609" y="55"/>
                    <a:pt x="1548" y="74"/>
                  </a:cubicBezTo>
                  <a:cubicBezTo>
                    <a:pt x="1479" y="95"/>
                    <a:pt x="1405" y="111"/>
                    <a:pt x="1328" y="121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5" name="Freeform 299"/>
            <p:cNvSpPr>
              <a:spLocks noChangeAspect="1"/>
            </p:cNvSpPr>
            <p:nvPr userDrawn="1"/>
          </p:nvSpPr>
          <p:spPr bwMode="gray">
            <a:xfrm>
              <a:off x="2414" y="696"/>
              <a:ext cx="571" cy="57"/>
            </a:xfrm>
            <a:custGeom>
              <a:avLst/>
              <a:gdLst>
                <a:gd name="T0" fmla="*/ 1321 w 1737"/>
                <a:gd name="T1" fmla="*/ 89 h 173"/>
                <a:gd name="T2" fmla="*/ 1321 w 1737"/>
                <a:gd name="T3" fmla="*/ 89 h 173"/>
                <a:gd name="T4" fmla="*/ 976 w 1737"/>
                <a:gd name="T5" fmla="*/ 99 h 173"/>
                <a:gd name="T6" fmla="*/ 870 w 1737"/>
                <a:gd name="T7" fmla="*/ 99 h 173"/>
                <a:gd name="T8" fmla="*/ 0 w 1737"/>
                <a:gd name="T9" fmla="*/ 105 h 173"/>
                <a:gd name="T10" fmla="*/ 0 w 1737"/>
                <a:gd name="T11" fmla="*/ 173 h 173"/>
                <a:gd name="T12" fmla="*/ 871 w 1737"/>
                <a:gd name="T13" fmla="*/ 145 h 173"/>
                <a:gd name="T14" fmla="*/ 976 w 1737"/>
                <a:gd name="T15" fmla="*/ 142 h 173"/>
                <a:gd name="T16" fmla="*/ 1324 w 1737"/>
                <a:gd name="T17" fmla="*/ 123 h 173"/>
                <a:gd name="T18" fmla="*/ 1549 w 1737"/>
                <a:gd name="T19" fmla="*/ 84 h 173"/>
                <a:gd name="T20" fmla="*/ 1737 w 1737"/>
                <a:gd name="T21" fmla="*/ 25 h 173"/>
                <a:gd name="T22" fmla="*/ 1737 w 1737"/>
                <a:gd name="T23" fmla="*/ 0 h 173"/>
                <a:gd name="T24" fmla="*/ 1543 w 1737"/>
                <a:gd name="T25" fmla="*/ 57 h 173"/>
                <a:gd name="T26" fmla="*/ 1321 w 1737"/>
                <a:gd name="T27" fmla="*/ 8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7" h="173">
                  <a:moveTo>
                    <a:pt x="1321" y="89"/>
                  </a:moveTo>
                  <a:lnTo>
                    <a:pt x="1321" y="89"/>
                  </a:lnTo>
                  <a:cubicBezTo>
                    <a:pt x="1206" y="99"/>
                    <a:pt x="1089" y="99"/>
                    <a:pt x="976" y="99"/>
                  </a:cubicBezTo>
                  <a:cubicBezTo>
                    <a:pt x="940" y="99"/>
                    <a:pt x="905" y="99"/>
                    <a:pt x="870" y="99"/>
                  </a:cubicBezTo>
                  <a:cubicBezTo>
                    <a:pt x="580" y="100"/>
                    <a:pt x="293" y="103"/>
                    <a:pt x="0" y="105"/>
                  </a:cubicBezTo>
                  <a:lnTo>
                    <a:pt x="0" y="173"/>
                  </a:lnTo>
                  <a:cubicBezTo>
                    <a:pt x="279" y="163"/>
                    <a:pt x="575" y="153"/>
                    <a:pt x="871" y="145"/>
                  </a:cubicBezTo>
                  <a:cubicBezTo>
                    <a:pt x="906" y="143"/>
                    <a:pt x="941" y="143"/>
                    <a:pt x="976" y="142"/>
                  </a:cubicBezTo>
                  <a:cubicBezTo>
                    <a:pt x="1090" y="139"/>
                    <a:pt x="1208" y="136"/>
                    <a:pt x="1324" y="123"/>
                  </a:cubicBezTo>
                  <a:cubicBezTo>
                    <a:pt x="1405" y="115"/>
                    <a:pt x="1478" y="102"/>
                    <a:pt x="1549" y="84"/>
                  </a:cubicBezTo>
                  <a:cubicBezTo>
                    <a:pt x="1610" y="69"/>
                    <a:pt x="1673" y="49"/>
                    <a:pt x="1737" y="25"/>
                  </a:cubicBezTo>
                  <a:lnTo>
                    <a:pt x="1737" y="0"/>
                  </a:lnTo>
                  <a:cubicBezTo>
                    <a:pt x="1671" y="24"/>
                    <a:pt x="1606" y="43"/>
                    <a:pt x="1543" y="57"/>
                  </a:cubicBezTo>
                  <a:cubicBezTo>
                    <a:pt x="1473" y="72"/>
                    <a:pt x="1400" y="83"/>
                    <a:pt x="1321" y="89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6" name="Freeform 300"/>
            <p:cNvSpPr>
              <a:spLocks noChangeAspect="1"/>
            </p:cNvSpPr>
            <p:nvPr userDrawn="1"/>
          </p:nvSpPr>
          <p:spPr bwMode="gray">
            <a:xfrm>
              <a:off x="2414" y="744"/>
              <a:ext cx="571" cy="40"/>
            </a:xfrm>
            <a:custGeom>
              <a:avLst/>
              <a:gdLst>
                <a:gd name="T0" fmla="*/ 1316 w 1737"/>
                <a:gd name="T1" fmla="*/ 55 h 121"/>
                <a:gd name="T2" fmla="*/ 1316 w 1737"/>
                <a:gd name="T3" fmla="*/ 55 h 121"/>
                <a:gd name="T4" fmla="*/ 1158 w 1737"/>
                <a:gd name="T5" fmla="*/ 58 h 121"/>
                <a:gd name="T6" fmla="*/ 1092 w 1737"/>
                <a:gd name="T7" fmla="*/ 58 h 121"/>
                <a:gd name="T8" fmla="*/ 866 w 1737"/>
                <a:gd name="T9" fmla="*/ 55 h 121"/>
                <a:gd name="T10" fmla="*/ 416 w 1737"/>
                <a:gd name="T11" fmla="*/ 53 h 121"/>
                <a:gd name="T12" fmla="*/ 0 w 1737"/>
                <a:gd name="T13" fmla="*/ 54 h 121"/>
                <a:gd name="T14" fmla="*/ 0 w 1737"/>
                <a:gd name="T15" fmla="*/ 121 h 121"/>
                <a:gd name="T16" fmla="*/ 417 w 1737"/>
                <a:gd name="T17" fmla="*/ 110 h 121"/>
                <a:gd name="T18" fmla="*/ 867 w 1737"/>
                <a:gd name="T19" fmla="*/ 100 h 121"/>
                <a:gd name="T20" fmla="*/ 1092 w 1737"/>
                <a:gd name="T21" fmla="*/ 97 h 121"/>
                <a:gd name="T22" fmla="*/ 1318 w 1737"/>
                <a:gd name="T23" fmla="*/ 89 h 121"/>
                <a:gd name="T24" fmla="*/ 1543 w 1737"/>
                <a:gd name="T25" fmla="*/ 64 h 121"/>
                <a:gd name="T26" fmla="*/ 1737 w 1737"/>
                <a:gd name="T27" fmla="*/ 24 h 121"/>
                <a:gd name="T28" fmla="*/ 1737 w 1737"/>
                <a:gd name="T29" fmla="*/ 0 h 121"/>
                <a:gd name="T30" fmla="*/ 1539 w 1737"/>
                <a:gd name="T31" fmla="*/ 36 h 121"/>
                <a:gd name="T32" fmla="*/ 1316 w 1737"/>
                <a:gd name="T33" fmla="*/ 55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37" h="121">
                  <a:moveTo>
                    <a:pt x="1316" y="55"/>
                  </a:moveTo>
                  <a:lnTo>
                    <a:pt x="1316" y="55"/>
                  </a:lnTo>
                  <a:cubicBezTo>
                    <a:pt x="1269" y="57"/>
                    <a:pt x="1217" y="58"/>
                    <a:pt x="1158" y="58"/>
                  </a:cubicBezTo>
                  <a:cubicBezTo>
                    <a:pt x="1136" y="58"/>
                    <a:pt x="1114" y="58"/>
                    <a:pt x="1092" y="58"/>
                  </a:cubicBezTo>
                  <a:lnTo>
                    <a:pt x="866" y="55"/>
                  </a:lnTo>
                  <a:cubicBezTo>
                    <a:pt x="713" y="54"/>
                    <a:pt x="559" y="53"/>
                    <a:pt x="416" y="53"/>
                  </a:cubicBezTo>
                  <a:lnTo>
                    <a:pt x="0" y="54"/>
                  </a:lnTo>
                  <a:lnTo>
                    <a:pt x="0" y="121"/>
                  </a:lnTo>
                  <a:lnTo>
                    <a:pt x="417" y="110"/>
                  </a:lnTo>
                  <a:cubicBezTo>
                    <a:pt x="560" y="107"/>
                    <a:pt x="714" y="103"/>
                    <a:pt x="867" y="100"/>
                  </a:cubicBezTo>
                  <a:lnTo>
                    <a:pt x="1092" y="97"/>
                  </a:lnTo>
                  <a:cubicBezTo>
                    <a:pt x="1154" y="96"/>
                    <a:pt x="1236" y="94"/>
                    <a:pt x="1318" y="89"/>
                  </a:cubicBezTo>
                  <a:cubicBezTo>
                    <a:pt x="1399" y="84"/>
                    <a:pt x="1473" y="76"/>
                    <a:pt x="1543" y="64"/>
                  </a:cubicBezTo>
                  <a:cubicBezTo>
                    <a:pt x="1607" y="54"/>
                    <a:pt x="1672" y="41"/>
                    <a:pt x="1737" y="24"/>
                  </a:cubicBezTo>
                  <a:lnTo>
                    <a:pt x="1737" y="0"/>
                  </a:lnTo>
                  <a:cubicBezTo>
                    <a:pt x="1670" y="16"/>
                    <a:pt x="1604" y="28"/>
                    <a:pt x="1539" y="36"/>
                  </a:cubicBezTo>
                  <a:cubicBezTo>
                    <a:pt x="1469" y="46"/>
                    <a:pt x="1396" y="52"/>
                    <a:pt x="1316" y="55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7" name="Freeform 301"/>
            <p:cNvSpPr>
              <a:spLocks noChangeAspect="1"/>
            </p:cNvSpPr>
            <p:nvPr userDrawn="1"/>
          </p:nvSpPr>
          <p:spPr bwMode="gray">
            <a:xfrm>
              <a:off x="2414" y="790"/>
              <a:ext cx="571" cy="23"/>
            </a:xfrm>
            <a:custGeom>
              <a:avLst/>
              <a:gdLst>
                <a:gd name="T0" fmla="*/ 1089 w 1737"/>
                <a:gd name="T1" fmla="*/ 22 h 72"/>
                <a:gd name="T2" fmla="*/ 1089 w 1737"/>
                <a:gd name="T3" fmla="*/ 22 h 72"/>
                <a:gd name="T4" fmla="*/ 865 w 1737"/>
                <a:gd name="T5" fmla="*/ 20 h 72"/>
                <a:gd name="T6" fmla="*/ 0 w 1737"/>
                <a:gd name="T7" fmla="*/ 5 h 72"/>
                <a:gd name="T8" fmla="*/ 0 w 1737"/>
                <a:gd name="T9" fmla="*/ 72 h 72"/>
                <a:gd name="T10" fmla="*/ 865 w 1737"/>
                <a:gd name="T11" fmla="*/ 65 h 72"/>
                <a:gd name="T12" fmla="*/ 1090 w 1737"/>
                <a:gd name="T13" fmla="*/ 62 h 72"/>
                <a:gd name="T14" fmla="*/ 1315 w 1737"/>
                <a:gd name="T15" fmla="*/ 57 h 72"/>
                <a:gd name="T16" fmla="*/ 1737 w 1737"/>
                <a:gd name="T17" fmla="*/ 24 h 72"/>
                <a:gd name="T18" fmla="*/ 1737 w 1737"/>
                <a:gd name="T19" fmla="*/ 0 h 72"/>
                <a:gd name="T20" fmla="*/ 1314 w 1737"/>
                <a:gd name="T21" fmla="*/ 23 h 72"/>
                <a:gd name="T22" fmla="*/ 1089 w 1737"/>
                <a:gd name="T23" fmla="*/ 2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37" h="72">
                  <a:moveTo>
                    <a:pt x="1089" y="22"/>
                  </a:moveTo>
                  <a:lnTo>
                    <a:pt x="1089" y="22"/>
                  </a:lnTo>
                  <a:lnTo>
                    <a:pt x="865" y="20"/>
                  </a:lnTo>
                  <a:cubicBezTo>
                    <a:pt x="578" y="16"/>
                    <a:pt x="292" y="10"/>
                    <a:pt x="0" y="5"/>
                  </a:cubicBezTo>
                  <a:lnTo>
                    <a:pt x="0" y="72"/>
                  </a:lnTo>
                  <a:cubicBezTo>
                    <a:pt x="278" y="70"/>
                    <a:pt x="574" y="68"/>
                    <a:pt x="865" y="65"/>
                  </a:cubicBezTo>
                  <a:lnTo>
                    <a:pt x="1090" y="62"/>
                  </a:lnTo>
                  <a:cubicBezTo>
                    <a:pt x="1165" y="60"/>
                    <a:pt x="1240" y="59"/>
                    <a:pt x="1315" y="57"/>
                  </a:cubicBezTo>
                  <a:cubicBezTo>
                    <a:pt x="1469" y="52"/>
                    <a:pt x="1607" y="41"/>
                    <a:pt x="1737" y="24"/>
                  </a:cubicBezTo>
                  <a:lnTo>
                    <a:pt x="1737" y="0"/>
                  </a:lnTo>
                  <a:cubicBezTo>
                    <a:pt x="1607" y="14"/>
                    <a:pt x="1468" y="22"/>
                    <a:pt x="1314" y="23"/>
                  </a:cubicBezTo>
                  <a:cubicBezTo>
                    <a:pt x="1239" y="23"/>
                    <a:pt x="1164" y="23"/>
                    <a:pt x="1089" y="22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8" name="Freeform 302"/>
            <p:cNvSpPr>
              <a:spLocks noChangeAspect="1"/>
            </p:cNvSpPr>
            <p:nvPr userDrawn="1"/>
          </p:nvSpPr>
          <p:spPr bwMode="gray">
            <a:xfrm>
              <a:off x="2414" y="822"/>
              <a:ext cx="571" cy="22"/>
            </a:xfrm>
            <a:custGeom>
              <a:avLst/>
              <a:gdLst>
                <a:gd name="T0" fmla="*/ 1737 w 1737"/>
                <a:gd name="T1" fmla="*/ 44 h 68"/>
                <a:gd name="T2" fmla="*/ 1737 w 1737"/>
                <a:gd name="T3" fmla="*/ 44 h 68"/>
                <a:gd name="T4" fmla="*/ 0 w 1737"/>
                <a:gd name="T5" fmla="*/ 0 h 68"/>
                <a:gd name="T6" fmla="*/ 0 w 1737"/>
                <a:gd name="T7" fmla="*/ 68 h 68"/>
                <a:gd name="T8" fmla="*/ 1737 w 1737"/>
                <a:gd name="T9" fmla="*/ 68 h 68"/>
                <a:gd name="T10" fmla="*/ 1737 w 1737"/>
                <a:gd name="T11" fmla="*/ 4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37" h="68">
                  <a:moveTo>
                    <a:pt x="1737" y="44"/>
                  </a:moveTo>
                  <a:lnTo>
                    <a:pt x="1737" y="44"/>
                  </a:lnTo>
                  <a:lnTo>
                    <a:pt x="0" y="0"/>
                  </a:lnTo>
                  <a:lnTo>
                    <a:pt x="0" y="68"/>
                  </a:lnTo>
                  <a:lnTo>
                    <a:pt x="1737" y="68"/>
                  </a:lnTo>
                  <a:lnTo>
                    <a:pt x="1737" y="44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9" name="Freeform 303"/>
            <p:cNvSpPr>
              <a:spLocks noChangeAspect="1"/>
            </p:cNvSpPr>
            <p:nvPr userDrawn="1"/>
          </p:nvSpPr>
          <p:spPr bwMode="gray">
            <a:xfrm>
              <a:off x="2414" y="414"/>
              <a:ext cx="571" cy="160"/>
            </a:xfrm>
            <a:custGeom>
              <a:avLst/>
              <a:gdLst>
                <a:gd name="T0" fmla="*/ 1580 w 1737"/>
                <a:gd name="T1" fmla="*/ 148 h 484"/>
                <a:gd name="T2" fmla="*/ 1580 w 1737"/>
                <a:gd name="T3" fmla="*/ 148 h 484"/>
                <a:gd name="T4" fmla="*/ 1383 w 1737"/>
                <a:gd name="T5" fmla="*/ 271 h 484"/>
                <a:gd name="T6" fmla="*/ 1150 w 1737"/>
                <a:gd name="T7" fmla="*/ 322 h 484"/>
                <a:gd name="T8" fmla="*/ 981 w 1737"/>
                <a:gd name="T9" fmla="*/ 345 h 484"/>
                <a:gd name="T10" fmla="*/ 913 w 1737"/>
                <a:gd name="T11" fmla="*/ 350 h 484"/>
                <a:gd name="T12" fmla="*/ 0 w 1737"/>
                <a:gd name="T13" fmla="*/ 416 h 484"/>
                <a:gd name="T14" fmla="*/ 0 w 1737"/>
                <a:gd name="T15" fmla="*/ 484 h 484"/>
                <a:gd name="T16" fmla="*/ 917 w 1737"/>
                <a:gd name="T17" fmla="*/ 395 h 484"/>
                <a:gd name="T18" fmla="*/ 1036 w 1737"/>
                <a:gd name="T19" fmla="*/ 384 h 484"/>
                <a:gd name="T20" fmla="*/ 1155 w 1737"/>
                <a:gd name="T21" fmla="*/ 369 h 484"/>
                <a:gd name="T22" fmla="*/ 1389 w 1737"/>
                <a:gd name="T23" fmla="*/ 302 h 484"/>
                <a:gd name="T24" fmla="*/ 1600 w 1737"/>
                <a:gd name="T25" fmla="*/ 163 h 484"/>
                <a:gd name="T26" fmla="*/ 1737 w 1737"/>
                <a:gd name="T27" fmla="*/ 24 h 484"/>
                <a:gd name="T28" fmla="*/ 1737 w 1737"/>
                <a:gd name="T29" fmla="*/ 0 h 484"/>
                <a:gd name="T30" fmla="*/ 1580 w 1737"/>
                <a:gd name="T31" fmla="*/ 148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7" h="484">
                  <a:moveTo>
                    <a:pt x="1580" y="148"/>
                  </a:moveTo>
                  <a:lnTo>
                    <a:pt x="1580" y="148"/>
                  </a:lnTo>
                  <a:cubicBezTo>
                    <a:pt x="1514" y="201"/>
                    <a:pt x="1463" y="239"/>
                    <a:pt x="1383" y="271"/>
                  </a:cubicBezTo>
                  <a:cubicBezTo>
                    <a:pt x="1312" y="299"/>
                    <a:pt x="1237" y="310"/>
                    <a:pt x="1150" y="322"/>
                  </a:cubicBezTo>
                  <a:cubicBezTo>
                    <a:pt x="1095" y="330"/>
                    <a:pt x="1037" y="341"/>
                    <a:pt x="981" y="345"/>
                  </a:cubicBezTo>
                  <a:cubicBezTo>
                    <a:pt x="959" y="347"/>
                    <a:pt x="936" y="348"/>
                    <a:pt x="913" y="350"/>
                  </a:cubicBezTo>
                  <a:lnTo>
                    <a:pt x="0" y="416"/>
                  </a:lnTo>
                  <a:lnTo>
                    <a:pt x="0" y="484"/>
                  </a:lnTo>
                  <a:lnTo>
                    <a:pt x="917" y="395"/>
                  </a:lnTo>
                  <a:lnTo>
                    <a:pt x="1036" y="384"/>
                  </a:lnTo>
                  <a:cubicBezTo>
                    <a:pt x="1080" y="380"/>
                    <a:pt x="1119" y="375"/>
                    <a:pt x="1155" y="369"/>
                  </a:cubicBezTo>
                  <a:cubicBezTo>
                    <a:pt x="1244" y="355"/>
                    <a:pt x="1321" y="333"/>
                    <a:pt x="1389" y="302"/>
                  </a:cubicBezTo>
                  <a:cubicBezTo>
                    <a:pt x="1461" y="271"/>
                    <a:pt x="1533" y="220"/>
                    <a:pt x="1600" y="163"/>
                  </a:cubicBezTo>
                  <a:cubicBezTo>
                    <a:pt x="1645" y="125"/>
                    <a:pt x="1689" y="77"/>
                    <a:pt x="1737" y="24"/>
                  </a:cubicBezTo>
                  <a:lnTo>
                    <a:pt x="1737" y="0"/>
                  </a:lnTo>
                  <a:cubicBezTo>
                    <a:pt x="1679" y="60"/>
                    <a:pt x="1631" y="107"/>
                    <a:pt x="1580" y="148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0" name="Freeform 304"/>
            <p:cNvSpPr>
              <a:spLocks noChangeAspect="1"/>
            </p:cNvSpPr>
            <p:nvPr userDrawn="1"/>
          </p:nvSpPr>
          <p:spPr bwMode="gray">
            <a:xfrm>
              <a:off x="2651" y="834"/>
              <a:ext cx="500" cy="223"/>
            </a:xfrm>
            <a:custGeom>
              <a:avLst/>
              <a:gdLst>
                <a:gd name="T0" fmla="*/ 0 w 1521"/>
                <a:gd name="T1" fmla="*/ 677 h 677"/>
                <a:gd name="T2" fmla="*/ 0 w 1521"/>
                <a:gd name="T3" fmla="*/ 677 h 677"/>
                <a:gd name="T4" fmla="*/ 1521 w 1521"/>
                <a:gd name="T5" fmla="*/ 677 h 677"/>
                <a:gd name="T6" fmla="*/ 1521 w 1521"/>
                <a:gd name="T7" fmla="*/ 0 h 677"/>
                <a:gd name="T8" fmla="*/ 0 w 1521"/>
                <a:gd name="T9" fmla="*/ 0 h 677"/>
                <a:gd name="T10" fmla="*/ 0 w 1521"/>
                <a:gd name="T11" fmla="*/ 677 h 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1" h="677">
                  <a:moveTo>
                    <a:pt x="0" y="677"/>
                  </a:moveTo>
                  <a:lnTo>
                    <a:pt x="0" y="677"/>
                  </a:lnTo>
                  <a:lnTo>
                    <a:pt x="1521" y="677"/>
                  </a:lnTo>
                  <a:lnTo>
                    <a:pt x="1521" y="0"/>
                  </a:lnTo>
                  <a:lnTo>
                    <a:pt x="0" y="0"/>
                  </a:lnTo>
                  <a:lnTo>
                    <a:pt x="0" y="67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1" name="Freeform 305"/>
            <p:cNvSpPr>
              <a:spLocks noChangeAspect="1"/>
            </p:cNvSpPr>
            <p:nvPr userDrawn="1"/>
          </p:nvSpPr>
          <p:spPr bwMode="gray">
            <a:xfrm>
              <a:off x="2651" y="508"/>
              <a:ext cx="501" cy="336"/>
            </a:xfrm>
            <a:custGeom>
              <a:avLst/>
              <a:gdLst>
                <a:gd name="T0" fmla="*/ 0 w 1522"/>
                <a:gd name="T1" fmla="*/ 1019 h 1019"/>
                <a:gd name="T2" fmla="*/ 0 w 1522"/>
                <a:gd name="T3" fmla="*/ 1019 h 1019"/>
                <a:gd name="T4" fmla="*/ 1522 w 1522"/>
                <a:gd name="T5" fmla="*/ 1019 h 1019"/>
                <a:gd name="T6" fmla="*/ 1522 w 1522"/>
                <a:gd name="T7" fmla="*/ 0 h 1019"/>
                <a:gd name="T8" fmla="*/ 0 w 1522"/>
                <a:gd name="T9" fmla="*/ 0 h 1019"/>
                <a:gd name="T10" fmla="*/ 0 w 1522"/>
                <a:gd name="T11" fmla="*/ 1019 h 10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2" h="1019">
                  <a:moveTo>
                    <a:pt x="0" y="1019"/>
                  </a:moveTo>
                  <a:lnTo>
                    <a:pt x="0" y="1019"/>
                  </a:lnTo>
                  <a:lnTo>
                    <a:pt x="1522" y="1019"/>
                  </a:lnTo>
                  <a:lnTo>
                    <a:pt x="1522" y="0"/>
                  </a:lnTo>
                  <a:lnTo>
                    <a:pt x="0" y="0"/>
                  </a:lnTo>
                  <a:lnTo>
                    <a:pt x="0" y="1019"/>
                  </a:lnTo>
                  <a:close/>
                </a:path>
              </a:pathLst>
            </a:custGeom>
            <a:solidFill>
              <a:srgbClr val="254AA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2" name="Freeform 306"/>
            <p:cNvSpPr>
              <a:spLocks noChangeAspect="1"/>
            </p:cNvSpPr>
            <p:nvPr userDrawn="1"/>
          </p:nvSpPr>
          <p:spPr bwMode="gray">
            <a:xfrm>
              <a:off x="2879" y="539"/>
              <a:ext cx="45" cy="45"/>
            </a:xfrm>
            <a:custGeom>
              <a:avLst/>
              <a:gdLst>
                <a:gd name="T0" fmla="*/ 84 w 137"/>
                <a:gd name="T1" fmla="*/ 51 h 137"/>
                <a:gd name="T2" fmla="*/ 84 w 137"/>
                <a:gd name="T3" fmla="*/ 51 h 137"/>
                <a:gd name="T4" fmla="*/ 137 w 137"/>
                <a:gd name="T5" fmla="*/ 51 h 137"/>
                <a:gd name="T6" fmla="*/ 94 w 137"/>
                <a:gd name="T7" fmla="*/ 84 h 137"/>
                <a:gd name="T8" fmla="*/ 111 w 137"/>
                <a:gd name="T9" fmla="*/ 137 h 137"/>
                <a:gd name="T10" fmla="*/ 68 w 137"/>
                <a:gd name="T11" fmla="*/ 105 h 137"/>
                <a:gd name="T12" fmla="*/ 26 w 137"/>
                <a:gd name="T13" fmla="*/ 137 h 137"/>
                <a:gd name="T14" fmla="*/ 43 w 137"/>
                <a:gd name="T15" fmla="*/ 84 h 137"/>
                <a:gd name="T16" fmla="*/ 0 w 137"/>
                <a:gd name="T17" fmla="*/ 51 h 137"/>
                <a:gd name="T18" fmla="*/ 52 w 137"/>
                <a:gd name="T19" fmla="*/ 51 h 137"/>
                <a:gd name="T20" fmla="*/ 68 w 137"/>
                <a:gd name="T21" fmla="*/ 0 h 137"/>
                <a:gd name="T22" fmla="*/ 84 w 137"/>
                <a:gd name="T23" fmla="*/ 51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7" h="137">
                  <a:moveTo>
                    <a:pt x="84" y="51"/>
                  </a:moveTo>
                  <a:lnTo>
                    <a:pt x="84" y="51"/>
                  </a:lnTo>
                  <a:lnTo>
                    <a:pt x="137" y="51"/>
                  </a:lnTo>
                  <a:lnTo>
                    <a:pt x="94" y="84"/>
                  </a:lnTo>
                  <a:lnTo>
                    <a:pt x="111" y="137"/>
                  </a:lnTo>
                  <a:lnTo>
                    <a:pt x="68" y="105"/>
                  </a:lnTo>
                  <a:lnTo>
                    <a:pt x="26" y="137"/>
                  </a:lnTo>
                  <a:lnTo>
                    <a:pt x="43" y="84"/>
                  </a:lnTo>
                  <a:lnTo>
                    <a:pt x="0" y="51"/>
                  </a:lnTo>
                  <a:lnTo>
                    <a:pt x="52" y="51"/>
                  </a:lnTo>
                  <a:lnTo>
                    <a:pt x="68" y="0"/>
                  </a:lnTo>
                  <a:lnTo>
                    <a:pt x="84" y="51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3" name="Freeform 307"/>
            <p:cNvSpPr>
              <a:spLocks noChangeAspect="1"/>
            </p:cNvSpPr>
            <p:nvPr userDrawn="1"/>
          </p:nvSpPr>
          <p:spPr bwMode="gray">
            <a:xfrm>
              <a:off x="2880" y="764"/>
              <a:ext cx="45" cy="43"/>
            </a:xfrm>
            <a:custGeom>
              <a:avLst/>
              <a:gdLst>
                <a:gd name="T0" fmla="*/ 85 w 138"/>
                <a:gd name="T1" fmla="*/ 49 h 132"/>
                <a:gd name="T2" fmla="*/ 85 w 138"/>
                <a:gd name="T3" fmla="*/ 49 h 132"/>
                <a:gd name="T4" fmla="*/ 138 w 138"/>
                <a:gd name="T5" fmla="*/ 49 h 132"/>
                <a:gd name="T6" fmla="*/ 95 w 138"/>
                <a:gd name="T7" fmla="*/ 81 h 132"/>
                <a:gd name="T8" fmla="*/ 112 w 138"/>
                <a:gd name="T9" fmla="*/ 132 h 132"/>
                <a:gd name="T10" fmla="*/ 69 w 138"/>
                <a:gd name="T11" fmla="*/ 101 h 132"/>
                <a:gd name="T12" fmla="*/ 27 w 138"/>
                <a:gd name="T13" fmla="*/ 132 h 132"/>
                <a:gd name="T14" fmla="*/ 44 w 138"/>
                <a:gd name="T15" fmla="*/ 81 h 132"/>
                <a:gd name="T16" fmla="*/ 0 w 138"/>
                <a:gd name="T17" fmla="*/ 49 h 132"/>
                <a:gd name="T18" fmla="*/ 53 w 138"/>
                <a:gd name="T19" fmla="*/ 49 h 132"/>
                <a:gd name="T20" fmla="*/ 69 w 138"/>
                <a:gd name="T21" fmla="*/ 0 h 132"/>
                <a:gd name="T22" fmla="*/ 85 w 138"/>
                <a:gd name="T2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49"/>
                  </a:moveTo>
                  <a:lnTo>
                    <a:pt x="85" y="49"/>
                  </a:lnTo>
                  <a:lnTo>
                    <a:pt x="138" y="49"/>
                  </a:lnTo>
                  <a:lnTo>
                    <a:pt x="95" y="81"/>
                  </a:lnTo>
                  <a:lnTo>
                    <a:pt x="112" y="132"/>
                  </a:lnTo>
                  <a:lnTo>
                    <a:pt x="69" y="101"/>
                  </a:lnTo>
                  <a:lnTo>
                    <a:pt x="27" y="132"/>
                  </a:lnTo>
                  <a:lnTo>
                    <a:pt x="44" y="81"/>
                  </a:lnTo>
                  <a:lnTo>
                    <a:pt x="0" y="49"/>
                  </a:lnTo>
                  <a:lnTo>
                    <a:pt x="53" y="49"/>
                  </a:lnTo>
                  <a:lnTo>
                    <a:pt x="69" y="0"/>
                  </a:lnTo>
                  <a:lnTo>
                    <a:pt x="85" y="49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4" name="Freeform 308"/>
            <p:cNvSpPr>
              <a:spLocks noChangeAspect="1"/>
            </p:cNvSpPr>
            <p:nvPr userDrawn="1"/>
          </p:nvSpPr>
          <p:spPr bwMode="gray">
            <a:xfrm>
              <a:off x="2935" y="749"/>
              <a:ext cx="45" cy="43"/>
            </a:xfrm>
            <a:custGeom>
              <a:avLst/>
              <a:gdLst>
                <a:gd name="T0" fmla="*/ 85 w 138"/>
                <a:gd name="T1" fmla="*/ 49 h 132"/>
                <a:gd name="T2" fmla="*/ 85 w 138"/>
                <a:gd name="T3" fmla="*/ 49 h 132"/>
                <a:gd name="T4" fmla="*/ 138 w 138"/>
                <a:gd name="T5" fmla="*/ 49 h 132"/>
                <a:gd name="T6" fmla="*/ 95 w 138"/>
                <a:gd name="T7" fmla="*/ 81 h 132"/>
                <a:gd name="T8" fmla="*/ 112 w 138"/>
                <a:gd name="T9" fmla="*/ 132 h 132"/>
                <a:gd name="T10" fmla="*/ 69 w 138"/>
                <a:gd name="T11" fmla="*/ 101 h 132"/>
                <a:gd name="T12" fmla="*/ 27 w 138"/>
                <a:gd name="T13" fmla="*/ 132 h 132"/>
                <a:gd name="T14" fmla="*/ 44 w 138"/>
                <a:gd name="T15" fmla="*/ 81 h 132"/>
                <a:gd name="T16" fmla="*/ 0 w 138"/>
                <a:gd name="T17" fmla="*/ 49 h 132"/>
                <a:gd name="T18" fmla="*/ 53 w 138"/>
                <a:gd name="T19" fmla="*/ 49 h 132"/>
                <a:gd name="T20" fmla="*/ 69 w 138"/>
                <a:gd name="T21" fmla="*/ 0 h 132"/>
                <a:gd name="T22" fmla="*/ 85 w 138"/>
                <a:gd name="T2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49"/>
                  </a:moveTo>
                  <a:lnTo>
                    <a:pt x="85" y="49"/>
                  </a:lnTo>
                  <a:lnTo>
                    <a:pt x="138" y="49"/>
                  </a:lnTo>
                  <a:lnTo>
                    <a:pt x="95" y="81"/>
                  </a:lnTo>
                  <a:lnTo>
                    <a:pt x="112" y="132"/>
                  </a:lnTo>
                  <a:lnTo>
                    <a:pt x="69" y="101"/>
                  </a:lnTo>
                  <a:lnTo>
                    <a:pt x="27" y="132"/>
                  </a:lnTo>
                  <a:lnTo>
                    <a:pt x="44" y="81"/>
                  </a:lnTo>
                  <a:lnTo>
                    <a:pt x="0" y="49"/>
                  </a:lnTo>
                  <a:lnTo>
                    <a:pt x="53" y="49"/>
                  </a:lnTo>
                  <a:lnTo>
                    <a:pt x="69" y="0"/>
                  </a:lnTo>
                  <a:lnTo>
                    <a:pt x="85" y="49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5" name="Freeform 309"/>
            <p:cNvSpPr>
              <a:spLocks noChangeAspect="1"/>
            </p:cNvSpPr>
            <p:nvPr userDrawn="1"/>
          </p:nvSpPr>
          <p:spPr bwMode="gray">
            <a:xfrm>
              <a:off x="2935" y="554"/>
              <a:ext cx="45" cy="44"/>
            </a:xfrm>
            <a:custGeom>
              <a:avLst/>
              <a:gdLst>
                <a:gd name="T0" fmla="*/ 85 w 138"/>
                <a:gd name="T1" fmla="*/ 49 h 132"/>
                <a:gd name="T2" fmla="*/ 85 w 138"/>
                <a:gd name="T3" fmla="*/ 49 h 132"/>
                <a:gd name="T4" fmla="*/ 138 w 138"/>
                <a:gd name="T5" fmla="*/ 49 h 132"/>
                <a:gd name="T6" fmla="*/ 95 w 138"/>
                <a:gd name="T7" fmla="*/ 81 h 132"/>
                <a:gd name="T8" fmla="*/ 112 w 138"/>
                <a:gd name="T9" fmla="*/ 132 h 132"/>
                <a:gd name="T10" fmla="*/ 69 w 138"/>
                <a:gd name="T11" fmla="*/ 101 h 132"/>
                <a:gd name="T12" fmla="*/ 27 w 138"/>
                <a:gd name="T13" fmla="*/ 132 h 132"/>
                <a:gd name="T14" fmla="*/ 44 w 138"/>
                <a:gd name="T15" fmla="*/ 81 h 132"/>
                <a:gd name="T16" fmla="*/ 0 w 138"/>
                <a:gd name="T17" fmla="*/ 49 h 132"/>
                <a:gd name="T18" fmla="*/ 53 w 138"/>
                <a:gd name="T19" fmla="*/ 49 h 132"/>
                <a:gd name="T20" fmla="*/ 69 w 138"/>
                <a:gd name="T21" fmla="*/ 0 h 132"/>
                <a:gd name="T22" fmla="*/ 85 w 138"/>
                <a:gd name="T2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49"/>
                  </a:moveTo>
                  <a:lnTo>
                    <a:pt x="85" y="49"/>
                  </a:lnTo>
                  <a:lnTo>
                    <a:pt x="138" y="49"/>
                  </a:lnTo>
                  <a:lnTo>
                    <a:pt x="95" y="81"/>
                  </a:lnTo>
                  <a:lnTo>
                    <a:pt x="112" y="132"/>
                  </a:lnTo>
                  <a:lnTo>
                    <a:pt x="69" y="101"/>
                  </a:lnTo>
                  <a:lnTo>
                    <a:pt x="27" y="132"/>
                  </a:lnTo>
                  <a:lnTo>
                    <a:pt x="44" y="81"/>
                  </a:lnTo>
                  <a:lnTo>
                    <a:pt x="0" y="49"/>
                  </a:lnTo>
                  <a:lnTo>
                    <a:pt x="53" y="49"/>
                  </a:lnTo>
                  <a:lnTo>
                    <a:pt x="69" y="0"/>
                  </a:lnTo>
                  <a:lnTo>
                    <a:pt x="85" y="49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6" name="Freeform 310"/>
            <p:cNvSpPr>
              <a:spLocks noChangeAspect="1"/>
            </p:cNvSpPr>
            <p:nvPr userDrawn="1"/>
          </p:nvSpPr>
          <p:spPr bwMode="gray">
            <a:xfrm>
              <a:off x="2976" y="596"/>
              <a:ext cx="45" cy="43"/>
            </a:xfrm>
            <a:custGeom>
              <a:avLst/>
              <a:gdLst>
                <a:gd name="T0" fmla="*/ 85 w 138"/>
                <a:gd name="T1" fmla="*/ 49 h 132"/>
                <a:gd name="T2" fmla="*/ 85 w 138"/>
                <a:gd name="T3" fmla="*/ 49 h 132"/>
                <a:gd name="T4" fmla="*/ 138 w 138"/>
                <a:gd name="T5" fmla="*/ 49 h 132"/>
                <a:gd name="T6" fmla="*/ 95 w 138"/>
                <a:gd name="T7" fmla="*/ 81 h 132"/>
                <a:gd name="T8" fmla="*/ 111 w 138"/>
                <a:gd name="T9" fmla="*/ 132 h 132"/>
                <a:gd name="T10" fmla="*/ 69 w 138"/>
                <a:gd name="T11" fmla="*/ 101 h 132"/>
                <a:gd name="T12" fmla="*/ 26 w 138"/>
                <a:gd name="T13" fmla="*/ 132 h 132"/>
                <a:gd name="T14" fmla="*/ 43 w 138"/>
                <a:gd name="T15" fmla="*/ 81 h 132"/>
                <a:gd name="T16" fmla="*/ 0 w 138"/>
                <a:gd name="T17" fmla="*/ 49 h 132"/>
                <a:gd name="T18" fmla="*/ 53 w 138"/>
                <a:gd name="T19" fmla="*/ 49 h 132"/>
                <a:gd name="T20" fmla="*/ 69 w 138"/>
                <a:gd name="T21" fmla="*/ 0 h 132"/>
                <a:gd name="T22" fmla="*/ 85 w 138"/>
                <a:gd name="T2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49"/>
                  </a:moveTo>
                  <a:lnTo>
                    <a:pt x="85" y="49"/>
                  </a:lnTo>
                  <a:lnTo>
                    <a:pt x="138" y="49"/>
                  </a:lnTo>
                  <a:lnTo>
                    <a:pt x="95" y="81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6" y="132"/>
                  </a:lnTo>
                  <a:lnTo>
                    <a:pt x="43" y="81"/>
                  </a:lnTo>
                  <a:lnTo>
                    <a:pt x="0" y="49"/>
                  </a:lnTo>
                  <a:lnTo>
                    <a:pt x="53" y="49"/>
                  </a:lnTo>
                  <a:lnTo>
                    <a:pt x="69" y="0"/>
                  </a:lnTo>
                  <a:lnTo>
                    <a:pt x="85" y="49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7" name="Freeform 311"/>
            <p:cNvSpPr>
              <a:spLocks noChangeAspect="1"/>
            </p:cNvSpPr>
            <p:nvPr userDrawn="1"/>
          </p:nvSpPr>
          <p:spPr bwMode="gray">
            <a:xfrm>
              <a:off x="2976" y="708"/>
              <a:ext cx="45" cy="44"/>
            </a:xfrm>
            <a:custGeom>
              <a:avLst/>
              <a:gdLst>
                <a:gd name="T0" fmla="*/ 85 w 138"/>
                <a:gd name="T1" fmla="*/ 49 h 132"/>
                <a:gd name="T2" fmla="*/ 85 w 138"/>
                <a:gd name="T3" fmla="*/ 49 h 132"/>
                <a:gd name="T4" fmla="*/ 138 w 138"/>
                <a:gd name="T5" fmla="*/ 49 h 132"/>
                <a:gd name="T6" fmla="*/ 95 w 138"/>
                <a:gd name="T7" fmla="*/ 81 h 132"/>
                <a:gd name="T8" fmla="*/ 111 w 138"/>
                <a:gd name="T9" fmla="*/ 132 h 132"/>
                <a:gd name="T10" fmla="*/ 69 w 138"/>
                <a:gd name="T11" fmla="*/ 101 h 132"/>
                <a:gd name="T12" fmla="*/ 26 w 138"/>
                <a:gd name="T13" fmla="*/ 132 h 132"/>
                <a:gd name="T14" fmla="*/ 43 w 138"/>
                <a:gd name="T15" fmla="*/ 81 h 132"/>
                <a:gd name="T16" fmla="*/ 0 w 138"/>
                <a:gd name="T17" fmla="*/ 49 h 132"/>
                <a:gd name="T18" fmla="*/ 53 w 138"/>
                <a:gd name="T19" fmla="*/ 49 h 132"/>
                <a:gd name="T20" fmla="*/ 69 w 138"/>
                <a:gd name="T21" fmla="*/ 0 h 132"/>
                <a:gd name="T22" fmla="*/ 85 w 138"/>
                <a:gd name="T2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49"/>
                  </a:moveTo>
                  <a:lnTo>
                    <a:pt x="85" y="49"/>
                  </a:lnTo>
                  <a:lnTo>
                    <a:pt x="138" y="49"/>
                  </a:lnTo>
                  <a:lnTo>
                    <a:pt x="95" y="81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6" y="132"/>
                  </a:lnTo>
                  <a:lnTo>
                    <a:pt x="43" y="81"/>
                  </a:lnTo>
                  <a:lnTo>
                    <a:pt x="0" y="49"/>
                  </a:lnTo>
                  <a:lnTo>
                    <a:pt x="53" y="49"/>
                  </a:lnTo>
                  <a:lnTo>
                    <a:pt x="69" y="0"/>
                  </a:lnTo>
                  <a:lnTo>
                    <a:pt x="85" y="49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8" name="Freeform 312"/>
            <p:cNvSpPr>
              <a:spLocks noChangeAspect="1"/>
            </p:cNvSpPr>
            <p:nvPr userDrawn="1"/>
          </p:nvSpPr>
          <p:spPr bwMode="gray">
            <a:xfrm>
              <a:off x="2991" y="651"/>
              <a:ext cx="45" cy="44"/>
            </a:xfrm>
            <a:custGeom>
              <a:avLst/>
              <a:gdLst>
                <a:gd name="T0" fmla="*/ 84 w 137"/>
                <a:gd name="T1" fmla="*/ 49 h 132"/>
                <a:gd name="T2" fmla="*/ 84 w 137"/>
                <a:gd name="T3" fmla="*/ 49 h 132"/>
                <a:gd name="T4" fmla="*/ 137 w 137"/>
                <a:gd name="T5" fmla="*/ 49 h 132"/>
                <a:gd name="T6" fmla="*/ 95 w 137"/>
                <a:gd name="T7" fmla="*/ 81 h 132"/>
                <a:gd name="T8" fmla="*/ 111 w 137"/>
                <a:gd name="T9" fmla="*/ 132 h 132"/>
                <a:gd name="T10" fmla="*/ 69 w 137"/>
                <a:gd name="T11" fmla="*/ 101 h 132"/>
                <a:gd name="T12" fmla="*/ 26 w 137"/>
                <a:gd name="T13" fmla="*/ 132 h 132"/>
                <a:gd name="T14" fmla="*/ 43 w 137"/>
                <a:gd name="T15" fmla="*/ 81 h 132"/>
                <a:gd name="T16" fmla="*/ 0 w 137"/>
                <a:gd name="T17" fmla="*/ 49 h 132"/>
                <a:gd name="T18" fmla="*/ 53 w 137"/>
                <a:gd name="T19" fmla="*/ 49 h 132"/>
                <a:gd name="T20" fmla="*/ 69 w 137"/>
                <a:gd name="T21" fmla="*/ 0 h 132"/>
                <a:gd name="T22" fmla="*/ 84 w 137"/>
                <a:gd name="T2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7" h="132">
                  <a:moveTo>
                    <a:pt x="84" y="49"/>
                  </a:moveTo>
                  <a:lnTo>
                    <a:pt x="84" y="49"/>
                  </a:lnTo>
                  <a:lnTo>
                    <a:pt x="137" y="49"/>
                  </a:lnTo>
                  <a:lnTo>
                    <a:pt x="95" y="81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6" y="132"/>
                  </a:lnTo>
                  <a:lnTo>
                    <a:pt x="43" y="81"/>
                  </a:lnTo>
                  <a:lnTo>
                    <a:pt x="0" y="49"/>
                  </a:lnTo>
                  <a:lnTo>
                    <a:pt x="53" y="49"/>
                  </a:lnTo>
                  <a:lnTo>
                    <a:pt x="69" y="0"/>
                  </a:lnTo>
                  <a:lnTo>
                    <a:pt x="84" y="49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9" name="Freeform 313"/>
            <p:cNvSpPr>
              <a:spLocks noChangeAspect="1"/>
            </p:cNvSpPr>
            <p:nvPr userDrawn="1"/>
          </p:nvSpPr>
          <p:spPr bwMode="gray">
            <a:xfrm>
              <a:off x="2823" y="554"/>
              <a:ext cx="45" cy="44"/>
            </a:xfrm>
            <a:custGeom>
              <a:avLst/>
              <a:gdLst>
                <a:gd name="T0" fmla="*/ 85 w 138"/>
                <a:gd name="T1" fmla="*/ 50 h 133"/>
                <a:gd name="T2" fmla="*/ 85 w 138"/>
                <a:gd name="T3" fmla="*/ 50 h 133"/>
                <a:gd name="T4" fmla="*/ 138 w 138"/>
                <a:gd name="T5" fmla="*/ 50 h 133"/>
                <a:gd name="T6" fmla="*/ 95 w 138"/>
                <a:gd name="T7" fmla="*/ 82 h 133"/>
                <a:gd name="T8" fmla="*/ 112 w 138"/>
                <a:gd name="T9" fmla="*/ 133 h 133"/>
                <a:gd name="T10" fmla="*/ 69 w 138"/>
                <a:gd name="T11" fmla="*/ 101 h 133"/>
                <a:gd name="T12" fmla="*/ 27 w 138"/>
                <a:gd name="T13" fmla="*/ 133 h 133"/>
                <a:gd name="T14" fmla="*/ 43 w 138"/>
                <a:gd name="T15" fmla="*/ 82 h 133"/>
                <a:gd name="T16" fmla="*/ 0 w 138"/>
                <a:gd name="T17" fmla="*/ 50 h 133"/>
                <a:gd name="T18" fmla="*/ 53 w 138"/>
                <a:gd name="T19" fmla="*/ 50 h 133"/>
                <a:gd name="T20" fmla="*/ 69 w 138"/>
                <a:gd name="T21" fmla="*/ 0 h 133"/>
                <a:gd name="T22" fmla="*/ 85 w 138"/>
                <a:gd name="T23" fmla="*/ 5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3">
                  <a:moveTo>
                    <a:pt x="85" y="50"/>
                  </a:moveTo>
                  <a:lnTo>
                    <a:pt x="85" y="50"/>
                  </a:lnTo>
                  <a:lnTo>
                    <a:pt x="138" y="50"/>
                  </a:lnTo>
                  <a:lnTo>
                    <a:pt x="95" y="82"/>
                  </a:lnTo>
                  <a:lnTo>
                    <a:pt x="112" y="133"/>
                  </a:lnTo>
                  <a:lnTo>
                    <a:pt x="69" y="101"/>
                  </a:lnTo>
                  <a:lnTo>
                    <a:pt x="27" y="133"/>
                  </a:lnTo>
                  <a:lnTo>
                    <a:pt x="43" y="82"/>
                  </a:lnTo>
                  <a:lnTo>
                    <a:pt x="0" y="50"/>
                  </a:lnTo>
                  <a:lnTo>
                    <a:pt x="53" y="50"/>
                  </a:lnTo>
                  <a:lnTo>
                    <a:pt x="69" y="0"/>
                  </a:lnTo>
                  <a:lnTo>
                    <a:pt x="85" y="50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0" name="Freeform 314"/>
            <p:cNvSpPr>
              <a:spLocks noChangeAspect="1"/>
            </p:cNvSpPr>
            <p:nvPr userDrawn="1"/>
          </p:nvSpPr>
          <p:spPr bwMode="gray">
            <a:xfrm>
              <a:off x="2783" y="596"/>
              <a:ext cx="45" cy="43"/>
            </a:xfrm>
            <a:custGeom>
              <a:avLst/>
              <a:gdLst>
                <a:gd name="T0" fmla="*/ 85 w 138"/>
                <a:gd name="T1" fmla="*/ 50 h 132"/>
                <a:gd name="T2" fmla="*/ 85 w 138"/>
                <a:gd name="T3" fmla="*/ 50 h 132"/>
                <a:gd name="T4" fmla="*/ 138 w 138"/>
                <a:gd name="T5" fmla="*/ 50 h 132"/>
                <a:gd name="T6" fmla="*/ 95 w 138"/>
                <a:gd name="T7" fmla="*/ 82 h 132"/>
                <a:gd name="T8" fmla="*/ 111 w 138"/>
                <a:gd name="T9" fmla="*/ 132 h 132"/>
                <a:gd name="T10" fmla="*/ 69 w 138"/>
                <a:gd name="T11" fmla="*/ 101 h 132"/>
                <a:gd name="T12" fmla="*/ 27 w 138"/>
                <a:gd name="T13" fmla="*/ 132 h 132"/>
                <a:gd name="T14" fmla="*/ 43 w 138"/>
                <a:gd name="T15" fmla="*/ 82 h 132"/>
                <a:gd name="T16" fmla="*/ 0 w 138"/>
                <a:gd name="T17" fmla="*/ 50 h 132"/>
                <a:gd name="T18" fmla="*/ 53 w 138"/>
                <a:gd name="T19" fmla="*/ 50 h 132"/>
                <a:gd name="T20" fmla="*/ 69 w 138"/>
                <a:gd name="T21" fmla="*/ 0 h 132"/>
                <a:gd name="T22" fmla="*/ 85 w 138"/>
                <a:gd name="T23" fmla="*/ 5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50"/>
                  </a:moveTo>
                  <a:lnTo>
                    <a:pt x="85" y="50"/>
                  </a:lnTo>
                  <a:lnTo>
                    <a:pt x="138" y="50"/>
                  </a:lnTo>
                  <a:lnTo>
                    <a:pt x="95" y="82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7" y="132"/>
                  </a:lnTo>
                  <a:lnTo>
                    <a:pt x="43" y="82"/>
                  </a:lnTo>
                  <a:lnTo>
                    <a:pt x="0" y="50"/>
                  </a:lnTo>
                  <a:lnTo>
                    <a:pt x="53" y="50"/>
                  </a:lnTo>
                  <a:lnTo>
                    <a:pt x="69" y="0"/>
                  </a:lnTo>
                  <a:lnTo>
                    <a:pt x="85" y="50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1" name="Freeform 315"/>
            <p:cNvSpPr>
              <a:spLocks noChangeAspect="1"/>
            </p:cNvSpPr>
            <p:nvPr userDrawn="1"/>
          </p:nvSpPr>
          <p:spPr bwMode="gray">
            <a:xfrm>
              <a:off x="2768" y="651"/>
              <a:ext cx="45" cy="44"/>
            </a:xfrm>
            <a:custGeom>
              <a:avLst/>
              <a:gdLst>
                <a:gd name="T0" fmla="*/ 85 w 138"/>
                <a:gd name="T1" fmla="*/ 50 h 132"/>
                <a:gd name="T2" fmla="*/ 85 w 138"/>
                <a:gd name="T3" fmla="*/ 50 h 132"/>
                <a:gd name="T4" fmla="*/ 138 w 138"/>
                <a:gd name="T5" fmla="*/ 50 h 132"/>
                <a:gd name="T6" fmla="*/ 95 w 138"/>
                <a:gd name="T7" fmla="*/ 82 h 132"/>
                <a:gd name="T8" fmla="*/ 111 w 138"/>
                <a:gd name="T9" fmla="*/ 132 h 132"/>
                <a:gd name="T10" fmla="*/ 69 w 138"/>
                <a:gd name="T11" fmla="*/ 101 h 132"/>
                <a:gd name="T12" fmla="*/ 26 w 138"/>
                <a:gd name="T13" fmla="*/ 132 h 132"/>
                <a:gd name="T14" fmla="*/ 43 w 138"/>
                <a:gd name="T15" fmla="*/ 82 h 132"/>
                <a:gd name="T16" fmla="*/ 0 w 138"/>
                <a:gd name="T17" fmla="*/ 50 h 132"/>
                <a:gd name="T18" fmla="*/ 53 w 138"/>
                <a:gd name="T19" fmla="*/ 50 h 132"/>
                <a:gd name="T20" fmla="*/ 69 w 138"/>
                <a:gd name="T21" fmla="*/ 0 h 132"/>
                <a:gd name="T22" fmla="*/ 85 w 138"/>
                <a:gd name="T23" fmla="*/ 5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50"/>
                  </a:moveTo>
                  <a:lnTo>
                    <a:pt x="85" y="50"/>
                  </a:lnTo>
                  <a:lnTo>
                    <a:pt x="138" y="50"/>
                  </a:lnTo>
                  <a:lnTo>
                    <a:pt x="95" y="82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6" y="132"/>
                  </a:lnTo>
                  <a:lnTo>
                    <a:pt x="43" y="82"/>
                  </a:lnTo>
                  <a:lnTo>
                    <a:pt x="0" y="50"/>
                  </a:lnTo>
                  <a:lnTo>
                    <a:pt x="53" y="50"/>
                  </a:lnTo>
                  <a:lnTo>
                    <a:pt x="69" y="0"/>
                  </a:lnTo>
                  <a:lnTo>
                    <a:pt x="85" y="50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2" name="Freeform 316"/>
            <p:cNvSpPr>
              <a:spLocks noChangeAspect="1"/>
            </p:cNvSpPr>
            <p:nvPr userDrawn="1"/>
          </p:nvSpPr>
          <p:spPr bwMode="gray">
            <a:xfrm>
              <a:off x="2783" y="708"/>
              <a:ext cx="45" cy="44"/>
            </a:xfrm>
            <a:custGeom>
              <a:avLst/>
              <a:gdLst>
                <a:gd name="T0" fmla="*/ 85 w 138"/>
                <a:gd name="T1" fmla="*/ 50 h 132"/>
                <a:gd name="T2" fmla="*/ 85 w 138"/>
                <a:gd name="T3" fmla="*/ 50 h 132"/>
                <a:gd name="T4" fmla="*/ 138 w 138"/>
                <a:gd name="T5" fmla="*/ 50 h 132"/>
                <a:gd name="T6" fmla="*/ 95 w 138"/>
                <a:gd name="T7" fmla="*/ 82 h 132"/>
                <a:gd name="T8" fmla="*/ 111 w 138"/>
                <a:gd name="T9" fmla="*/ 132 h 132"/>
                <a:gd name="T10" fmla="*/ 69 w 138"/>
                <a:gd name="T11" fmla="*/ 101 h 132"/>
                <a:gd name="T12" fmla="*/ 27 w 138"/>
                <a:gd name="T13" fmla="*/ 132 h 132"/>
                <a:gd name="T14" fmla="*/ 43 w 138"/>
                <a:gd name="T15" fmla="*/ 82 h 132"/>
                <a:gd name="T16" fmla="*/ 0 w 138"/>
                <a:gd name="T17" fmla="*/ 50 h 132"/>
                <a:gd name="T18" fmla="*/ 53 w 138"/>
                <a:gd name="T19" fmla="*/ 50 h 132"/>
                <a:gd name="T20" fmla="*/ 69 w 138"/>
                <a:gd name="T21" fmla="*/ 0 h 132"/>
                <a:gd name="T22" fmla="*/ 85 w 138"/>
                <a:gd name="T23" fmla="*/ 5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50"/>
                  </a:moveTo>
                  <a:lnTo>
                    <a:pt x="85" y="50"/>
                  </a:lnTo>
                  <a:lnTo>
                    <a:pt x="138" y="50"/>
                  </a:lnTo>
                  <a:lnTo>
                    <a:pt x="95" y="82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7" y="132"/>
                  </a:lnTo>
                  <a:lnTo>
                    <a:pt x="43" y="82"/>
                  </a:lnTo>
                  <a:lnTo>
                    <a:pt x="0" y="50"/>
                  </a:lnTo>
                  <a:lnTo>
                    <a:pt x="53" y="50"/>
                  </a:lnTo>
                  <a:lnTo>
                    <a:pt x="69" y="0"/>
                  </a:lnTo>
                  <a:lnTo>
                    <a:pt x="85" y="50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3" name="Freeform 317"/>
            <p:cNvSpPr>
              <a:spLocks noChangeAspect="1"/>
            </p:cNvSpPr>
            <p:nvPr userDrawn="1"/>
          </p:nvSpPr>
          <p:spPr bwMode="gray">
            <a:xfrm>
              <a:off x="2823" y="749"/>
              <a:ext cx="46" cy="43"/>
            </a:xfrm>
            <a:custGeom>
              <a:avLst/>
              <a:gdLst>
                <a:gd name="T0" fmla="*/ 85 w 138"/>
                <a:gd name="T1" fmla="*/ 50 h 132"/>
                <a:gd name="T2" fmla="*/ 85 w 138"/>
                <a:gd name="T3" fmla="*/ 50 h 132"/>
                <a:gd name="T4" fmla="*/ 138 w 138"/>
                <a:gd name="T5" fmla="*/ 50 h 132"/>
                <a:gd name="T6" fmla="*/ 95 w 138"/>
                <a:gd name="T7" fmla="*/ 82 h 132"/>
                <a:gd name="T8" fmla="*/ 111 w 138"/>
                <a:gd name="T9" fmla="*/ 132 h 132"/>
                <a:gd name="T10" fmla="*/ 69 w 138"/>
                <a:gd name="T11" fmla="*/ 101 h 132"/>
                <a:gd name="T12" fmla="*/ 26 w 138"/>
                <a:gd name="T13" fmla="*/ 132 h 132"/>
                <a:gd name="T14" fmla="*/ 43 w 138"/>
                <a:gd name="T15" fmla="*/ 82 h 132"/>
                <a:gd name="T16" fmla="*/ 0 w 138"/>
                <a:gd name="T17" fmla="*/ 50 h 132"/>
                <a:gd name="T18" fmla="*/ 53 w 138"/>
                <a:gd name="T19" fmla="*/ 50 h 132"/>
                <a:gd name="T20" fmla="*/ 69 w 138"/>
                <a:gd name="T21" fmla="*/ 0 h 132"/>
                <a:gd name="T22" fmla="*/ 85 w 138"/>
                <a:gd name="T23" fmla="*/ 5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50"/>
                  </a:moveTo>
                  <a:lnTo>
                    <a:pt x="85" y="50"/>
                  </a:lnTo>
                  <a:lnTo>
                    <a:pt x="138" y="50"/>
                  </a:lnTo>
                  <a:lnTo>
                    <a:pt x="95" y="82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6" y="132"/>
                  </a:lnTo>
                  <a:lnTo>
                    <a:pt x="43" y="82"/>
                  </a:lnTo>
                  <a:lnTo>
                    <a:pt x="0" y="50"/>
                  </a:lnTo>
                  <a:lnTo>
                    <a:pt x="53" y="50"/>
                  </a:lnTo>
                  <a:lnTo>
                    <a:pt x="69" y="0"/>
                  </a:lnTo>
                  <a:lnTo>
                    <a:pt x="85" y="50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4" name="Freeform 318"/>
            <p:cNvSpPr>
              <a:spLocks noChangeAspect="1"/>
            </p:cNvSpPr>
            <p:nvPr userDrawn="1"/>
          </p:nvSpPr>
          <p:spPr bwMode="gray">
            <a:xfrm>
              <a:off x="2651" y="1051"/>
              <a:ext cx="501" cy="28"/>
            </a:xfrm>
            <a:custGeom>
              <a:avLst/>
              <a:gdLst>
                <a:gd name="T0" fmla="*/ 0 w 1522"/>
                <a:gd name="T1" fmla="*/ 87 h 87"/>
                <a:gd name="T2" fmla="*/ 0 w 1522"/>
                <a:gd name="T3" fmla="*/ 87 h 87"/>
                <a:gd name="T4" fmla="*/ 1522 w 1522"/>
                <a:gd name="T5" fmla="*/ 87 h 87"/>
                <a:gd name="T6" fmla="*/ 1522 w 1522"/>
                <a:gd name="T7" fmla="*/ 0 h 87"/>
                <a:gd name="T8" fmla="*/ 0 w 1522"/>
                <a:gd name="T9" fmla="*/ 0 h 87"/>
                <a:gd name="T10" fmla="*/ 0 w 1522"/>
                <a:gd name="T11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2" h="87">
                  <a:moveTo>
                    <a:pt x="0" y="87"/>
                  </a:moveTo>
                  <a:lnTo>
                    <a:pt x="0" y="87"/>
                  </a:lnTo>
                  <a:lnTo>
                    <a:pt x="1522" y="87"/>
                  </a:lnTo>
                  <a:lnTo>
                    <a:pt x="1522" y="0"/>
                  </a:lnTo>
                  <a:lnTo>
                    <a:pt x="0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5" name="Freeform 319"/>
            <p:cNvSpPr>
              <a:spLocks noChangeAspect="1"/>
            </p:cNvSpPr>
            <p:nvPr userDrawn="1"/>
          </p:nvSpPr>
          <p:spPr bwMode="gray">
            <a:xfrm>
              <a:off x="3223" y="272"/>
              <a:ext cx="352" cy="292"/>
            </a:xfrm>
            <a:custGeom>
              <a:avLst/>
              <a:gdLst>
                <a:gd name="T0" fmla="*/ 0 w 1072"/>
                <a:gd name="T1" fmla="*/ 0 h 886"/>
                <a:gd name="T2" fmla="*/ 0 w 1072"/>
                <a:gd name="T3" fmla="*/ 0 h 886"/>
                <a:gd name="T4" fmla="*/ 376 w 1072"/>
                <a:gd name="T5" fmla="*/ 585 h 886"/>
                <a:gd name="T6" fmla="*/ 735 w 1072"/>
                <a:gd name="T7" fmla="*/ 797 h 886"/>
                <a:gd name="T8" fmla="*/ 1072 w 1072"/>
                <a:gd name="T9" fmla="*/ 869 h 886"/>
                <a:gd name="T10" fmla="*/ 1072 w 1072"/>
                <a:gd name="T11" fmla="*/ 886 h 886"/>
                <a:gd name="T12" fmla="*/ 731 w 1072"/>
                <a:gd name="T13" fmla="*/ 813 h 886"/>
                <a:gd name="T14" fmla="*/ 373 w 1072"/>
                <a:gd name="T15" fmla="*/ 637 h 886"/>
                <a:gd name="T16" fmla="*/ 0 w 1072"/>
                <a:gd name="T17" fmla="*/ 116 h 886"/>
                <a:gd name="T18" fmla="*/ 0 w 1072"/>
                <a:gd name="T19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886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18" y="494"/>
                    <a:pt x="376" y="585"/>
                  </a:cubicBezTo>
                  <a:cubicBezTo>
                    <a:pt x="434" y="676"/>
                    <a:pt x="500" y="748"/>
                    <a:pt x="735" y="797"/>
                  </a:cubicBezTo>
                  <a:cubicBezTo>
                    <a:pt x="969" y="846"/>
                    <a:pt x="1072" y="869"/>
                    <a:pt x="1072" y="869"/>
                  </a:cubicBezTo>
                  <a:lnTo>
                    <a:pt x="1072" y="886"/>
                  </a:lnTo>
                  <a:cubicBezTo>
                    <a:pt x="1072" y="886"/>
                    <a:pt x="923" y="855"/>
                    <a:pt x="731" y="813"/>
                  </a:cubicBezTo>
                  <a:cubicBezTo>
                    <a:pt x="539" y="771"/>
                    <a:pt x="460" y="757"/>
                    <a:pt x="373" y="637"/>
                  </a:cubicBezTo>
                  <a:cubicBezTo>
                    <a:pt x="300" y="538"/>
                    <a:pt x="0" y="116"/>
                    <a:pt x="0" y="11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6" name="Freeform 320"/>
            <p:cNvSpPr>
              <a:spLocks noChangeAspect="1"/>
            </p:cNvSpPr>
            <p:nvPr userDrawn="1"/>
          </p:nvSpPr>
          <p:spPr bwMode="gray">
            <a:xfrm>
              <a:off x="3223" y="319"/>
              <a:ext cx="353" cy="268"/>
            </a:xfrm>
            <a:custGeom>
              <a:avLst/>
              <a:gdLst>
                <a:gd name="T0" fmla="*/ 0 w 1073"/>
                <a:gd name="T1" fmla="*/ 0 h 815"/>
                <a:gd name="T2" fmla="*/ 0 w 1073"/>
                <a:gd name="T3" fmla="*/ 0 h 815"/>
                <a:gd name="T4" fmla="*/ 372 w 1073"/>
                <a:gd name="T5" fmla="*/ 527 h 815"/>
                <a:gd name="T6" fmla="*/ 733 w 1073"/>
                <a:gd name="T7" fmla="*/ 732 h 815"/>
                <a:gd name="T8" fmla="*/ 1073 w 1073"/>
                <a:gd name="T9" fmla="*/ 800 h 815"/>
                <a:gd name="T10" fmla="*/ 1073 w 1073"/>
                <a:gd name="T11" fmla="*/ 815 h 815"/>
                <a:gd name="T12" fmla="*/ 733 w 1073"/>
                <a:gd name="T13" fmla="*/ 747 h 815"/>
                <a:gd name="T14" fmla="*/ 373 w 1073"/>
                <a:gd name="T15" fmla="*/ 582 h 815"/>
                <a:gd name="T16" fmla="*/ 0 w 1073"/>
                <a:gd name="T17" fmla="*/ 105 h 815"/>
                <a:gd name="T18" fmla="*/ 0 w 1073"/>
                <a:gd name="T19" fmla="*/ 0 h 8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3" h="815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28" y="470"/>
                    <a:pt x="372" y="527"/>
                  </a:cubicBezTo>
                  <a:cubicBezTo>
                    <a:pt x="415" y="585"/>
                    <a:pt x="474" y="678"/>
                    <a:pt x="733" y="732"/>
                  </a:cubicBezTo>
                  <a:cubicBezTo>
                    <a:pt x="800" y="746"/>
                    <a:pt x="1073" y="800"/>
                    <a:pt x="1073" y="800"/>
                  </a:cubicBezTo>
                  <a:lnTo>
                    <a:pt x="1073" y="815"/>
                  </a:lnTo>
                  <a:cubicBezTo>
                    <a:pt x="1073" y="815"/>
                    <a:pt x="865" y="775"/>
                    <a:pt x="733" y="747"/>
                  </a:cubicBezTo>
                  <a:cubicBezTo>
                    <a:pt x="601" y="719"/>
                    <a:pt x="461" y="694"/>
                    <a:pt x="373" y="582"/>
                  </a:cubicBezTo>
                  <a:cubicBezTo>
                    <a:pt x="292" y="480"/>
                    <a:pt x="0" y="105"/>
                    <a:pt x="0" y="10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7" name="Freeform 321"/>
            <p:cNvSpPr>
              <a:spLocks noChangeAspect="1"/>
            </p:cNvSpPr>
            <p:nvPr userDrawn="1"/>
          </p:nvSpPr>
          <p:spPr bwMode="gray">
            <a:xfrm>
              <a:off x="3223" y="365"/>
              <a:ext cx="352" cy="245"/>
            </a:xfrm>
            <a:custGeom>
              <a:avLst/>
              <a:gdLst>
                <a:gd name="T0" fmla="*/ 0 w 1072"/>
                <a:gd name="T1" fmla="*/ 0 h 744"/>
                <a:gd name="T2" fmla="*/ 0 w 1072"/>
                <a:gd name="T3" fmla="*/ 0 h 744"/>
                <a:gd name="T4" fmla="*/ 372 w 1072"/>
                <a:gd name="T5" fmla="*/ 479 h 744"/>
                <a:gd name="T6" fmla="*/ 733 w 1072"/>
                <a:gd name="T7" fmla="*/ 666 h 744"/>
                <a:gd name="T8" fmla="*/ 1072 w 1072"/>
                <a:gd name="T9" fmla="*/ 729 h 744"/>
                <a:gd name="T10" fmla="*/ 1072 w 1072"/>
                <a:gd name="T11" fmla="*/ 744 h 744"/>
                <a:gd name="T12" fmla="*/ 733 w 1072"/>
                <a:gd name="T13" fmla="*/ 681 h 744"/>
                <a:gd name="T14" fmla="*/ 372 w 1072"/>
                <a:gd name="T15" fmla="*/ 529 h 744"/>
                <a:gd name="T16" fmla="*/ 0 w 1072"/>
                <a:gd name="T17" fmla="*/ 99 h 744"/>
                <a:gd name="T18" fmla="*/ 0 w 1072"/>
                <a:gd name="T19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744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09" y="399"/>
                    <a:pt x="372" y="479"/>
                  </a:cubicBezTo>
                  <a:cubicBezTo>
                    <a:pt x="434" y="559"/>
                    <a:pt x="520" y="625"/>
                    <a:pt x="733" y="666"/>
                  </a:cubicBezTo>
                  <a:cubicBezTo>
                    <a:pt x="856" y="689"/>
                    <a:pt x="1072" y="729"/>
                    <a:pt x="1072" y="729"/>
                  </a:cubicBezTo>
                  <a:lnTo>
                    <a:pt x="1072" y="744"/>
                  </a:lnTo>
                  <a:cubicBezTo>
                    <a:pt x="1072" y="744"/>
                    <a:pt x="882" y="708"/>
                    <a:pt x="733" y="681"/>
                  </a:cubicBezTo>
                  <a:cubicBezTo>
                    <a:pt x="583" y="654"/>
                    <a:pt x="460" y="628"/>
                    <a:pt x="372" y="529"/>
                  </a:cubicBezTo>
                  <a:cubicBezTo>
                    <a:pt x="294" y="442"/>
                    <a:pt x="0" y="99"/>
                    <a:pt x="0" y="9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8" name="Freeform 322"/>
            <p:cNvSpPr>
              <a:spLocks noChangeAspect="1"/>
            </p:cNvSpPr>
            <p:nvPr userDrawn="1"/>
          </p:nvSpPr>
          <p:spPr bwMode="gray">
            <a:xfrm>
              <a:off x="3223" y="411"/>
              <a:ext cx="352" cy="224"/>
            </a:xfrm>
            <a:custGeom>
              <a:avLst/>
              <a:gdLst>
                <a:gd name="T0" fmla="*/ 0 w 1072"/>
                <a:gd name="T1" fmla="*/ 0 h 681"/>
                <a:gd name="T2" fmla="*/ 0 w 1072"/>
                <a:gd name="T3" fmla="*/ 0 h 681"/>
                <a:gd name="T4" fmla="*/ 373 w 1072"/>
                <a:gd name="T5" fmla="*/ 427 h 681"/>
                <a:gd name="T6" fmla="*/ 733 w 1072"/>
                <a:gd name="T7" fmla="*/ 605 h 681"/>
                <a:gd name="T8" fmla="*/ 1072 w 1072"/>
                <a:gd name="T9" fmla="*/ 665 h 681"/>
                <a:gd name="T10" fmla="*/ 1072 w 1072"/>
                <a:gd name="T11" fmla="*/ 681 h 681"/>
                <a:gd name="T12" fmla="*/ 733 w 1072"/>
                <a:gd name="T13" fmla="*/ 620 h 681"/>
                <a:gd name="T14" fmla="*/ 372 w 1072"/>
                <a:gd name="T15" fmla="*/ 475 h 681"/>
                <a:gd name="T16" fmla="*/ 0 w 1072"/>
                <a:gd name="T17" fmla="*/ 94 h 681"/>
                <a:gd name="T18" fmla="*/ 0 w 1072"/>
                <a:gd name="T19" fmla="*/ 0 h 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681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12" y="363"/>
                    <a:pt x="373" y="427"/>
                  </a:cubicBezTo>
                  <a:cubicBezTo>
                    <a:pt x="466" y="528"/>
                    <a:pt x="512" y="563"/>
                    <a:pt x="733" y="605"/>
                  </a:cubicBezTo>
                  <a:cubicBezTo>
                    <a:pt x="822" y="621"/>
                    <a:pt x="1072" y="665"/>
                    <a:pt x="1072" y="665"/>
                  </a:cubicBezTo>
                  <a:lnTo>
                    <a:pt x="1072" y="681"/>
                  </a:lnTo>
                  <a:cubicBezTo>
                    <a:pt x="1072" y="681"/>
                    <a:pt x="864" y="644"/>
                    <a:pt x="733" y="620"/>
                  </a:cubicBezTo>
                  <a:cubicBezTo>
                    <a:pt x="601" y="597"/>
                    <a:pt x="490" y="589"/>
                    <a:pt x="372" y="475"/>
                  </a:cubicBezTo>
                  <a:cubicBezTo>
                    <a:pt x="281" y="388"/>
                    <a:pt x="0" y="94"/>
                    <a:pt x="0" y="9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9" name="Freeform 323"/>
            <p:cNvSpPr>
              <a:spLocks noChangeAspect="1"/>
            </p:cNvSpPr>
            <p:nvPr userDrawn="1"/>
          </p:nvSpPr>
          <p:spPr bwMode="gray">
            <a:xfrm>
              <a:off x="3223" y="458"/>
              <a:ext cx="352" cy="200"/>
            </a:xfrm>
            <a:custGeom>
              <a:avLst/>
              <a:gdLst>
                <a:gd name="T0" fmla="*/ 0 w 1072"/>
                <a:gd name="T1" fmla="*/ 0 h 606"/>
                <a:gd name="T2" fmla="*/ 0 w 1072"/>
                <a:gd name="T3" fmla="*/ 0 h 606"/>
                <a:gd name="T4" fmla="*/ 373 w 1072"/>
                <a:gd name="T5" fmla="*/ 382 h 606"/>
                <a:gd name="T6" fmla="*/ 732 w 1072"/>
                <a:gd name="T7" fmla="*/ 533 h 606"/>
                <a:gd name="T8" fmla="*/ 1072 w 1072"/>
                <a:gd name="T9" fmla="*/ 590 h 606"/>
                <a:gd name="T10" fmla="*/ 1072 w 1072"/>
                <a:gd name="T11" fmla="*/ 606 h 606"/>
                <a:gd name="T12" fmla="*/ 732 w 1072"/>
                <a:gd name="T13" fmla="*/ 551 h 606"/>
                <a:gd name="T14" fmla="*/ 372 w 1072"/>
                <a:gd name="T15" fmla="*/ 427 h 606"/>
                <a:gd name="T16" fmla="*/ 0 w 1072"/>
                <a:gd name="T17" fmla="*/ 87 h 606"/>
                <a:gd name="T18" fmla="*/ 0 w 1072"/>
                <a:gd name="T19" fmla="*/ 0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606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89" y="296"/>
                    <a:pt x="373" y="382"/>
                  </a:cubicBezTo>
                  <a:cubicBezTo>
                    <a:pt x="461" y="472"/>
                    <a:pt x="575" y="505"/>
                    <a:pt x="732" y="533"/>
                  </a:cubicBezTo>
                  <a:cubicBezTo>
                    <a:pt x="882" y="559"/>
                    <a:pt x="1072" y="590"/>
                    <a:pt x="1072" y="590"/>
                  </a:cubicBezTo>
                  <a:lnTo>
                    <a:pt x="1072" y="606"/>
                  </a:lnTo>
                  <a:cubicBezTo>
                    <a:pt x="1072" y="606"/>
                    <a:pt x="894" y="578"/>
                    <a:pt x="732" y="551"/>
                  </a:cubicBezTo>
                  <a:cubicBezTo>
                    <a:pt x="573" y="524"/>
                    <a:pt x="462" y="509"/>
                    <a:pt x="372" y="427"/>
                  </a:cubicBezTo>
                  <a:cubicBezTo>
                    <a:pt x="290" y="354"/>
                    <a:pt x="0" y="87"/>
                    <a:pt x="0" y="8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0" name="Freeform 324"/>
            <p:cNvSpPr>
              <a:spLocks noChangeAspect="1"/>
            </p:cNvSpPr>
            <p:nvPr userDrawn="1"/>
          </p:nvSpPr>
          <p:spPr bwMode="gray">
            <a:xfrm>
              <a:off x="3223" y="502"/>
              <a:ext cx="352" cy="181"/>
            </a:xfrm>
            <a:custGeom>
              <a:avLst/>
              <a:gdLst>
                <a:gd name="T0" fmla="*/ 0 w 1072"/>
                <a:gd name="T1" fmla="*/ 0 h 547"/>
                <a:gd name="T2" fmla="*/ 0 w 1072"/>
                <a:gd name="T3" fmla="*/ 0 h 547"/>
                <a:gd name="T4" fmla="*/ 373 w 1072"/>
                <a:gd name="T5" fmla="*/ 336 h 547"/>
                <a:gd name="T6" fmla="*/ 733 w 1072"/>
                <a:gd name="T7" fmla="*/ 473 h 547"/>
                <a:gd name="T8" fmla="*/ 1072 w 1072"/>
                <a:gd name="T9" fmla="*/ 529 h 547"/>
                <a:gd name="T10" fmla="*/ 1072 w 1072"/>
                <a:gd name="T11" fmla="*/ 547 h 547"/>
                <a:gd name="T12" fmla="*/ 732 w 1072"/>
                <a:gd name="T13" fmla="*/ 493 h 547"/>
                <a:gd name="T14" fmla="*/ 373 w 1072"/>
                <a:gd name="T15" fmla="*/ 381 h 547"/>
                <a:gd name="T16" fmla="*/ 0 w 1072"/>
                <a:gd name="T17" fmla="*/ 82 h 547"/>
                <a:gd name="T18" fmla="*/ 0 w 1072"/>
                <a:gd name="T19" fmla="*/ 0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547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75" y="250"/>
                    <a:pt x="373" y="336"/>
                  </a:cubicBezTo>
                  <a:cubicBezTo>
                    <a:pt x="462" y="415"/>
                    <a:pt x="535" y="439"/>
                    <a:pt x="733" y="473"/>
                  </a:cubicBezTo>
                  <a:cubicBezTo>
                    <a:pt x="931" y="508"/>
                    <a:pt x="1072" y="529"/>
                    <a:pt x="1072" y="529"/>
                  </a:cubicBezTo>
                  <a:lnTo>
                    <a:pt x="1072" y="547"/>
                  </a:lnTo>
                  <a:cubicBezTo>
                    <a:pt x="1072" y="547"/>
                    <a:pt x="893" y="518"/>
                    <a:pt x="732" y="493"/>
                  </a:cubicBezTo>
                  <a:cubicBezTo>
                    <a:pt x="571" y="468"/>
                    <a:pt x="469" y="458"/>
                    <a:pt x="373" y="381"/>
                  </a:cubicBezTo>
                  <a:cubicBezTo>
                    <a:pt x="262" y="293"/>
                    <a:pt x="0" y="82"/>
                    <a:pt x="0" y="8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1" name="Freeform 325"/>
            <p:cNvSpPr>
              <a:spLocks noChangeAspect="1"/>
            </p:cNvSpPr>
            <p:nvPr userDrawn="1"/>
          </p:nvSpPr>
          <p:spPr bwMode="gray">
            <a:xfrm>
              <a:off x="3223" y="549"/>
              <a:ext cx="352" cy="158"/>
            </a:xfrm>
            <a:custGeom>
              <a:avLst/>
              <a:gdLst>
                <a:gd name="T0" fmla="*/ 0 w 1071"/>
                <a:gd name="T1" fmla="*/ 0 h 477"/>
                <a:gd name="T2" fmla="*/ 0 w 1071"/>
                <a:gd name="T3" fmla="*/ 0 h 477"/>
                <a:gd name="T4" fmla="*/ 372 w 1071"/>
                <a:gd name="T5" fmla="*/ 287 h 477"/>
                <a:gd name="T6" fmla="*/ 733 w 1071"/>
                <a:gd name="T7" fmla="*/ 411 h 477"/>
                <a:gd name="T8" fmla="*/ 1071 w 1071"/>
                <a:gd name="T9" fmla="*/ 458 h 477"/>
                <a:gd name="T10" fmla="*/ 1071 w 1071"/>
                <a:gd name="T11" fmla="*/ 477 h 477"/>
                <a:gd name="T12" fmla="*/ 733 w 1071"/>
                <a:gd name="T13" fmla="*/ 432 h 477"/>
                <a:gd name="T14" fmla="*/ 373 w 1071"/>
                <a:gd name="T15" fmla="*/ 328 h 477"/>
                <a:gd name="T16" fmla="*/ 0 w 1071"/>
                <a:gd name="T17" fmla="*/ 76 h 477"/>
                <a:gd name="T18" fmla="*/ 0 w 1071"/>
                <a:gd name="T19" fmla="*/ 0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1" h="477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13" y="244"/>
                    <a:pt x="372" y="287"/>
                  </a:cubicBezTo>
                  <a:cubicBezTo>
                    <a:pt x="430" y="329"/>
                    <a:pt x="508" y="379"/>
                    <a:pt x="733" y="411"/>
                  </a:cubicBezTo>
                  <a:cubicBezTo>
                    <a:pt x="956" y="443"/>
                    <a:pt x="1071" y="458"/>
                    <a:pt x="1071" y="458"/>
                  </a:cubicBezTo>
                  <a:lnTo>
                    <a:pt x="1071" y="477"/>
                  </a:lnTo>
                  <a:cubicBezTo>
                    <a:pt x="1071" y="477"/>
                    <a:pt x="868" y="448"/>
                    <a:pt x="733" y="432"/>
                  </a:cubicBezTo>
                  <a:cubicBezTo>
                    <a:pt x="598" y="415"/>
                    <a:pt x="494" y="408"/>
                    <a:pt x="373" y="328"/>
                  </a:cubicBezTo>
                  <a:cubicBezTo>
                    <a:pt x="254" y="251"/>
                    <a:pt x="0" y="76"/>
                    <a:pt x="0" y="7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2" name="Freeform 326"/>
            <p:cNvSpPr>
              <a:spLocks noChangeAspect="1"/>
            </p:cNvSpPr>
            <p:nvPr userDrawn="1"/>
          </p:nvSpPr>
          <p:spPr bwMode="gray">
            <a:xfrm>
              <a:off x="3223" y="595"/>
              <a:ext cx="352" cy="136"/>
            </a:xfrm>
            <a:custGeom>
              <a:avLst/>
              <a:gdLst>
                <a:gd name="T0" fmla="*/ 0 w 1071"/>
                <a:gd name="T1" fmla="*/ 0 h 412"/>
                <a:gd name="T2" fmla="*/ 0 w 1071"/>
                <a:gd name="T3" fmla="*/ 0 h 412"/>
                <a:gd name="T4" fmla="*/ 373 w 1071"/>
                <a:gd name="T5" fmla="*/ 238 h 412"/>
                <a:gd name="T6" fmla="*/ 733 w 1071"/>
                <a:gd name="T7" fmla="*/ 352 h 412"/>
                <a:gd name="T8" fmla="*/ 1071 w 1071"/>
                <a:gd name="T9" fmla="*/ 394 h 412"/>
                <a:gd name="T10" fmla="*/ 1071 w 1071"/>
                <a:gd name="T11" fmla="*/ 412 h 412"/>
                <a:gd name="T12" fmla="*/ 732 w 1071"/>
                <a:gd name="T13" fmla="*/ 375 h 412"/>
                <a:gd name="T14" fmla="*/ 372 w 1071"/>
                <a:gd name="T15" fmla="*/ 279 h 412"/>
                <a:gd name="T16" fmla="*/ 0 w 1071"/>
                <a:gd name="T17" fmla="*/ 70 h 412"/>
                <a:gd name="T18" fmla="*/ 0 w 1071"/>
                <a:gd name="T19" fmla="*/ 0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1" h="412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14" y="205"/>
                    <a:pt x="373" y="238"/>
                  </a:cubicBezTo>
                  <a:cubicBezTo>
                    <a:pt x="433" y="270"/>
                    <a:pt x="503" y="323"/>
                    <a:pt x="733" y="352"/>
                  </a:cubicBezTo>
                  <a:cubicBezTo>
                    <a:pt x="963" y="381"/>
                    <a:pt x="1071" y="394"/>
                    <a:pt x="1071" y="394"/>
                  </a:cubicBezTo>
                  <a:lnTo>
                    <a:pt x="1071" y="412"/>
                  </a:lnTo>
                  <a:cubicBezTo>
                    <a:pt x="1071" y="412"/>
                    <a:pt x="881" y="391"/>
                    <a:pt x="732" y="375"/>
                  </a:cubicBezTo>
                  <a:cubicBezTo>
                    <a:pt x="583" y="360"/>
                    <a:pt x="482" y="338"/>
                    <a:pt x="372" y="279"/>
                  </a:cubicBezTo>
                  <a:cubicBezTo>
                    <a:pt x="261" y="219"/>
                    <a:pt x="0" y="70"/>
                    <a:pt x="0" y="7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3" name="Freeform 327"/>
            <p:cNvSpPr>
              <a:spLocks noChangeAspect="1"/>
            </p:cNvSpPr>
            <p:nvPr userDrawn="1"/>
          </p:nvSpPr>
          <p:spPr bwMode="gray">
            <a:xfrm>
              <a:off x="3223" y="640"/>
              <a:ext cx="352" cy="113"/>
            </a:xfrm>
            <a:custGeom>
              <a:avLst/>
              <a:gdLst>
                <a:gd name="T0" fmla="*/ 0 w 1072"/>
                <a:gd name="T1" fmla="*/ 0 h 344"/>
                <a:gd name="T2" fmla="*/ 0 w 1072"/>
                <a:gd name="T3" fmla="*/ 0 h 344"/>
                <a:gd name="T4" fmla="*/ 373 w 1072"/>
                <a:gd name="T5" fmla="*/ 195 h 344"/>
                <a:gd name="T6" fmla="*/ 733 w 1072"/>
                <a:gd name="T7" fmla="*/ 290 h 344"/>
                <a:gd name="T8" fmla="*/ 1072 w 1072"/>
                <a:gd name="T9" fmla="*/ 327 h 344"/>
                <a:gd name="T10" fmla="*/ 1072 w 1072"/>
                <a:gd name="T11" fmla="*/ 344 h 344"/>
                <a:gd name="T12" fmla="*/ 733 w 1072"/>
                <a:gd name="T13" fmla="*/ 311 h 344"/>
                <a:gd name="T14" fmla="*/ 373 w 1072"/>
                <a:gd name="T15" fmla="*/ 233 h 344"/>
                <a:gd name="T16" fmla="*/ 0 w 1072"/>
                <a:gd name="T17" fmla="*/ 65 h 344"/>
                <a:gd name="T18" fmla="*/ 0 w 1072"/>
                <a:gd name="T19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344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78" y="148"/>
                    <a:pt x="373" y="195"/>
                  </a:cubicBezTo>
                  <a:cubicBezTo>
                    <a:pt x="478" y="246"/>
                    <a:pt x="568" y="271"/>
                    <a:pt x="733" y="290"/>
                  </a:cubicBezTo>
                  <a:cubicBezTo>
                    <a:pt x="895" y="309"/>
                    <a:pt x="1072" y="327"/>
                    <a:pt x="1072" y="327"/>
                  </a:cubicBezTo>
                  <a:lnTo>
                    <a:pt x="1072" y="344"/>
                  </a:lnTo>
                  <a:cubicBezTo>
                    <a:pt x="1072" y="344"/>
                    <a:pt x="908" y="327"/>
                    <a:pt x="733" y="311"/>
                  </a:cubicBezTo>
                  <a:cubicBezTo>
                    <a:pt x="560" y="295"/>
                    <a:pt x="498" y="287"/>
                    <a:pt x="373" y="233"/>
                  </a:cubicBezTo>
                  <a:cubicBezTo>
                    <a:pt x="261" y="184"/>
                    <a:pt x="0" y="65"/>
                    <a:pt x="0" y="6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4" name="Freeform 328"/>
            <p:cNvSpPr>
              <a:spLocks noChangeAspect="1"/>
            </p:cNvSpPr>
            <p:nvPr userDrawn="1"/>
          </p:nvSpPr>
          <p:spPr bwMode="gray">
            <a:xfrm>
              <a:off x="3223" y="686"/>
              <a:ext cx="352" cy="91"/>
            </a:xfrm>
            <a:custGeom>
              <a:avLst/>
              <a:gdLst>
                <a:gd name="T0" fmla="*/ 0 w 1071"/>
                <a:gd name="T1" fmla="*/ 0 h 278"/>
                <a:gd name="T2" fmla="*/ 0 w 1071"/>
                <a:gd name="T3" fmla="*/ 0 h 278"/>
                <a:gd name="T4" fmla="*/ 373 w 1071"/>
                <a:gd name="T5" fmla="*/ 152 h 278"/>
                <a:gd name="T6" fmla="*/ 734 w 1071"/>
                <a:gd name="T7" fmla="*/ 227 h 278"/>
                <a:gd name="T8" fmla="*/ 1071 w 1071"/>
                <a:gd name="T9" fmla="*/ 261 h 278"/>
                <a:gd name="T10" fmla="*/ 1071 w 1071"/>
                <a:gd name="T11" fmla="*/ 278 h 278"/>
                <a:gd name="T12" fmla="*/ 733 w 1071"/>
                <a:gd name="T13" fmla="*/ 250 h 278"/>
                <a:gd name="T14" fmla="*/ 373 w 1071"/>
                <a:gd name="T15" fmla="*/ 188 h 278"/>
                <a:gd name="T16" fmla="*/ 0 w 1071"/>
                <a:gd name="T17" fmla="*/ 62 h 278"/>
                <a:gd name="T18" fmla="*/ 0 w 1071"/>
                <a:gd name="T19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1" h="278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19" y="92"/>
                    <a:pt x="373" y="152"/>
                  </a:cubicBezTo>
                  <a:cubicBezTo>
                    <a:pt x="525" y="211"/>
                    <a:pt x="642" y="216"/>
                    <a:pt x="734" y="227"/>
                  </a:cubicBezTo>
                  <a:cubicBezTo>
                    <a:pt x="775" y="231"/>
                    <a:pt x="1071" y="261"/>
                    <a:pt x="1071" y="261"/>
                  </a:cubicBezTo>
                  <a:lnTo>
                    <a:pt x="1071" y="278"/>
                  </a:lnTo>
                  <a:cubicBezTo>
                    <a:pt x="1071" y="278"/>
                    <a:pt x="894" y="264"/>
                    <a:pt x="733" y="250"/>
                  </a:cubicBezTo>
                  <a:cubicBezTo>
                    <a:pt x="572" y="236"/>
                    <a:pt x="503" y="230"/>
                    <a:pt x="373" y="188"/>
                  </a:cubicBezTo>
                  <a:cubicBezTo>
                    <a:pt x="241" y="145"/>
                    <a:pt x="0" y="62"/>
                    <a:pt x="0" y="6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5" name="Freeform 329"/>
            <p:cNvSpPr>
              <a:spLocks noChangeAspect="1"/>
            </p:cNvSpPr>
            <p:nvPr userDrawn="1"/>
          </p:nvSpPr>
          <p:spPr bwMode="gray">
            <a:xfrm>
              <a:off x="3223" y="732"/>
              <a:ext cx="352" cy="69"/>
            </a:xfrm>
            <a:custGeom>
              <a:avLst/>
              <a:gdLst>
                <a:gd name="T0" fmla="*/ 0 w 1071"/>
                <a:gd name="T1" fmla="*/ 0 h 208"/>
                <a:gd name="T2" fmla="*/ 0 w 1071"/>
                <a:gd name="T3" fmla="*/ 0 h 208"/>
                <a:gd name="T4" fmla="*/ 373 w 1071"/>
                <a:gd name="T5" fmla="*/ 107 h 208"/>
                <a:gd name="T6" fmla="*/ 734 w 1071"/>
                <a:gd name="T7" fmla="*/ 166 h 208"/>
                <a:gd name="T8" fmla="*/ 1071 w 1071"/>
                <a:gd name="T9" fmla="*/ 192 h 208"/>
                <a:gd name="T10" fmla="*/ 1071 w 1071"/>
                <a:gd name="T11" fmla="*/ 208 h 208"/>
                <a:gd name="T12" fmla="*/ 733 w 1071"/>
                <a:gd name="T13" fmla="*/ 185 h 208"/>
                <a:gd name="T14" fmla="*/ 373 w 1071"/>
                <a:gd name="T15" fmla="*/ 144 h 208"/>
                <a:gd name="T16" fmla="*/ 0 w 1071"/>
                <a:gd name="T17" fmla="*/ 59 h 208"/>
                <a:gd name="T18" fmla="*/ 0 w 1071"/>
                <a:gd name="T19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1" h="208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22" y="68"/>
                    <a:pt x="373" y="107"/>
                  </a:cubicBezTo>
                  <a:cubicBezTo>
                    <a:pt x="525" y="146"/>
                    <a:pt x="664" y="162"/>
                    <a:pt x="734" y="166"/>
                  </a:cubicBezTo>
                  <a:cubicBezTo>
                    <a:pt x="804" y="171"/>
                    <a:pt x="1071" y="192"/>
                    <a:pt x="1071" y="192"/>
                  </a:cubicBezTo>
                  <a:lnTo>
                    <a:pt x="1071" y="208"/>
                  </a:lnTo>
                  <a:cubicBezTo>
                    <a:pt x="1071" y="208"/>
                    <a:pt x="919" y="198"/>
                    <a:pt x="733" y="185"/>
                  </a:cubicBezTo>
                  <a:cubicBezTo>
                    <a:pt x="582" y="174"/>
                    <a:pt x="461" y="163"/>
                    <a:pt x="373" y="144"/>
                  </a:cubicBezTo>
                  <a:cubicBezTo>
                    <a:pt x="274" y="123"/>
                    <a:pt x="0" y="59"/>
                    <a:pt x="0" y="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6" name="Freeform 330"/>
            <p:cNvSpPr>
              <a:spLocks noChangeAspect="1"/>
            </p:cNvSpPr>
            <p:nvPr userDrawn="1"/>
          </p:nvSpPr>
          <p:spPr bwMode="gray">
            <a:xfrm>
              <a:off x="3223" y="778"/>
              <a:ext cx="352" cy="47"/>
            </a:xfrm>
            <a:custGeom>
              <a:avLst/>
              <a:gdLst>
                <a:gd name="T0" fmla="*/ 0 w 1072"/>
                <a:gd name="T1" fmla="*/ 0 h 140"/>
                <a:gd name="T2" fmla="*/ 0 w 1072"/>
                <a:gd name="T3" fmla="*/ 0 h 140"/>
                <a:gd name="T4" fmla="*/ 373 w 1072"/>
                <a:gd name="T5" fmla="*/ 62 h 140"/>
                <a:gd name="T6" fmla="*/ 733 w 1072"/>
                <a:gd name="T7" fmla="*/ 101 h 140"/>
                <a:gd name="T8" fmla="*/ 1072 w 1072"/>
                <a:gd name="T9" fmla="*/ 123 h 140"/>
                <a:gd name="T10" fmla="*/ 1072 w 1072"/>
                <a:gd name="T11" fmla="*/ 140 h 140"/>
                <a:gd name="T12" fmla="*/ 733 w 1072"/>
                <a:gd name="T13" fmla="*/ 122 h 140"/>
                <a:gd name="T14" fmla="*/ 373 w 1072"/>
                <a:gd name="T15" fmla="*/ 98 h 140"/>
                <a:gd name="T16" fmla="*/ 0 w 1072"/>
                <a:gd name="T17" fmla="*/ 55 h 140"/>
                <a:gd name="T18" fmla="*/ 0 w 1072"/>
                <a:gd name="T1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14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182" y="30"/>
                    <a:pt x="373" y="62"/>
                  </a:cubicBezTo>
                  <a:cubicBezTo>
                    <a:pt x="517" y="85"/>
                    <a:pt x="712" y="100"/>
                    <a:pt x="733" y="101"/>
                  </a:cubicBezTo>
                  <a:cubicBezTo>
                    <a:pt x="754" y="102"/>
                    <a:pt x="1072" y="123"/>
                    <a:pt x="1072" y="123"/>
                  </a:cubicBezTo>
                  <a:lnTo>
                    <a:pt x="1072" y="140"/>
                  </a:lnTo>
                  <a:cubicBezTo>
                    <a:pt x="1072" y="140"/>
                    <a:pt x="868" y="129"/>
                    <a:pt x="733" y="122"/>
                  </a:cubicBezTo>
                  <a:cubicBezTo>
                    <a:pt x="592" y="114"/>
                    <a:pt x="452" y="106"/>
                    <a:pt x="373" y="98"/>
                  </a:cubicBezTo>
                  <a:cubicBezTo>
                    <a:pt x="194" y="80"/>
                    <a:pt x="0" y="55"/>
                    <a:pt x="0" y="5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7" name="Freeform 331"/>
            <p:cNvSpPr>
              <a:spLocks noChangeAspect="1"/>
            </p:cNvSpPr>
            <p:nvPr userDrawn="1"/>
          </p:nvSpPr>
          <p:spPr bwMode="gray">
            <a:xfrm>
              <a:off x="3223" y="826"/>
              <a:ext cx="352" cy="18"/>
            </a:xfrm>
            <a:custGeom>
              <a:avLst/>
              <a:gdLst>
                <a:gd name="T0" fmla="*/ 0 w 1072"/>
                <a:gd name="T1" fmla="*/ 0 h 55"/>
                <a:gd name="T2" fmla="*/ 0 w 1072"/>
                <a:gd name="T3" fmla="*/ 0 h 55"/>
                <a:gd name="T4" fmla="*/ 373 w 1072"/>
                <a:gd name="T5" fmla="*/ 12 h 55"/>
                <a:gd name="T6" fmla="*/ 1072 w 1072"/>
                <a:gd name="T7" fmla="*/ 38 h 55"/>
                <a:gd name="T8" fmla="*/ 1072 w 1072"/>
                <a:gd name="T9" fmla="*/ 55 h 55"/>
                <a:gd name="T10" fmla="*/ 0 w 1072"/>
                <a:gd name="T11" fmla="*/ 54 h 55"/>
                <a:gd name="T12" fmla="*/ 0 w 1072"/>
                <a:gd name="T1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2" h="55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86" y="10"/>
                    <a:pt x="373" y="12"/>
                  </a:cubicBezTo>
                  <a:cubicBezTo>
                    <a:pt x="461" y="14"/>
                    <a:pt x="1072" y="38"/>
                    <a:pt x="1072" y="38"/>
                  </a:cubicBezTo>
                  <a:lnTo>
                    <a:pt x="1072" y="55"/>
                  </a:lnTo>
                  <a:lnTo>
                    <a:pt x="0" y="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8" name="Freeform 332"/>
            <p:cNvSpPr>
              <a:spLocks noChangeAspect="1"/>
            </p:cNvSpPr>
            <p:nvPr userDrawn="1"/>
          </p:nvSpPr>
          <p:spPr bwMode="gray">
            <a:xfrm>
              <a:off x="2681" y="875"/>
              <a:ext cx="32" cy="53"/>
            </a:xfrm>
            <a:custGeom>
              <a:avLst/>
              <a:gdLst>
                <a:gd name="T0" fmla="*/ 0 w 98"/>
                <a:gd name="T1" fmla="*/ 5 h 160"/>
                <a:gd name="T2" fmla="*/ 0 w 98"/>
                <a:gd name="T3" fmla="*/ 5 h 160"/>
                <a:gd name="T4" fmla="*/ 4 w 98"/>
                <a:gd name="T5" fmla="*/ 0 h 160"/>
                <a:gd name="T6" fmla="*/ 93 w 98"/>
                <a:gd name="T7" fmla="*/ 0 h 160"/>
                <a:gd name="T8" fmla="*/ 97 w 98"/>
                <a:gd name="T9" fmla="*/ 5 h 160"/>
                <a:gd name="T10" fmla="*/ 97 w 98"/>
                <a:gd name="T11" fmla="*/ 20 h 160"/>
                <a:gd name="T12" fmla="*/ 92 w 98"/>
                <a:gd name="T13" fmla="*/ 24 h 160"/>
                <a:gd name="T14" fmla="*/ 27 w 98"/>
                <a:gd name="T15" fmla="*/ 24 h 160"/>
                <a:gd name="T16" fmla="*/ 27 w 98"/>
                <a:gd name="T17" fmla="*/ 65 h 160"/>
                <a:gd name="T18" fmla="*/ 85 w 98"/>
                <a:gd name="T19" fmla="*/ 65 h 160"/>
                <a:gd name="T20" fmla="*/ 90 w 98"/>
                <a:gd name="T21" fmla="*/ 69 h 160"/>
                <a:gd name="T22" fmla="*/ 90 w 98"/>
                <a:gd name="T23" fmla="*/ 84 h 160"/>
                <a:gd name="T24" fmla="*/ 85 w 98"/>
                <a:gd name="T25" fmla="*/ 89 h 160"/>
                <a:gd name="T26" fmla="*/ 27 w 98"/>
                <a:gd name="T27" fmla="*/ 89 h 160"/>
                <a:gd name="T28" fmla="*/ 27 w 98"/>
                <a:gd name="T29" fmla="*/ 136 h 160"/>
                <a:gd name="T30" fmla="*/ 94 w 98"/>
                <a:gd name="T31" fmla="*/ 136 h 160"/>
                <a:gd name="T32" fmla="*/ 98 w 98"/>
                <a:gd name="T33" fmla="*/ 141 h 160"/>
                <a:gd name="T34" fmla="*/ 98 w 98"/>
                <a:gd name="T35" fmla="*/ 155 h 160"/>
                <a:gd name="T36" fmla="*/ 94 w 98"/>
                <a:gd name="T37" fmla="*/ 160 h 160"/>
                <a:gd name="T38" fmla="*/ 4 w 98"/>
                <a:gd name="T39" fmla="*/ 160 h 160"/>
                <a:gd name="T40" fmla="*/ 0 w 98"/>
                <a:gd name="T41" fmla="*/ 155 h 160"/>
                <a:gd name="T42" fmla="*/ 0 w 98"/>
                <a:gd name="T43" fmla="*/ 5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8" h="160">
                  <a:moveTo>
                    <a:pt x="0" y="5"/>
                  </a:moveTo>
                  <a:lnTo>
                    <a:pt x="0" y="5"/>
                  </a:lnTo>
                  <a:cubicBezTo>
                    <a:pt x="0" y="2"/>
                    <a:pt x="1" y="0"/>
                    <a:pt x="4" y="0"/>
                  </a:cubicBezTo>
                  <a:lnTo>
                    <a:pt x="93" y="0"/>
                  </a:lnTo>
                  <a:cubicBezTo>
                    <a:pt x="96" y="0"/>
                    <a:pt x="97" y="2"/>
                    <a:pt x="97" y="5"/>
                  </a:cubicBezTo>
                  <a:lnTo>
                    <a:pt x="97" y="20"/>
                  </a:lnTo>
                  <a:cubicBezTo>
                    <a:pt x="97" y="22"/>
                    <a:pt x="96" y="24"/>
                    <a:pt x="92" y="24"/>
                  </a:cubicBezTo>
                  <a:lnTo>
                    <a:pt x="27" y="24"/>
                  </a:lnTo>
                  <a:lnTo>
                    <a:pt x="27" y="65"/>
                  </a:lnTo>
                  <a:lnTo>
                    <a:pt x="85" y="65"/>
                  </a:lnTo>
                  <a:cubicBezTo>
                    <a:pt x="88" y="65"/>
                    <a:pt x="90" y="67"/>
                    <a:pt x="90" y="69"/>
                  </a:cubicBezTo>
                  <a:lnTo>
                    <a:pt x="90" y="84"/>
                  </a:lnTo>
                  <a:cubicBezTo>
                    <a:pt x="90" y="87"/>
                    <a:pt x="89" y="89"/>
                    <a:pt x="85" y="89"/>
                  </a:cubicBezTo>
                  <a:lnTo>
                    <a:pt x="27" y="89"/>
                  </a:lnTo>
                  <a:lnTo>
                    <a:pt x="27" y="136"/>
                  </a:lnTo>
                  <a:lnTo>
                    <a:pt x="94" y="136"/>
                  </a:lnTo>
                  <a:cubicBezTo>
                    <a:pt x="97" y="136"/>
                    <a:pt x="98" y="137"/>
                    <a:pt x="98" y="141"/>
                  </a:cubicBezTo>
                  <a:lnTo>
                    <a:pt x="98" y="155"/>
                  </a:lnTo>
                  <a:cubicBezTo>
                    <a:pt x="98" y="158"/>
                    <a:pt x="97" y="160"/>
                    <a:pt x="94" y="160"/>
                  </a:cubicBezTo>
                  <a:lnTo>
                    <a:pt x="4" y="160"/>
                  </a:lnTo>
                  <a:cubicBezTo>
                    <a:pt x="1" y="160"/>
                    <a:pt x="0" y="158"/>
                    <a:pt x="0" y="155"/>
                  </a:cubicBezTo>
                  <a:lnTo>
                    <a:pt x="0" y="5"/>
                  </a:ln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9" name="Freeform 333"/>
            <p:cNvSpPr>
              <a:spLocks noChangeAspect="1"/>
            </p:cNvSpPr>
            <p:nvPr userDrawn="1"/>
          </p:nvSpPr>
          <p:spPr bwMode="gray">
            <a:xfrm>
              <a:off x="2717" y="889"/>
              <a:ext cx="34" cy="40"/>
            </a:xfrm>
            <a:custGeom>
              <a:avLst/>
              <a:gdLst>
                <a:gd name="T0" fmla="*/ 98 w 102"/>
                <a:gd name="T1" fmla="*/ 118 h 120"/>
                <a:gd name="T2" fmla="*/ 98 w 102"/>
                <a:gd name="T3" fmla="*/ 118 h 120"/>
                <a:gd name="T4" fmla="*/ 81 w 102"/>
                <a:gd name="T5" fmla="*/ 118 h 120"/>
                <a:gd name="T6" fmla="*/ 76 w 102"/>
                <a:gd name="T7" fmla="*/ 113 h 120"/>
                <a:gd name="T8" fmla="*/ 76 w 102"/>
                <a:gd name="T9" fmla="*/ 106 h 120"/>
                <a:gd name="T10" fmla="*/ 76 w 102"/>
                <a:gd name="T11" fmla="*/ 105 h 120"/>
                <a:gd name="T12" fmla="*/ 35 w 102"/>
                <a:gd name="T13" fmla="*/ 120 h 120"/>
                <a:gd name="T14" fmla="*/ 0 w 102"/>
                <a:gd name="T15" fmla="*/ 75 h 120"/>
                <a:gd name="T16" fmla="*/ 0 w 102"/>
                <a:gd name="T17" fmla="*/ 5 h 120"/>
                <a:gd name="T18" fmla="*/ 4 w 102"/>
                <a:gd name="T19" fmla="*/ 0 h 120"/>
                <a:gd name="T20" fmla="*/ 22 w 102"/>
                <a:gd name="T21" fmla="*/ 0 h 120"/>
                <a:gd name="T22" fmla="*/ 26 w 102"/>
                <a:gd name="T23" fmla="*/ 5 h 120"/>
                <a:gd name="T24" fmla="*/ 26 w 102"/>
                <a:gd name="T25" fmla="*/ 72 h 120"/>
                <a:gd name="T26" fmla="*/ 44 w 102"/>
                <a:gd name="T27" fmla="*/ 96 h 120"/>
                <a:gd name="T28" fmla="*/ 76 w 102"/>
                <a:gd name="T29" fmla="*/ 85 h 120"/>
                <a:gd name="T30" fmla="*/ 76 w 102"/>
                <a:gd name="T31" fmla="*/ 5 h 120"/>
                <a:gd name="T32" fmla="*/ 81 w 102"/>
                <a:gd name="T33" fmla="*/ 0 h 120"/>
                <a:gd name="T34" fmla="*/ 98 w 102"/>
                <a:gd name="T35" fmla="*/ 0 h 120"/>
                <a:gd name="T36" fmla="*/ 102 w 102"/>
                <a:gd name="T37" fmla="*/ 5 h 120"/>
                <a:gd name="T38" fmla="*/ 102 w 102"/>
                <a:gd name="T39" fmla="*/ 113 h 120"/>
                <a:gd name="T40" fmla="*/ 98 w 102"/>
                <a:gd name="T41" fmla="*/ 118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2" h="120">
                  <a:moveTo>
                    <a:pt x="98" y="118"/>
                  </a:moveTo>
                  <a:lnTo>
                    <a:pt x="98" y="118"/>
                  </a:lnTo>
                  <a:lnTo>
                    <a:pt x="81" y="118"/>
                  </a:lnTo>
                  <a:cubicBezTo>
                    <a:pt x="77" y="118"/>
                    <a:pt x="76" y="116"/>
                    <a:pt x="76" y="113"/>
                  </a:cubicBezTo>
                  <a:lnTo>
                    <a:pt x="76" y="106"/>
                  </a:lnTo>
                  <a:lnTo>
                    <a:pt x="76" y="105"/>
                  </a:lnTo>
                  <a:cubicBezTo>
                    <a:pt x="66" y="112"/>
                    <a:pt x="50" y="120"/>
                    <a:pt x="35" y="120"/>
                  </a:cubicBezTo>
                  <a:cubicBezTo>
                    <a:pt x="3" y="120"/>
                    <a:pt x="0" y="100"/>
                    <a:pt x="0" y="75"/>
                  </a:cubicBezTo>
                  <a:lnTo>
                    <a:pt x="0" y="5"/>
                  </a:lnTo>
                  <a:cubicBezTo>
                    <a:pt x="0" y="2"/>
                    <a:pt x="1" y="0"/>
                    <a:pt x="4" y="0"/>
                  </a:cubicBezTo>
                  <a:lnTo>
                    <a:pt x="22" y="0"/>
                  </a:lnTo>
                  <a:cubicBezTo>
                    <a:pt x="25" y="0"/>
                    <a:pt x="26" y="2"/>
                    <a:pt x="26" y="5"/>
                  </a:cubicBezTo>
                  <a:lnTo>
                    <a:pt x="26" y="72"/>
                  </a:lnTo>
                  <a:cubicBezTo>
                    <a:pt x="26" y="87"/>
                    <a:pt x="29" y="96"/>
                    <a:pt x="44" y="96"/>
                  </a:cubicBezTo>
                  <a:cubicBezTo>
                    <a:pt x="54" y="96"/>
                    <a:pt x="70" y="88"/>
                    <a:pt x="76" y="85"/>
                  </a:cubicBezTo>
                  <a:lnTo>
                    <a:pt x="76" y="5"/>
                  </a:lnTo>
                  <a:cubicBezTo>
                    <a:pt x="76" y="2"/>
                    <a:pt x="77" y="0"/>
                    <a:pt x="81" y="0"/>
                  </a:cubicBezTo>
                  <a:lnTo>
                    <a:pt x="98" y="0"/>
                  </a:lnTo>
                  <a:cubicBezTo>
                    <a:pt x="101" y="0"/>
                    <a:pt x="102" y="2"/>
                    <a:pt x="102" y="5"/>
                  </a:cubicBezTo>
                  <a:lnTo>
                    <a:pt x="102" y="113"/>
                  </a:lnTo>
                  <a:cubicBezTo>
                    <a:pt x="102" y="116"/>
                    <a:pt x="101" y="118"/>
                    <a:pt x="98" y="118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0" name="Freeform 334"/>
            <p:cNvSpPr>
              <a:spLocks noChangeAspect="1"/>
            </p:cNvSpPr>
            <p:nvPr userDrawn="1"/>
          </p:nvSpPr>
          <p:spPr bwMode="gray">
            <a:xfrm>
              <a:off x="2758" y="889"/>
              <a:ext cx="23" cy="39"/>
            </a:xfrm>
            <a:custGeom>
              <a:avLst/>
              <a:gdLst>
                <a:gd name="T0" fmla="*/ 26 w 70"/>
                <a:gd name="T1" fmla="*/ 115 h 120"/>
                <a:gd name="T2" fmla="*/ 26 w 70"/>
                <a:gd name="T3" fmla="*/ 115 h 120"/>
                <a:gd name="T4" fmla="*/ 22 w 70"/>
                <a:gd name="T5" fmla="*/ 120 h 120"/>
                <a:gd name="T6" fmla="*/ 4 w 70"/>
                <a:gd name="T7" fmla="*/ 120 h 120"/>
                <a:gd name="T8" fmla="*/ 0 w 70"/>
                <a:gd name="T9" fmla="*/ 115 h 120"/>
                <a:gd name="T10" fmla="*/ 0 w 70"/>
                <a:gd name="T11" fmla="*/ 7 h 120"/>
                <a:gd name="T12" fmla="*/ 4 w 70"/>
                <a:gd name="T13" fmla="*/ 2 h 120"/>
                <a:gd name="T14" fmla="*/ 21 w 70"/>
                <a:gd name="T15" fmla="*/ 2 h 120"/>
                <a:gd name="T16" fmla="*/ 26 w 70"/>
                <a:gd name="T17" fmla="*/ 7 h 120"/>
                <a:gd name="T18" fmla="*/ 26 w 70"/>
                <a:gd name="T19" fmla="*/ 17 h 120"/>
                <a:gd name="T20" fmla="*/ 27 w 70"/>
                <a:gd name="T21" fmla="*/ 18 h 120"/>
                <a:gd name="T22" fmla="*/ 62 w 70"/>
                <a:gd name="T23" fmla="*/ 1 h 120"/>
                <a:gd name="T24" fmla="*/ 68 w 70"/>
                <a:gd name="T25" fmla="*/ 5 h 120"/>
                <a:gd name="T26" fmla="*/ 70 w 70"/>
                <a:gd name="T27" fmla="*/ 21 h 120"/>
                <a:gd name="T28" fmla="*/ 65 w 70"/>
                <a:gd name="T29" fmla="*/ 27 h 120"/>
                <a:gd name="T30" fmla="*/ 26 w 70"/>
                <a:gd name="T31" fmla="*/ 38 h 120"/>
                <a:gd name="T32" fmla="*/ 26 w 70"/>
                <a:gd name="T33" fmla="*/ 115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120">
                  <a:moveTo>
                    <a:pt x="26" y="115"/>
                  </a:moveTo>
                  <a:lnTo>
                    <a:pt x="26" y="115"/>
                  </a:lnTo>
                  <a:cubicBezTo>
                    <a:pt x="26" y="118"/>
                    <a:pt x="25" y="120"/>
                    <a:pt x="22" y="120"/>
                  </a:cubicBezTo>
                  <a:lnTo>
                    <a:pt x="4" y="120"/>
                  </a:lnTo>
                  <a:cubicBezTo>
                    <a:pt x="1" y="120"/>
                    <a:pt x="0" y="118"/>
                    <a:pt x="0" y="115"/>
                  </a:cubicBezTo>
                  <a:lnTo>
                    <a:pt x="0" y="7"/>
                  </a:lnTo>
                  <a:cubicBezTo>
                    <a:pt x="0" y="4"/>
                    <a:pt x="1" y="2"/>
                    <a:pt x="4" y="2"/>
                  </a:cubicBezTo>
                  <a:lnTo>
                    <a:pt x="21" y="2"/>
                  </a:lnTo>
                  <a:cubicBezTo>
                    <a:pt x="25" y="2"/>
                    <a:pt x="26" y="4"/>
                    <a:pt x="26" y="7"/>
                  </a:cubicBezTo>
                  <a:lnTo>
                    <a:pt x="26" y="17"/>
                  </a:lnTo>
                  <a:lnTo>
                    <a:pt x="27" y="18"/>
                  </a:lnTo>
                  <a:cubicBezTo>
                    <a:pt x="34" y="11"/>
                    <a:pt x="51" y="3"/>
                    <a:pt x="62" y="1"/>
                  </a:cubicBezTo>
                  <a:cubicBezTo>
                    <a:pt x="65" y="0"/>
                    <a:pt x="67" y="1"/>
                    <a:pt x="68" y="5"/>
                  </a:cubicBezTo>
                  <a:lnTo>
                    <a:pt x="70" y="21"/>
                  </a:lnTo>
                  <a:cubicBezTo>
                    <a:pt x="70" y="24"/>
                    <a:pt x="70" y="26"/>
                    <a:pt x="65" y="27"/>
                  </a:cubicBezTo>
                  <a:cubicBezTo>
                    <a:pt x="52" y="29"/>
                    <a:pt x="35" y="34"/>
                    <a:pt x="26" y="38"/>
                  </a:cubicBezTo>
                  <a:lnTo>
                    <a:pt x="26" y="115"/>
                  </a:ln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1" name="Freeform 335"/>
            <p:cNvSpPr>
              <a:spLocks noChangeAspect="1" noEditPoints="1"/>
            </p:cNvSpPr>
            <p:nvPr userDrawn="1"/>
          </p:nvSpPr>
          <p:spPr bwMode="gray">
            <a:xfrm>
              <a:off x="2783" y="888"/>
              <a:ext cx="34" cy="41"/>
            </a:xfrm>
            <a:custGeom>
              <a:avLst/>
              <a:gdLst>
                <a:gd name="T0" fmla="*/ 51 w 104"/>
                <a:gd name="T1" fmla="*/ 24 h 122"/>
                <a:gd name="T2" fmla="*/ 51 w 104"/>
                <a:gd name="T3" fmla="*/ 24 h 122"/>
                <a:gd name="T4" fmla="*/ 26 w 104"/>
                <a:gd name="T5" fmla="*/ 61 h 122"/>
                <a:gd name="T6" fmla="*/ 51 w 104"/>
                <a:gd name="T7" fmla="*/ 99 h 122"/>
                <a:gd name="T8" fmla="*/ 77 w 104"/>
                <a:gd name="T9" fmla="*/ 61 h 122"/>
                <a:gd name="T10" fmla="*/ 51 w 104"/>
                <a:gd name="T11" fmla="*/ 24 h 122"/>
                <a:gd name="T12" fmla="*/ 51 w 104"/>
                <a:gd name="T13" fmla="*/ 24 h 122"/>
                <a:gd name="T14" fmla="*/ 51 w 104"/>
                <a:gd name="T15" fmla="*/ 122 h 122"/>
                <a:gd name="T16" fmla="*/ 51 w 104"/>
                <a:gd name="T17" fmla="*/ 122 h 122"/>
                <a:gd name="T18" fmla="*/ 0 w 104"/>
                <a:gd name="T19" fmla="*/ 60 h 122"/>
                <a:gd name="T20" fmla="*/ 51 w 104"/>
                <a:gd name="T21" fmla="*/ 0 h 122"/>
                <a:gd name="T22" fmla="*/ 104 w 104"/>
                <a:gd name="T23" fmla="*/ 60 h 122"/>
                <a:gd name="T24" fmla="*/ 51 w 104"/>
                <a:gd name="T25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4" h="122">
                  <a:moveTo>
                    <a:pt x="51" y="24"/>
                  </a:moveTo>
                  <a:lnTo>
                    <a:pt x="51" y="24"/>
                  </a:lnTo>
                  <a:cubicBezTo>
                    <a:pt x="31" y="24"/>
                    <a:pt x="26" y="36"/>
                    <a:pt x="26" y="61"/>
                  </a:cubicBezTo>
                  <a:cubicBezTo>
                    <a:pt x="26" y="87"/>
                    <a:pt x="31" y="99"/>
                    <a:pt x="51" y="99"/>
                  </a:cubicBezTo>
                  <a:cubicBezTo>
                    <a:pt x="73" y="99"/>
                    <a:pt x="77" y="87"/>
                    <a:pt x="77" y="61"/>
                  </a:cubicBezTo>
                  <a:cubicBezTo>
                    <a:pt x="77" y="36"/>
                    <a:pt x="73" y="24"/>
                    <a:pt x="51" y="24"/>
                  </a:cubicBezTo>
                  <a:lnTo>
                    <a:pt x="51" y="24"/>
                  </a:lnTo>
                  <a:close/>
                  <a:moveTo>
                    <a:pt x="51" y="122"/>
                  </a:moveTo>
                  <a:lnTo>
                    <a:pt x="51" y="122"/>
                  </a:lnTo>
                  <a:cubicBezTo>
                    <a:pt x="3" y="122"/>
                    <a:pt x="0" y="87"/>
                    <a:pt x="0" y="60"/>
                  </a:cubicBezTo>
                  <a:cubicBezTo>
                    <a:pt x="0" y="37"/>
                    <a:pt x="5" y="0"/>
                    <a:pt x="51" y="0"/>
                  </a:cubicBezTo>
                  <a:cubicBezTo>
                    <a:pt x="98" y="0"/>
                    <a:pt x="104" y="31"/>
                    <a:pt x="104" y="60"/>
                  </a:cubicBezTo>
                  <a:cubicBezTo>
                    <a:pt x="104" y="87"/>
                    <a:pt x="101" y="122"/>
                    <a:pt x="51" y="122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2" name="Freeform 336"/>
            <p:cNvSpPr>
              <a:spLocks noChangeAspect="1" noEditPoints="1"/>
            </p:cNvSpPr>
            <p:nvPr userDrawn="1"/>
          </p:nvSpPr>
          <p:spPr bwMode="gray">
            <a:xfrm>
              <a:off x="2821" y="889"/>
              <a:ext cx="35" cy="54"/>
            </a:xfrm>
            <a:custGeom>
              <a:avLst/>
              <a:gdLst>
                <a:gd name="T0" fmla="*/ 59 w 105"/>
                <a:gd name="T1" fmla="*/ 24 h 164"/>
                <a:gd name="T2" fmla="*/ 59 w 105"/>
                <a:gd name="T3" fmla="*/ 24 h 164"/>
                <a:gd name="T4" fmla="*/ 27 w 105"/>
                <a:gd name="T5" fmla="*/ 35 h 164"/>
                <a:gd name="T6" fmla="*/ 27 w 105"/>
                <a:gd name="T7" fmla="*/ 95 h 164"/>
                <a:gd name="T8" fmla="*/ 54 w 105"/>
                <a:gd name="T9" fmla="*/ 99 h 164"/>
                <a:gd name="T10" fmla="*/ 77 w 105"/>
                <a:gd name="T11" fmla="*/ 60 h 164"/>
                <a:gd name="T12" fmla="*/ 59 w 105"/>
                <a:gd name="T13" fmla="*/ 24 h 164"/>
                <a:gd name="T14" fmla="*/ 59 w 105"/>
                <a:gd name="T15" fmla="*/ 24 h 164"/>
                <a:gd name="T16" fmla="*/ 57 w 105"/>
                <a:gd name="T17" fmla="*/ 122 h 164"/>
                <a:gd name="T18" fmla="*/ 57 w 105"/>
                <a:gd name="T19" fmla="*/ 122 h 164"/>
                <a:gd name="T20" fmla="*/ 27 w 105"/>
                <a:gd name="T21" fmla="*/ 116 h 164"/>
                <a:gd name="T22" fmla="*/ 27 w 105"/>
                <a:gd name="T23" fmla="*/ 117 h 164"/>
                <a:gd name="T24" fmla="*/ 27 w 105"/>
                <a:gd name="T25" fmla="*/ 159 h 164"/>
                <a:gd name="T26" fmla="*/ 22 w 105"/>
                <a:gd name="T27" fmla="*/ 164 h 164"/>
                <a:gd name="T28" fmla="*/ 5 w 105"/>
                <a:gd name="T29" fmla="*/ 164 h 164"/>
                <a:gd name="T30" fmla="*/ 0 w 105"/>
                <a:gd name="T31" fmla="*/ 159 h 164"/>
                <a:gd name="T32" fmla="*/ 0 w 105"/>
                <a:gd name="T33" fmla="*/ 7 h 164"/>
                <a:gd name="T34" fmla="*/ 5 w 105"/>
                <a:gd name="T35" fmla="*/ 2 h 164"/>
                <a:gd name="T36" fmla="*/ 22 w 105"/>
                <a:gd name="T37" fmla="*/ 2 h 164"/>
                <a:gd name="T38" fmla="*/ 26 w 105"/>
                <a:gd name="T39" fmla="*/ 7 h 164"/>
                <a:gd name="T40" fmla="*/ 26 w 105"/>
                <a:gd name="T41" fmla="*/ 14 h 164"/>
                <a:gd name="T42" fmla="*/ 27 w 105"/>
                <a:gd name="T43" fmla="*/ 14 h 164"/>
                <a:gd name="T44" fmla="*/ 65 w 105"/>
                <a:gd name="T45" fmla="*/ 0 h 164"/>
                <a:gd name="T46" fmla="*/ 105 w 105"/>
                <a:gd name="T47" fmla="*/ 60 h 164"/>
                <a:gd name="T48" fmla="*/ 57 w 105"/>
                <a:gd name="T49" fmla="*/ 122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5" h="164">
                  <a:moveTo>
                    <a:pt x="59" y="24"/>
                  </a:moveTo>
                  <a:lnTo>
                    <a:pt x="59" y="24"/>
                  </a:lnTo>
                  <a:cubicBezTo>
                    <a:pt x="49" y="24"/>
                    <a:pt x="34" y="31"/>
                    <a:pt x="27" y="35"/>
                  </a:cubicBezTo>
                  <a:lnTo>
                    <a:pt x="27" y="95"/>
                  </a:lnTo>
                  <a:cubicBezTo>
                    <a:pt x="37" y="98"/>
                    <a:pt x="46" y="99"/>
                    <a:pt x="54" y="99"/>
                  </a:cubicBezTo>
                  <a:cubicBezTo>
                    <a:pt x="71" y="99"/>
                    <a:pt x="77" y="90"/>
                    <a:pt x="77" y="60"/>
                  </a:cubicBezTo>
                  <a:cubicBezTo>
                    <a:pt x="77" y="29"/>
                    <a:pt x="71" y="24"/>
                    <a:pt x="59" y="24"/>
                  </a:cubicBezTo>
                  <a:lnTo>
                    <a:pt x="59" y="24"/>
                  </a:lnTo>
                  <a:close/>
                  <a:moveTo>
                    <a:pt x="57" y="122"/>
                  </a:moveTo>
                  <a:lnTo>
                    <a:pt x="57" y="122"/>
                  </a:lnTo>
                  <a:cubicBezTo>
                    <a:pt x="49" y="122"/>
                    <a:pt x="38" y="120"/>
                    <a:pt x="27" y="116"/>
                  </a:cubicBezTo>
                  <a:lnTo>
                    <a:pt x="27" y="117"/>
                  </a:lnTo>
                  <a:lnTo>
                    <a:pt x="27" y="159"/>
                  </a:lnTo>
                  <a:cubicBezTo>
                    <a:pt x="27" y="162"/>
                    <a:pt x="26" y="164"/>
                    <a:pt x="22" y="164"/>
                  </a:cubicBezTo>
                  <a:lnTo>
                    <a:pt x="5" y="164"/>
                  </a:lnTo>
                  <a:cubicBezTo>
                    <a:pt x="1" y="164"/>
                    <a:pt x="0" y="162"/>
                    <a:pt x="0" y="159"/>
                  </a:cubicBezTo>
                  <a:lnTo>
                    <a:pt x="0" y="7"/>
                  </a:lnTo>
                  <a:cubicBezTo>
                    <a:pt x="0" y="4"/>
                    <a:pt x="2" y="2"/>
                    <a:pt x="5" y="2"/>
                  </a:cubicBezTo>
                  <a:lnTo>
                    <a:pt x="22" y="2"/>
                  </a:lnTo>
                  <a:cubicBezTo>
                    <a:pt x="25" y="2"/>
                    <a:pt x="26" y="4"/>
                    <a:pt x="26" y="7"/>
                  </a:cubicBezTo>
                  <a:lnTo>
                    <a:pt x="26" y="14"/>
                  </a:lnTo>
                  <a:lnTo>
                    <a:pt x="27" y="14"/>
                  </a:lnTo>
                  <a:cubicBezTo>
                    <a:pt x="36" y="8"/>
                    <a:pt x="51" y="0"/>
                    <a:pt x="65" y="0"/>
                  </a:cubicBezTo>
                  <a:cubicBezTo>
                    <a:pt x="96" y="0"/>
                    <a:pt x="105" y="24"/>
                    <a:pt x="105" y="60"/>
                  </a:cubicBezTo>
                  <a:cubicBezTo>
                    <a:pt x="105" y="99"/>
                    <a:pt x="95" y="122"/>
                    <a:pt x="57" y="122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3" name="Freeform 337"/>
            <p:cNvSpPr>
              <a:spLocks noChangeAspect="1" noEditPoints="1"/>
            </p:cNvSpPr>
            <p:nvPr userDrawn="1"/>
          </p:nvSpPr>
          <p:spPr bwMode="gray">
            <a:xfrm>
              <a:off x="2860" y="888"/>
              <a:ext cx="34" cy="41"/>
            </a:xfrm>
            <a:custGeom>
              <a:avLst/>
              <a:gdLst>
                <a:gd name="T0" fmla="*/ 27 w 102"/>
                <a:gd name="T1" fmla="*/ 51 h 123"/>
                <a:gd name="T2" fmla="*/ 27 w 102"/>
                <a:gd name="T3" fmla="*/ 51 h 123"/>
                <a:gd name="T4" fmla="*/ 75 w 102"/>
                <a:gd name="T5" fmla="*/ 51 h 123"/>
                <a:gd name="T6" fmla="*/ 51 w 102"/>
                <a:gd name="T7" fmla="*/ 22 h 123"/>
                <a:gd name="T8" fmla="*/ 27 w 102"/>
                <a:gd name="T9" fmla="*/ 51 h 123"/>
                <a:gd name="T10" fmla="*/ 27 w 102"/>
                <a:gd name="T11" fmla="*/ 51 h 123"/>
                <a:gd name="T12" fmla="*/ 27 w 102"/>
                <a:gd name="T13" fmla="*/ 69 h 123"/>
                <a:gd name="T14" fmla="*/ 27 w 102"/>
                <a:gd name="T15" fmla="*/ 69 h 123"/>
                <a:gd name="T16" fmla="*/ 56 w 102"/>
                <a:gd name="T17" fmla="*/ 100 h 123"/>
                <a:gd name="T18" fmla="*/ 87 w 102"/>
                <a:gd name="T19" fmla="*/ 97 h 123"/>
                <a:gd name="T20" fmla="*/ 94 w 102"/>
                <a:gd name="T21" fmla="*/ 101 h 123"/>
                <a:gd name="T22" fmla="*/ 95 w 102"/>
                <a:gd name="T23" fmla="*/ 109 h 123"/>
                <a:gd name="T24" fmla="*/ 91 w 102"/>
                <a:gd name="T25" fmla="*/ 117 h 123"/>
                <a:gd name="T26" fmla="*/ 52 w 102"/>
                <a:gd name="T27" fmla="*/ 123 h 123"/>
                <a:gd name="T28" fmla="*/ 0 w 102"/>
                <a:gd name="T29" fmla="*/ 62 h 123"/>
                <a:gd name="T30" fmla="*/ 51 w 102"/>
                <a:gd name="T31" fmla="*/ 0 h 123"/>
                <a:gd name="T32" fmla="*/ 102 w 102"/>
                <a:gd name="T33" fmla="*/ 54 h 123"/>
                <a:gd name="T34" fmla="*/ 90 w 102"/>
                <a:gd name="T35" fmla="*/ 69 h 123"/>
                <a:gd name="T36" fmla="*/ 27 w 102"/>
                <a:gd name="T37" fmla="*/ 69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2" h="123">
                  <a:moveTo>
                    <a:pt x="27" y="51"/>
                  </a:moveTo>
                  <a:lnTo>
                    <a:pt x="27" y="51"/>
                  </a:lnTo>
                  <a:lnTo>
                    <a:pt x="75" y="51"/>
                  </a:lnTo>
                  <a:cubicBezTo>
                    <a:pt x="75" y="36"/>
                    <a:pt x="71" y="22"/>
                    <a:pt x="51" y="22"/>
                  </a:cubicBezTo>
                  <a:cubicBezTo>
                    <a:pt x="33" y="22"/>
                    <a:pt x="28" y="33"/>
                    <a:pt x="27" y="51"/>
                  </a:cubicBezTo>
                  <a:lnTo>
                    <a:pt x="27" y="51"/>
                  </a:lnTo>
                  <a:close/>
                  <a:moveTo>
                    <a:pt x="27" y="69"/>
                  </a:moveTo>
                  <a:lnTo>
                    <a:pt x="27" y="69"/>
                  </a:lnTo>
                  <a:cubicBezTo>
                    <a:pt x="28" y="93"/>
                    <a:pt x="36" y="100"/>
                    <a:pt x="56" y="100"/>
                  </a:cubicBezTo>
                  <a:cubicBezTo>
                    <a:pt x="65" y="100"/>
                    <a:pt x="78" y="98"/>
                    <a:pt x="87" y="97"/>
                  </a:cubicBezTo>
                  <a:cubicBezTo>
                    <a:pt x="91" y="97"/>
                    <a:pt x="93" y="97"/>
                    <a:pt x="94" y="101"/>
                  </a:cubicBezTo>
                  <a:lnTo>
                    <a:pt x="95" y="109"/>
                  </a:lnTo>
                  <a:cubicBezTo>
                    <a:pt x="96" y="113"/>
                    <a:pt x="95" y="115"/>
                    <a:pt x="91" y="117"/>
                  </a:cubicBezTo>
                  <a:cubicBezTo>
                    <a:pt x="82" y="120"/>
                    <a:pt x="64" y="123"/>
                    <a:pt x="52" y="123"/>
                  </a:cubicBezTo>
                  <a:cubicBezTo>
                    <a:pt x="6" y="123"/>
                    <a:pt x="0" y="93"/>
                    <a:pt x="0" y="62"/>
                  </a:cubicBezTo>
                  <a:cubicBezTo>
                    <a:pt x="0" y="39"/>
                    <a:pt x="4" y="0"/>
                    <a:pt x="51" y="0"/>
                  </a:cubicBezTo>
                  <a:cubicBezTo>
                    <a:pt x="94" y="0"/>
                    <a:pt x="102" y="28"/>
                    <a:pt x="102" y="54"/>
                  </a:cubicBezTo>
                  <a:cubicBezTo>
                    <a:pt x="102" y="63"/>
                    <a:pt x="100" y="69"/>
                    <a:pt x="90" y="69"/>
                  </a:cubicBezTo>
                  <a:lnTo>
                    <a:pt x="27" y="69"/>
                  </a:ln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4" name="Freeform 338"/>
            <p:cNvSpPr>
              <a:spLocks noChangeAspect="1" noEditPoints="1"/>
            </p:cNvSpPr>
            <p:nvPr userDrawn="1"/>
          </p:nvSpPr>
          <p:spPr bwMode="gray">
            <a:xfrm>
              <a:off x="2897" y="888"/>
              <a:ext cx="38" cy="41"/>
            </a:xfrm>
            <a:custGeom>
              <a:avLst/>
              <a:gdLst>
                <a:gd name="T0" fmla="*/ 76 w 116"/>
                <a:gd name="T1" fmla="*/ 67 h 122"/>
                <a:gd name="T2" fmla="*/ 76 w 116"/>
                <a:gd name="T3" fmla="*/ 67 h 122"/>
                <a:gd name="T4" fmla="*/ 47 w 116"/>
                <a:gd name="T5" fmla="*/ 67 h 122"/>
                <a:gd name="T6" fmla="*/ 27 w 116"/>
                <a:gd name="T7" fmla="*/ 87 h 122"/>
                <a:gd name="T8" fmla="*/ 42 w 116"/>
                <a:gd name="T9" fmla="*/ 101 h 122"/>
                <a:gd name="T10" fmla="*/ 76 w 116"/>
                <a:gd name="T11" fmla="*/ 90 h 122"/>
                <a:gd name="T12" fmla="*/ 76 w 116"/>
                <a:gd name="T13" fmla="*/ 67 h 122"/>
                <a:gd name="T14" fmla="*/ 76 w 116"/>
                <a:gd name="T15" fmla="*/ 67 h 122"/>
                <a:gd name="T16" fmla="*/ 78 w 116"/>
                <a:gd name="T17" fmla="*/ 107 h 122"/>
                <a:gd name="T18" fmla="*/ 78 w 116"/>
                <a:gd name="T19" fmla="*/ 107 h 122"/>
                <a:gd name="T20" fmla="*/ 33 w 116"/>
                <a:gd name="T21" fmla="*/ 122 h 122"/>
                <a:gd name="T22" fmla="*/ 1 w 116"/>
                <a:gd name="T23" fmla="*/ 88 h 122"/>
                <a:gd name="T24" fmla="*/ 46 w 116"/>
                <a:gd name="T25" fmla="*/ 48 h 122"/>
                <a:gd name="T26" fmla="*/ 76 w 116"/>
                <a:gd name="T27" fmla="*/ 48 h 122"/>
                <a:gd name="T28" fmla="*/ 76 w 116"/>
                <a:gd name="T29" fmla="*/ 42 h 122"/>
                <a:gd name="T30" fmla="*/ 51 w 116"/>
                <a:gd name="T31" fmla="*/ 23 h 122"/>
                <a:gd name="T32" fmla="*/ 19 w 116"/>
                <a:gd name="T33" fmla="*/ 25 h 122"/>
                <a:gd name="T34" fmla="*/ 12 w 116"/>
                <a:gd name="T35" fmla="*/ 22 h 122"/>
                <a:gd name="T36" fmla="*/ 10 w 116"/>
                <a:gd name="T37" fmla="*/ 13 h 122"/>
                <a:gd name="T38" fmla="*/ 15 w 116"/>
                <a:gd name="T39" fmla="*/ 6 h 122"/>
                <a:gd name="T40" fmla="*/ 56 w 116"/>
                <a:gd name="T41" fmla="*/ 0 h 122"/>
                <a:gd name="T42" fmla="*/ 103 w 116"/>
                <a:gd name="T43" fmla="*/ 44 h 122"/>
                <a:gd name="T44" fmla="*/ 103 w 116"/>
                <a:gd name="T45" fmla="*/ 91 h 122"/>
                <a:gd name="T46" fmla="*/ 111 w 116"/>
                <a:gd name="T47" fmla="*/ 102 h 122"/>
                <a:gd name="T48" fmla="*/ 116 w 116"/>
                <a:gd name="T49" fmla="*/ 105 h 122"/>
                <a:gd name="T50" fmla="*/ 116 w 116"/>
                <a:gd name="T51" fmla="*/ 115 h 122"/>
                <a:gd name="T52" fmla="*/ 110 w 116"/>
                <a:gd name="T53" fmla="*/ 121 h 122"/>
                <a:gd name="T54" fmla="*/ 99 w 116"/>
                <a:gd name="T55" fmla="*/ 122 h 122"/>
                <a:gd name="T56" fmla="*/ 78 w 116"/>
                <a:gd name="T57" fmla="*/ 107 h 122"/>
                <a:gd name="T58" fmla="*/ 78 w 116"/>
                <a:gd name="T59" fmla="*/ 107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6" h="122">
                  <a:moveTo>
                    <a:pt x="76" y="67"/>
                  </a:moveTo>
                  <a:lnTo>
                    <a:pt x="76" y="67"/>
                  </a:lnTo>
                  <a:lnTo>
                    <a:pt x="47" y="67"/>
                  </a:lnTo>
                  <a:cubicBezTo>
                    <a:pt x="35" y="67"/>
                    <a:pt x="27" y="71"/>
                    <a:pt x="27" y="87"/>
                  </a:cubicBezTo>
                  <a:cubicBezTo>
                    <a:pt x="27" y="98"/>
                    <a:pt x="31" y="101"/>
                    <a:pt x="42" y="101"/>
                  </a:cubicBezTo>
                  <a:cubicBezTo>
                    <a:pt x="52" y="101"/>
                    <a:pt x="67" y="95"/>
                    <a:pt x="76" y="90"/>
                  </a:cubicBezTo>
                  <a:lnTo>
                    <a:pt x="76" y="67"/>
                  </a:lnTo>
                  <a:lnTo>
                    <a:pt x="76" y="67"/>
                  </a:lnTo>
                  <a:close/>
                  <a:moveTo>
                    <a:pt x="78" y="107"/>
                  </a:moveTo>
                  <a:lnTo>
                    <a:pt x="78" y="107"/>
                  </a:lnTo>
                  <a:cubicBezTo>
                    <a:pt x="66" y="116"/>
                    <a:pt x="50" y="122"/>
                    <a:pt x="33" y="122"/>
                  </a:cubicBezTo>
                  <a:cubicBezTo>
                    <a:pt x="8" y="122"/>
                    <a:pt x="1" y="109"/>
                    <a:pt x="1" y="88"/>
                  </a:cubicBezTo>
                  <a:cubicBezTo>
                    <a:pt x="0" y="60"/>
                    <a:pt x="15" y="48"/>
                    <a:pt x="46" y="48"/>
                  </a:cubicBezTo>
                  <a:lnTo>
                    <a:pt x="76" y="48"/>
                  </a:lnTo>
                  <a:lnTo>
                    <a:pt x="76" y="42"/>
                  </a:lnTo>
                  <a:cubicBezTo>
                    <a:pt x="76" y="28"/>
                    <a:pt x="71" y="23"/>
                    <a:pt x="51" y="23"/>
                  </a:cubicBezTo>
                  <a:cubicBezTo>
                    <a:pt x="44" y="23"/>
                    <a:pt x="28" y="24"/>
                    <a:pt x="19" y="25"/>
                  </a:cubicBezTo>
                  <a:cubicBezTo>
                    <a:pt x="14" y="25"/>
                    <a:pt x="13" y="25"/>
                    <a:pt x="12" y="22"/>
                  </a:cubicBezTo>
                  <a:lnTo>
                    <a:pt x="10" y="13"/>
                  </a:lnTo>
                  <a:cubicBezTo>
                    <a:pt x="9" y="10"/>
                    <a:pt x="10" y="8"/>
                    <a:pt x="15" y="6"/>
                  </a:cubicBezTo>
                  <a:cubicBezTo>
                    <a:pt x="26" y="2"/>
                    <a:pt x="45" y="0"/>
                    <a:pt x="56" y="0"/>
                  </a:cubicBezTo>
                  <a:cubicBezTo>
                    <a:pt x="98" y="0"/>
                    <a:pt x="103" y="18"/>
                    <a:pt x="103" y="44"/>
                  </a:cubicBezTo>
                  <a:lnTo>
                    <a:pt x="103" y="91"/>
                  </a:lnTo>
                  <a:cubicBezTo>
                    <a:pt x="103" y="101"/>
                    <a:pt x="104" y="101"/>
                    <a:pt x="111" y="102"/>
                  </a:cubicBezTo>
                  <a:cubicBezTo>
                    <a:pt x="115" y="102"/>
                    <a:pt x="116" y="103"/>
                    <a:pt x="116" y="105"/>
                  </a:cubicBezTo>
                  <a:lnTo>
                    <a:pt x="116" y="115"/>
                  </a:lnTo>
                  <a:cubicBezTo>
                    <a:pt x="116" y="118"/>
                    <a:pt x="114" y="120"/>
                    <a:pt x="110" y="121"/>
                  </a:cubicBezTo>
                  <a:cubicBezTo>
                    <a:pt x="106" y="121"/>
                    <a:pt x="102" y="122"/>
                    <a:pt x="99" y="122"/>
                  </a:cubicBezTo>
                  <a:cubicBezTo>
                    <a:pt x="87" y="122"/>
                    <a:pt x="80" y="118"/>
                    <a:pt x="78" y="107"/>
                  </a:cubicBezTo>
                  <a:lnTo>
                    <a:pt x="78" y="107"/>
                  </a:ln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5" name="Freeform 339"/>
            <p:cNvSpPr>
              <a:spLocks noChangeAspect="1"/>
            </p:cNvSpPr>
            <p:nvPr userDrawn="1"/>
          </p:nvSpPr>
          <p:spPr bwMode="gray">
            <a:xfrm>
              <a:off x="2937" y="889"/>
              <a:ext cx="34" cy="39"/>
            </a:xfrm>
            <a:custGeom>
              <a:avLst/>
              <a:gdLst>
                <a:gd name="T0" fmla="*/ 98 w 103"/>
                <a:gd name="T1" fmla="*/ 120 h 120"/>
                <a:gd name="T2" fmla="*/ 98 w 103"/>
                <a:gd name="T3" fmla="*/ 120 h 120"/>
                <a:gd name="T4" fmla="*/ 81 w 103"/>
                <a:gd name="T5" fmla="*/ 120 h 120"/>
                <a:gd name="T6" fmla="*/ 77 w 103"/>
                <a:gd name="T7" fmla="*/ 115 h 120"/>
                <a:gd name="T8" fmla="*/ 77 w 103"/>
                <a:gd name="T9" fmla="*/ 47 h 120"/>
                <a:gd name="T10" fmla="*/ 60 w 103"/>
                <a:gd name="T11" fmla="*/ 24 h 120"/>
                <a:gd name="T12" fmla="*/ 27 w 103"/>
                <a:gd name="T13" fmla="*/ 35 h 120"/>
                <a:gd name="T14" fmla="*/ 27 w 103"/>
                <a:gd name="T15" fmla="*/ 115 h 120"/>
                <a:gd name="T16" fmla="*/ 22 w 103"/>
                <a:gd name="T17" fmla="*/ 120 h 120"/>
                <a:gd name="T18" fmla="*/ 5 w 103"/>
                <a:gd name="T19" fmla="*/ 120 h 120"/>
                <a:gd name="T20" fmla="*/ 0 w 103"/>
                <a:gd name="T21" fmla="*/ 115 h 120"/>
                <a:gd name="T22" fmla="*/ 0 w 103"/>
                <a:gd name="T23" fmla="*/ 7 h 120"/>
                <a:gd name="T24" fmla="*/ 5 w 103"/>
                <a:gd name="T25" fmla="*/ 2 h 120"/>
                <a:gd name="T26" fmla="*/ 22 w 103"/>
                <a:gd name="T27" fmla="*/ 2 h 120"/>
                <a:gd name="T28" fmla="*/ 27 w 103"/>
                <a:gd name="T29" fmla="*/ 7 h 120"/>
                <a:gd name="T30" fmla="*/ 27 w 103"/>
                <a:gd name="T31" fmla="*/ 14 h 120"/>
                <a:gd name="T32" fmla="*/ 27 w 103"/>
                <a:gd name="T33" fmla="*/ 14 h 120"/>
                <a:gd name="T34" fmla="*/ 68 w 103"/>
                <a:gd name="T35" fmla="*/ 0 h 120"/>
                <a:gd name="T36" fmla="*/ 103 w 103"/>
                <a:gd name="T37" fmla="*/ 45 h 120"/>
                <a:gd name="T38" fmla="*/ 103 w 103"/>
                <a:gd name="T39" fmla="*/ 115 h 120"/>
                <a:gd name="T40" fmla="*/ 98 w 103"/>
                <a:gd name="T4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3" h="120">
                  <a:moveTo>
                    <a:pt x="98" y="120"/>
                  </a:moveTo>
                  <a:lnTo>
                    <a:pt x="98" y="120"/>
                  </a:lnTo>
                  <a:lnTo>
                    <a:pt x="81" y="120"/>
                  </a:lnTo>
                  <a:cubicBezTo>
                    <a:pt x="78" y="120"/>
                    <a:pt x="77" y="118"/>
                    <a:pt x="77" y="115"/>
                  </a:cubicBezTo>
                  <a:lnTo>
                    <a:pt x="77" y="47"/>
                  </a:lnTo>
                  <a:cubicBezTo>
                    <a:pt x="77" y="33"/>
                    <a:pt x="73" y="24"/>
                    <a:pt x="60" y="24"/>
                  </a:cubicBezTo>
                  <a:cubicBezTo>
                    <a:pt x="50" y="24"/>
                    <a:pt x="33" y="32"/>
                    <a:pt x="27" y="35"/>
                  </a:cubicBezTo>
                  <a:lnTo>
                    <a:pt x="27" y="115"/>
                  </a:lnTo>
                  <a:cubicBezTo>
                    <a:pt x="27" y="118"/>
                    <a:pt x="25" y="120"/>
                    <a:pt x="22" y="120"/>
                  </a:cubicBezTo>
                  <a:lnTo>
                    <a:pt x="5" y="120"/>
                  </a:lnTo>
                  <a:cubicBezTo>
                    <a:pt x="2" y="120"/>
                    <a:pt x="0" y="118"/>
                    <a:pt x="0" y="115"/>
                  </a:cubicBezTo>
                  <a:lnTo>
                    <a:pt x="0" y="7"/>
                  </a:lnTo>
                  <a:cubicBezTo>
                    <a:pt x="0" y="4"/>
                    <a:pt x="2" y="2"/>
                    <a:pt x="5" y="2"/>
                  </a:cubicBezTo>
                  <a:lnTo>
                    <a:pt x="22" y="2"/>
                  </a:lnTo>
                  <a:cubicBezTo>
                    <a:pt x="25" y="2"/>
                    <a:pt x="27" y="4"/>
                    <a:pt x="27" y="7"/>
                  </a:cubicBezTo>
                  <a:lnTo>
                    <a:pt x="27" y="14"/>
                  </a:lnTo>
                  <a:cubicBezTo>
                    <a:pt x="27" y="14"/>
                    <a:pt x="27" y="14"/>
                    <a:pt x="27" y="14"/>
                  </a:cubicBezTo>
                  <a:cubicBezTo>
                    <a:pt x="36" y="8"/>
                    <a:pt x="53" y="0"/>
                    <a:pt x="68" y="0"/>
                  </a:cubicBezTo>
                  <a:cubicBezTo>
                    <a:pt x="100" y="0"/>
                    <a:pt x="103" y="21"/>
                    <a:pt x="103" y="45"/>
                  </a:cubicBezTo>
                  <a:lnTo>
                    <a:pt x="103" y="115"/>
                  </a:lnTo>
                  <a:cubicBezTo>
                    <a:pt x="103" y="118"/>
                    <a:pt x="102" y="120"/>
                    <a:pt x="98" y="12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6" name="Freeform 340"/>
            <p:cNvSpPr>
              <a:spLocks noChangeAspect="1"/>
            </p:cNvSpPr>
            <p:nvPr userDrawn="1"/>
          </p:nvSpPr>
          <p:spPr bwMode="gray">
            <a:xfrm>
              <a:off x="2680" y="959"/>
              <a:ext cx="37" cy="53"/>
            </a:xfrm>
            <a:custGeom>
              <a:avLst/>
              <a:gdLst>
                <a:gd name="T0" fmla="*/ 65 w 115"/>
                <a:gd name="T1" fmla="*/ 0 h 163"/>
                <a:gd name="T2" fmla="*/ 65 w 115"/>
                <a:gd name="T3" fmla="*/ 0 h 163"/>
                <a:gd name="T4" fmla="*/ 109 w 115"/>
                <a:gd name="T5" fmla="*/ 7 h 163"/>
                <a:gd name="T6" fmla="*/ 114 w 115"/>
                <a:gd name="T7" fmla="*/ 14 h 163"/>
                <a:gd name="T8" fmla="*/ 112 w 115"/>
                <a:gd name="T9" fmla="*/ 24 h 163"/>
                <a:gd name="T10" fmla="*/ 105 w 115"/>
                <a:gd name="T11" fmla="*/ 28 h 163"/>
                <a:gd name="T12" fmla="*/ 67 w 115"/>
                <a:gd name="T13" fmla="*/ 24 h 163"/>
                <a:gd name="T14" fmla="*/ 29 w 115"/>
                <a:gd name="T15" fmla="*/ 82 h 163"/>
                <a:gd name="T16" fmla="*/ 67 w 115"/>
                <a:gd name="T17" fmla="*/ 138 h 163"/>
                <a:gd name="T18" fmla="*/ 105 w 115"/>
                <a:gd name="T19" fmla="*/ 135 h 163"/>
                <a:gd name="T20" fmla="*/ 112 w 115"/>
                <a:gd name="T21" fmla="*/ 139 h 163"/>
                <a:gd name="T22" fmla="*/ 114 w 115"/>
                <a:gd name="T23" fmla="*/ 148 h 163"/>
                <a:gd name="T24" fmla="*/ 110 w 115"/>
                <a:gd name="T25" fmla="*/ 156 h 163"/>
                <a:gd name="T26" fmla="*/ 65 w 115"/>
                <a:gd name="T27" fmla="*/ 163 h 163"/>
                <a:gd name="T28" fmla="*/ 0 w 115"/>
                <a:gd name="T29" fmla="*/ 83 h 163"/>
                <a:gd name="T30" fmla="*/ 65 w 115"/>
                <a:gd name="T31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5" h="163">
                  <a:moveTo>
                    <a:pt x="65" y="0"/>
                  </a:moveTo>
                  <a:lnTo>
                    <a:pt x="65" y="0"/>
                  </a:lnTo>
                  <a:cubicBezTo>
                    <a:pt x="77" y="0"/>
                    <a:pt x="96" y="1"/>
                    <a:pt x="109" y="7"/>
                  </a:cubicBezTo>
                  <a:cubicBezTo>
                    <a:pt x="113" y="8"/>
                    <a:pt x="114" y="10"/>
                    <a:pt x="114" y="14"/>
                  </a:cubicBezTo>
                  <a:lnTo>
                    <a:pt x="112" y="24"/>
                  </a:lnTo>
                  <a:cubicBezTo>
                    <a:pt x="111" y="27"/>
                    <a:pt x="110" y="28"/>
                    <a:pt x="105" y="28"/>
                  </a:cubicBezTo>
                  <a:cubicBezTo>
                    <a:pt x="94" y="26"/>
                    <a:pt x="79" y="24"/>
                    <a:pt x="67" y="24"/>
                  </a:cubicBezTo>
                  <a:cubicBezTo>
                    <a:pt x="34" y="24"/>
                    <a:pt x="29" y="51"/>
                    <a:pt x="29" y="82"/>
                  </a:cubicBezTo>
                  <a:cubicBezTo>
                    <a:pt x="29" y="114"/>
                    <a:pt x="35" y="138"/>
                    <a:pt x="67" y="138"/>
                  </a:cubicBezTo>
                  <a:cubicBezTo>
                    <a:pt x="81" y="138"/>
                    <a:pt x="92" y="137"/>
                    <a:pt x="105" y="135"/>
                  </a:cubicBezTo>
                  <a:cubicBezTo>
                    <a:pt x="110" y="135"/>
                    <a:pt x="111" y="136"/>
                    <a:pt x="112" y="139"/>
                  </a:cubicBezTo>
                  <a:lnTo>
                    <a:pt x="114" y="148"/>
                  </a:lnTo>
                  <a:cubicBezTo>
                    <a:pt x="115" y="152"/>
                    <a:pt x="113" y="154"/>
                    <a:pt x="110" y="156"/>
                  </a:cubicBezTo>
                  <a:cubicBezTo>
                    <a:pt x="98" y="161"/>
                    <a:pt x="77" y="163"/>
                    <a:pt x="65" y="163"/>
                  </a:cubicBezTo>
                  <a:cubicBezTo>
                    <a:pt x="12" y="163"/>
                    <a:pt x="0" y="123"/>
                    <a:pt x="0" y="83"/>
                  </a:cubicBezTo>
                  <a:cubicBezTo>
                    <a:pt x="0" y="42"/>
                    <a:pt x="10" y="0"/>
                    <a:pt x="65" y="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7" name="Freeform 341"/>
            <p:cNvSpPr>
              <a:spLocks noChangeAspect="1" noEditPoints="1"/>
            </p:cNvSpPr>
            <p:nvPr userDrawn="1"/>
          </p:nvSpPr>
          <p:spPr bwMode="gray">
            <a:xfrm>
              <a:off x="2718" y="972"/>
              <a:ext cx="34" cy="40"/>
            </a:xfrm>
            <a:custGeom>
              <a:avLst/>
              <a:gdLst>
                <a:gd name="T0" fmla="*/ 51 w 104"/>
                <a:gd name="T1" fmla="*/ 23 h 122"/>
                <a:gd name="T2" fmla="*/ 51 w 104"/>
                <a:gd name="T3" fmla="*/ 23 h 122"/>
                <a:gd name="T4" fmla="*/ 26 w 104"/>
                <a:gd name="T5" fmla="*/ 61 h 122"/>
                <a:gd name="T6" fmla="*/ 51 w 104"/>
                <a:gd name="T7" fmla="*/ 99 h 122"/>
                <a:gd name="T8" fmla="*/ 77 w 104"/>
                <a:gd name="T9" fmla="*/ 61 h 122"/>
                <a:gd name="T10" fmla="*/ 51 w 104"/>
                <a:gd name="T11" fmla="*/ 23 h 122"/>
                <a:gd name="T12" fmla="*/ 51 w 104"/>
                <a:gd name="T13" fmla="*/ 23 h 122"/>
                <a:gd name="T14" fmla="*/ 51 w 104"/>
                <a:gd name="T15" fmla="*/ 122 h 122"/>
                <a:gd name="T16" fmla="*/ 51 w 104"/>
                <a:gd name="T17" fmla="*/ 122 h 122"/>
                <a:gd name="T18" fmla="*/ 0 w 104"/>
                <a:gd name="T19" fmla="*/ 59 h 122"/>
                <a:gd name="T20" fmla="*/ 51 w 104"/>
                <a:gd name="T21" fmla="*/ 0 h 122"/>
                <a:gd name="T22" fmla="*/ 104 w 104"/>
                <a:gd name="T23" fmla="*/ 59 h 122"/>
                <a:gd name="T24" fmla="*/ 51 w 104"/>
                <a:gd name="T25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4" h="122">
                  <a:moveTo>
                    <a:pt x="51" y="23"/>
                  </a:moveTo>
                  <a:lnTo>
                    <a:pt x="51" y="23"/>
                  </a:lnTo>
                  <a:cubicBezTo>
                    <a:pt x="31" y="23"/>
                    <a:pt x="26" y="36"/>
                    <a:pt x="26" y="61"/>
                  </a:cubicBezTo>
                  <a:cubicBezTo>
                    <a:pt x="26" y="86"/>
                    <a:pt x="31" y="99"/>
                    <a:pt x="51" y="99"/>
                  </a:cubicBezTo>
                  <a:cubicBezTo>
                    <a:pt x="73" y="99"/>
                    <a:pt x="77" y="86"/>
                    <a:pt x="77" y="61"/>
                  </a:cubicBezTo>
                  <a:cubicBezTo>
                    <a:pt x="77" y="35"/>
                    <a:pt x="73" y="23"/>
                    <a:pt x="51" y="23"/>
                  </a:cubicBezTo>
                  <a:lnTo>
                    <a:pt x="51" y="23"/>
                  </a:lnTo>
                  <a:close/>
                  <a:moveTo>
                    <a:pt x="51" y="122"/>
                  </a:moveTo>
                  <a:lnTo>
                    <a:pt x="51" y="122"/>
                  </a:lnTo>
                  <a:cubicBezTo>
                    <a:pt x="3" y="122"/>
                    <a:pt x="0" y="86"/>
                    <a:pt x="0" y="59"/>
                  </a:cubicBezTo>
                  <a:cubicBezTo>
                    <a:pt x="0" y="37"/>
                    <a:pt x="5" y="0"/>
                    <a:pt x="51" y="0"/>
                  </a:cubicBezTo>
                  <a:cubicBezTo>
                    <a:pt x="97" y="0"/>
                    <a:pt x="104" y="31"/>
                    <a:pt x="104" y="59"/>
                  </a:cubicBezTo>
                  <a:cubicBezTo>
                    <a:pt x="104" y="86"/>
                    <a:pt x="101" y="122"/>
                    <a:pt x="51" y="122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8" name="Freeform 342"/>
            <p:cNvSpPr>
              <a:spLocks noChangeAspect="1"/>
            </p:cNvSpPr>
            <p:nvPr userDrawn="1"/>
          </p:nvSpPr>
          <p:spPr bwMode="gray">
            <a:xfrm>
              <a:off x="2757" y="972"/>
              <a:ext cx="56" cy="40"/>
            </a:xfrm>
            <a:custGeom>
              <a:avLst/>
              <a:gdLst>
                <a:gd name="T0" fmla="*/ 167 w 172"/>
                <a:gd name="T1" fmla="*/ 120 h 120"/>
                <a:gd name="T2" fmla="*/ 167 w 172"/>
                <a:gd name="T3" fmla="*/ 120 h 120"/>
                <a:gd name="T4" fmla="*/ 150 w 172"/>
                <a:gd name="T5" fmla="*/ 120 h 120"/>
                <a:gd name="T6" fmla="*/ 146 w 172"/>
                <a:gd name="T7" fmla="*/ 115 h 120"/>
                <a:gd name="T8" fmla="*/ 146 w 172"/>
                <a:gd name="T9" fmla="*/ 47 h 120"/>
                <a:gd name="T10" fmla="*/ 129 w 172"/>
                <a:gd name="T11" fmla="*/ 24 h 120"/>
                <a:gd name="T12" fmla="*/ 99 w 172"/>
                <a:gd name="T13" fmla="*/ 35 h 120"/>
                <a:gd name="T14" fmla="*/ 99 w 172"/>
                <a:gd name="T15" fmla="*/ 47 h 120"/>
                <a:gd name="T16" fmla="*/ 99 w 172"/>
                <a:gd name="T17" fmla="*/ 115 h 120"/>
                <a:gd name="T18" fmla="*/ 94 w 172"/>
                <a:gd name="T19" fmla="*/ 120 h 120"/>
                <a:gd name="T20" fmla="*/ 77 w 172"/>
                <a:gd name="T21" fmla="*/ 120 h 120"/>
                <a:gd name="T22" fmla="*/ 73 w 172"/>
                <a:gd name="T23" fmla="*/ 115 h 120"/>
                <a:gd name="T24" fmla="*/ 73 w 172"/>
                <a:gd name="T25" fmla="*/ 46 h 120"/>
                <a:gd name="T26" fmla="*/ 57 w 172"/>
                <a:gd name="T27" fmla="*/ 24 h 120"/>
                <a:gd name="T28" fmla="*/ 26 w 172"/>
                <a:gd name="T29" fmla="*/ 35 h 120"/>
                <a:gd name="T30" fmla="*/ 26 w 172"/>
                <a:gd name="T31" fmla="*/ 115 h 120"/>
                <a:gd name="T32" fmla="*/ 21 w 172"/>
                <a:gd name="T33" fmla="*/ 120 h 120"/>
                <a:gd name="T34" fmla="*/ 4 w 172"/>
                <a:gd name="T35" fmla="*/ 120 h 120"/>
                <a:gd name="T36" fmla="*/ 0 w 172"/>
                <a:gd name="T37" fmla="*/ 115 h 120"/>
                <a:gd name="T38" fmla="*/ 0 w 172"/>
                <a:gd name="T39" fmla="*/ 7 h 120"/>
                <a:gd name="T40" fmla="*/ 4 w 172"/>
                <a:gd name="T41" fmla="*/ 2 h 120"/>
                <a:gd name="T42" fmla="*/ 21 w 172"/>
                <a:gd name="T43" fmla="*/ 2 h 120"/>
                <a:gd name="T44" fmla="*/ 26 w 172"/>
                <a:gd name="T45" fmla="*/ 7 h 120"/>
                <a:gd name="T46" fmla="*/ 26 w 172"/>
                <a:gd name="T47" fmla="*/ 14 h 120"/>
                <a:gd name="T48" fmla="*/ 26 w 172"/>
                <a:gd name="T49" fmla="*/ 14 h 120"/>
                <a:gd name="T50" fmla="*/ 62 w 172"/>
                <a:gd name="T51" fmla="*/ 0 h 120"/>
                <a:gd name="T52" fmla="*/ 95 w 172"/>
                <a:gd name="T53" fmla="*/ 17 h 120"/>
                <a:gd name="T54" fmla="*/ 137 w 172"/>
                <a:gd name="T55" fmla="*/ 0 h 120"/>
                <a:gd name="T56" fmla="*/ 172 w 172"/>
                <a:gd name="T57" fmla="*/ 45 h 120"/>
                <a:gd name="T58" fmla="*/ 172 w 172"/>
                <a:gd name="T59" fmla="*/ 115 h 120"/>
                <a:gd name="T60" fmla="*/ 167 w 172"/>
                <a:gd name="T6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72" h="120">
                  <a:moveTo>
                    <a:pt x="167" y="120"/>
                  </a:moveTo>
                  <a:lnTo>
                    <a:pt x="167" y="120"/>
                  </a:lnTo>
                  <a:lnTo>
                    <a:pt x="150" y="120"/>
                  </a:lnTo>
                  <a:cubicBezTo>
                    <a:pt x="147" y="120"/>
                    <a:pt x="146" y="118"/>
                    <a:pt x="146" y="115"/>
                  </a:cubicBezTo>
                  <a:lnTo>
                    <a:pt x="146" y="47"/>
                  </a:lnTo>
                  <a:cubicBezTo>
                    <a:pt x="146" y="29"/>
                    <a:pt x="141" y="24"/>
                    <a:pt x="129" y="24"/>
                  </a:cubicBezTo>
                  <a:cubicBezTo>
                    <a:pt x="120" y="24"/>
                    <a:pt x="106" y="31"/>
                    <a:pt x="99" y="35"/>
                  </a:cubicBezTo>
                  <a:cubicBezTo>
                    <a:pt x="99" y="37"/>
                    <a:pt x="99" y="42"/>
                    <a:pt x="99" y="47"/>
                  </a:cubicBezTo>
                  <a:lnTo>
                    <a:pt x="99" y="115"/>
                  </a:lnTo>
                  <a:cubicBezTo>
                    <a:pt x="99" y="118"/>
                    <a:pt x="98" y="120"/>
                    <a:pt x="94" y="120"/>
                  </a:cubicBezTo>
                  <a:lnTo>
                    <a:pt x="77" y="120"/>
                  </a:lnTo>
                  <a:cubicBezTo>
                    <a:pt x="74" y="120"/>
                    <a:pt x="73" y="118"/>
                    <a:pt x="73" y="115"/>
                  </a:cubicBezTo>
                  <a:lnTo>
                    <a:pt x="73" y="46"/>
                  </a:lnTo>
                  <a:cubicBezTo>
                    <a:pt x="73" y="31"/>
                    <a:pt x="69" y="24"/>
                    <a:pt x="57" y="24"/>
                  </a:cubicBezTo>
                  <a:cubicBezTo>
                    <a:pt x="48" y="24"/>
                    <a:pt x="35" y="30"/>
                    <a:pt x="26" y="35"/>
                  </a:cubicBezTo>
                  <a:lnTo>
                    <a:pt x="26" y="115"/>
                  </a:lnTo>
                  <a:cubicBezTo>
                    <a:pt x="26" y="118"/>
                    <a:pt x="25" y="120"/>
                    <a:pt x="21" y="120"/>
                  </a:cubicBezTo>
                  <a:lnTo>
                    <a:pt x="4" y="120"/>
                  </a:lnTo>
                  <a:cubicBezTo>
                    <a:pt x="1" y="120"/>
                    <a:pt x="0" y="118"/>
                    <a:pt x="0" y="115"/>
                  </a:cubicBezTo>
                  <a:lnTo>
                    <a:pt x="0" y="7"/>
                  </a:lnTo>
                  <a:cubicBezTo>
                    <a:pt x="0" y="4"/>
                    <a:pt x="1" y="2"/>
                    <a:pt x="4" y="2"/>
                  </a:cubicBezTo>
                  <a:lnTo>
                    <a:pt x="21" y="2"/>
                  </a:lnTo>
                  <a:cubicBezTo>
                    <a:pt x="25" y="2"/>
                    <a:pt x="26" y="4"/>
                    <a:pt x="26" y="7"/>
                  </a:cubicBezTo>
                  <a:lnTo>
                    <a:pt x="26" y="14"/>
                  </a:lnTo>
                  <a:lnTo>
                    <a:pt x="26" y="14"/>
                  </a:lnTo>
                  <a:cubicBezTo>
                    <a:pt x="35" y="8"/>
                    <a:pt x="49" y="1"/>
                    <a:pt x="62" y="0"/>
                  </a:cubicBezTo>
                  <a:cubicBezTo>
                    <a:pt x="76" y="0"/>
                    <a:pt x="87" y="3"/>
                    <a:pt x="95" y="17"/>
                  </a:cubicBezTo>
                  <a:cubicBezTo>
                    <a:pt x="107" y="8"/>
                    <a:pt x="122" y="0"/>
                    <a:pt x="137" y="0"/>
                  </a:cubicBezTo>
                  <a:cubicBezTo>
                    <a:pt x="169" y="0"/>
                    <a:pt x="172" y="21"/>
                    <a:pt x="172" y="45"/>
                  </a:cubicBezTo>
                  <a:lnTo>
                    <a:pt x="172" y="115"/>
                  </a:lnTo>
                  <a:cubicBezTo>
                    <a:pt x="172" y="118"/>
                    <a:pt x="171" y="120"/>
                    <a:pt x="167" y="12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9" name="Freeform 343"/>
            <p:cNvSpPr>
              <a:spLocks noChangeAspect="1"/>
            </p:cNvSpPr>
            <p:nvPr userDrawn="1"/>
          </p:nvSpPr>
          <p:spPr bwMode="gray">
            <a:xfrm>
              <a:off x="2819" y="972"/>
              <a:ext cx="56" cy="40"/>
            </a:xfrm>
            <a:custGeom>
              <a:avLst/>
              <a:gdLst>
                <a:gd name="T0" fmla="*/ 168 w 172"/>
                <a:gd name="T1" fmla="*/ 120 h 120"/>
                <a:gd name="T2" fmla="*/ 168 w 172"/>
                <a:gd name="T3" fmla="*/ 120 h 120"/>
                <a:gd name="T4" fmla="*/ 150 w 172"/>
                <a:gd name="T5" fmla="*/ 120 h 120"/>
                <a:gd name="T6" fmla="*/ 146 w 172"/>
                <a:gd name="T7" fmla="*/ 115 h 120"/>
                <a:gd name="T8" fmla="*/ 146 w 172"/>
                <a:gd name="T9" fmla="*/ 47 h 120"/>
                <a:gd name="T10" fmla="*/ 129 w 172"/>
                <a:gd name="T11" fmla="*/ 24 h 120"/>
                <a:gd name="T12" fmla="*/ 99 w 172"/>
                <a:gd name="T13" fmla="*/ 35 h 120"/>
                <a:gd name="T14" fmla="*/ 99 w 172"/>
                <a:gd name="T15" fmla="*/ 47 h 120"/>
                <a:gd name="T16" fmla="*/ 99 w 172"/>
                <a:gd name="T17" fmla="*/ 115 h 120"/>
                <a:gd name="T18" fmla="*/ 94 w 172"/>
                <a:gd name="T19" fmla="*/ 120 h 120"/>
                <a:gd name="T20" fmla="*/ 77 w 172"/>
                <a:gd name="T21" fmla="*/ 120 h 120"/>
                <a:gd name="T22" fmla="*/ 73 w 172"/>
                <a:gd name="T23" fmla="*/ 115 h 120"/>
                <a:gd name="T24" fmla="*/ 73 w 172"/>
                <a:gd name="T25" fmla="*/ 46 h 120"/>
                <a:gd name="T26" fmla="*/ 57 w 172"/>
                <a:gd name="T27" fmla="*/ 24 h 120"/>
                <a:gd name="T28" fmla="*/ 26 w 172"/>
                <a:gd name="T29" fmla="*/ 35 h 120"/>
                <a:gd name="T30" fmla="*/ 26 w 172"/>
                <a:gd name="T31" fmla="*/ 115 h 120"/>
                <a:gd name="T32" fmla="*/ 21 w 172"/>
                <a:gd name="T33" fmla="*/ 120 h 120"/>
                <a:gd name="T34" fmla="*/ 4 w 172"/>
                <a:gd name="T35" fmla="*/ 120 h 120"/>
                <a:gd name="T36" fmla="*/ 0 w 172"/>
                <a:gd name="T37" fmla="*/ 115 h 120"/>
                <a:gd name="T38" fmla="*/ 0 w 172"/>
                <a:gd name="T39" fmla="*/ 7 h 120"/>
                <a:gd name="T40" fmla="*/ 4 w 172"/>
                <a:gd name="T41" fmla="*/ 2 h 120"/>
                <a:gd name="T42" fmla="*/ 21 w 172"/>
                <a:gd name="T43" fmla="*/ 2 h 120"/>
                <a:gd name="T44" fmla="*/ 26 w 172"/>
                <a:gd name="T45" fmla="*/ 7 h 120"/>
                <a:gd name="T46" fmla="*/ 26 w 172"/>
                <a:gd name="T47" fmla="*/ 14 h 120"/>
                <a:gd name="T48" fmla="*/ 26 w 172"/>
                <a:gd name="T49" fmla="*/ 14 h 120"/>
                <a:gd name="T50" fmla="*/ 62 w 172"/>
                <a:gd name="T51" fmla="*/ 0 h 120"/>
                <a:gd name="T52" fmla="*/ 95 w 172"/>
                <a:gd name="T53" fmla="*/ 17 h 120"/>
                <a:gd name="T54" fmla="*/ 137 w 172"/>
                <a:gd name="T55" fmla="*/ 0 h 120"/>
                <a:gd name="T56" fmla="*/ 172 w 172"/>
                <a:gd name="T57" fmla="*/ 45 h 120"/>
                <a:gd name="T58" fmla="*/ 172 w 172"/>
                <a:gd name="T59" fmla="*/ 115 h 120"/>
                <a:gd name="T60" fmla="*/ 168 w 172"/>
                <a:gd name="T6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72" h="120">
                  <a:moveTo>
                    <a:pt x="168" y="120"/>
                  </a:moveTo>
                  <a:lnTo>
                    <a:pt x="168" y="120"/>
                  </a:lnTo>
                  <a:lnTo>
                    <a:pt x="150" y="120"/>
                  </a:lnTo>
                  <a:cubicBezTo>
                    <a:pt x="147" y="120"/>
                    <a:pt x="146" y="118"/>
                    <a:pt x="146" y="115"/>
                  </a:cubicBezTo>
                  <a:lnTo>
                    <a:pt x="146" y="47"/>
                  </a:lnTo>
                  <a:cubicBezTo>
                    <a:pt x="146" y="29"/>
                    <a:pt x="141" y="24"/>
                    <a:pt x="129" y="24"/>
                  </a:cubicBezTo>
                  <a:cubicBezTo>
                    <a:pt x="121" y="24"/>
                    <a:pt x="106" y="31"/>
                    <a:pt x="99" y="35"/>
                  </a:cubicBezTo>
                  <a:cubicBezTo>
                    <a:pt x="99" y="37"/>
                    <a:pt x="99" y="42"/>
                    <a:pt x="99" y="47"/>
                  </a:cubicBezTo>
                  <a:lnTo>
                    <a:pt x="99" y="115"/>
                  </a:lnTo>
                  <a:cubicBezTo>
                    <a:pt x="99" y="118"/>
                    <a:pt x="98" y="120"/>
                    <a:pt x="94" y="120"/>
                  </a:cubicBezTo>
                  <a:lnTo>
                    <a:pt x="77" y="120"/>
                  </a:lnTo>
                  <a:cubicBezTo>
                    <a:pt x="74" y="120"/>
                    <a:pt x="73" y="118"/>
                    <a:pt x="73" y="115"/>
                  </a:cubicBezTo>
                  <a:lnTo>
                    <a:pt x="73" y="46"/>
                  </a:lnTo>
                  <a:cubicBezTo>
                    <a:pt x="73" y="31"/>
                    <a:pt x="69" y="24"/>
                    <a:pt x="57" y="24"/>
                  </a:cubicBezTo>
                  <a:cubicBezTo>
                    <a:pt x="49" y="24"/>
                    <a:pt x="35" y="30"/>
                    <a:pt x="26" y="35"/>
                  </a:cubicBezTo>
                  <a:lnTo>
                    <a:pt x="26" y="115"/>
                  </a:lnTo>
                  <a:cubicBezTo>
                    <a:pt x="26" y="118"/>
                    <a:pt x="25" y="120"/>
                    <a:pt x="21" y="120"/>
                  </a:cubicBezTo>
                  <a:lnTo>
                    <a:pt x="4" y="120"/>
                  </a:lnTo>
                  <a:cubicBezTo>
                    <a:pt x="1" y="120"/>
                    <a:pt x="0" y="118"/>
                    <a:pt x="0" y="115"/>
                  </a:cubicBezTo>
                  <a:lnTo>
                    <a:pt x="0" y="7"/>
                  </a:lnTo>
                  <a:cubicBezTo>
                    <a:pt x="0" y="4"/>
                    <a:pt x="1" y="2"/>
                    <a:pt x="4" y="2"/>
                  </a:cubicBezTo>
                  <a:lnTo>
                    <a:pt x="21" y="2"/>
                  </a:lnTo>
                  <a:cubicBezTo>
                    <a:pt x="25" y="2"/>
                    <a:pt x="26" y="4"/>
                    <a:pt x="26" y="7"/>
                  </a:cubicBezTo>
                  <a:lnTo>
                    <a:pt x="26" y="14"/>
                  </a:lnTo>
                  <a:lnTo>
                    <a:pt x="26" y="14"/>
                  </a:lnTo>
                  <a:cubicBezTo>
                    <a:pt x="36" y="8"/>
                    <a:pt x="49" y="1"/>
                    <a:pt x="62" y="0"/>
                  </a:cubicBezTo>
                  <a:cubicBezTo>
                    <a:pt x="76" y="0"/>
                    <a:pt x="87" y="3"/>
                    <a:pt x="95" y="17"/>
                  </a:cubicBezTo>
                  <a:cubicBezTo>
                    <a:pt x="107" y="8"/>
                    <a:pt x="122" y="0"/>
                    <a:pt x="137" y="0"/>
                  </a:cubicBezTo>
                  <a:cubicBezTo>
                    <a:pt x="169" y="0"/>
                    <a:pt x="172" y="21"/>
                    <a:pt x="172" y="45"/>
                  </a:cubicBezTo>
                  <a:lnTo>
                    <a:pt x="172" y="115"/>
                  </a:lnTo>
                  <a:cubicBezTo>
                    <a:pt x="172" y="118"/>
                    <a:pt x="171" y="120"/>
                    <a:pt x="168" y="12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0" name="Freeform 344"/>
            <p:cNvSpPr>
              <a:spLocks noChangeAspect="1" noEditPoints="1"/>
            </p:cNvSpPr>
            <p:nvPr userDrawn="1"/>
          </p:nvSpPr>
          <p:spPr bwMode="gray">
            <a:xfrm>
              <a:off x="2882" y="958"/>
              <a:ext cx="9" cy="54"/>
            </a:xfrm>
            <a:custGeom>
              <a:avLst/>
              <a:gdLst>
                <a:gd name="T0" fmla="*/ 27 w 28"/>
                <a:gd name="T1" fmla="*/ 158 h 163"/>
                <a:gd name="T2" fmla="*/ 27 w 28"/>
                <a:gd name="T3" fmla="*/ 158 h 163"/>
                <a:gd name="T4" fmla="*/ 22 w 28"/>
                <a:gd name="T5" fmla="*/ 163 h 163"/>
                <a:gd name="T6" fmla="*/ 5 w 28"/>
                <a:gd name="T7" fmla="*/ 163 h 163"/>
                <a:gd name="T8" fmla="*/ 1 w 28"/>
                <a:gd name="T9" fmla="*/ 158 h 163"/>
                <a:gd name="T10" fmla="*/ 1 w 28"/>
                <a:gd name="T11" fmla="*/ 50 h 163"/>
                <a:gd name="T12" fmla="*/ 5 w 28"/>
                <a:gd name="T13" fmla="*/ 45 h 163"/>
                <a:gd name="T14" fmla="*/ 22 w 28"/>
                <a:gd name="T15" fmla="*/ 45 h 163"/>
                <a:gd name="T16" fmla="*/ 27 w 28"/>
                <a:gd name="T17" fmla="*/ 50 h 163"/>
                <a:gd name="T18" fmla="*/ 27 w 28"/>
                <a:gd name="T19" fmla="*/ 158 h 163"/>
                <a:gd name="T20" fmla="*/ 27 w 28"/>
                <a:gd name="T21" fmla="*/ 158 h 163"/>
                <a:gd name="T22" fmla="*/ 14 w 28"/>
                <a:gd name="T23" fmla="*/ 28 h 163"/>
                <a:gd name="T24" fmla="*/ 14 w 28"/>
                <a:gd name="T25" fmla="*/ 28 h 163"/>
                <a:gd name="T26" fmla="*/ 0 w 28"/>
                <a:gd name="T27" fmla="*/ 14 h 163"/>
                <a:gd name="T28" fmla="*/ 14 w 28"/>
                <a:gd name="T29" fmla="*/ 0 h 163"/>
                <a:gd name="T30" fmla="*/ 28 w 28"/>
                <a:gd name="T31" fmla="*/ 14 h 163"/>
                <a:gd name="T32" fmla="*/ 14 w 28"/>
                <a:gd name="T33" fmla="*/ 28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" h="163">
                  <a:moveTo>
                    <a:pt x="27" y="158"/>
                  </a:moveTo>
                  <a:lnTo>
                    <a:pt x="27" y="158"/>
                  </a:lnTo>
                  <a:cubicBezTo>
                    <a:pt x="27" y="161"/>
                    <a:pt x="26" y="163"/>
                    <a:pt x="22" y="163"/>
                  </a:cubicBezTo>
                  <a:lnTo>
                    <a:pt x="5" y="163"/>
                  </a:lnTo>
                  <a:cubicBezTo>
                    <a:pt x="2" y="163"/>
                    <a:pt x="1" y="161"/>
                    <a:pt x="1" y="158"/>
                  </a:cubicBezTo>
                  <a:lnTo>
                    <a:pt x="1" y="50"/>
                  </a:lnTo>
                  <a:cubicBezTo>
                    <a:pt x="1" y="46"/>
                    <a:pt x="2" y="45"/>
                    <a:pt x="5" y="45"/>
                  </a:cubicBezTo>
                  <a:lnTo>
                    <a:pt x="22" y="45"/>
                  </a:lnTo>
                  <a:cubicBezTo>
                    <a:pt x="26" y="45"/>
                    <a:pt x="27" y="47"/>
                    <a:pt x="27" y="50"/>
                  </a:cubicBezTo>
                  <a:lnTo>
                    <a:pt x="27" y="158"/>
                  </a:lnTo>
                  <a:lnTo>
                    <a:pt x="27" y="158"/>
                  </a:lnTo>
                  <a:close/>
                  <a:moveTo>
                    <a:pt x="14" y="28"/>
                  </a:moveTo>
                  <a:lnTo>
                    <a:pt x="14" y="28"/>
                  </a:lnTo>
                  <a:cubicBezTo>
                    <a:pt x="1" y="28"/>
                    <a:pt x="0" y="21"/>
                    <a:pt x="0" y="14"/>
                  </a:cubicBezTo>
                  <a:cubicBezTo>
                    <a:pt x="0" y="6"/>
                    <a:pt x="2" y="0"/>
                    <a:pt x="14" y="0"/>
                  </a:cubicBezTo>
                  <a:cubicBezTo>
                    <a:pt x="26" y="0"/>
                    <a:pt x="28" y="6"/>
                    <a:pt x="28" y="14"/>
                  </a:cubicBezTo>
                  <a:cubicBezTo>
                    <a:pt x="28" y="21"/>
                    <a:pt x="26" y="28"/>
                    <a:pt x="14" y="28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1" name="Freeform 345"/>
            <p:cNvSpPr>
              <a:spLocks noChangeAspect="1"/>
            </p:cNvSpPr>
            <p:nvPr userDrawn="1"/>
          </p:nvSpPr>
          <p:spPr bwMode="gray">
            <a:xfrm>
              <a:off x="2896" y="972"/>
              <a:ext cx="30" cy="40"/>
            </a:xfrm>
            <a:custGeom>
              <a:avLst/>
              <a:gdLst>
                <a:gd name="T0" fmla="*/ 43 w 92"/>
                <a:gd name="T1" fmla="*/ 122 h 122"/>
                <a:gd name="T2" fmla="*/ 43 w 92"/>
                <a:gd name="T3" fmla="*/ 122 h 122"/>
                <a:gd name="T4" fmla="*/ 6 w 92"/>
                <a:gd name="T5" fmla="*/ 116 h 122"/>
                <a:gd name="T6" fmla="*/ 1 w 92"/>
                <a:gd name="T7" fmla="*/ 109 h 122"/>
                <a:gd name="T8" fmla="*/ 3 w 92"/>
                <a:gd name="T9" fmla="*/ 101 h 122"/>
                <a:gd name="T10" fmla="*/ 9 w 92"/>
                <a:gd name="T11" fmla="*/ 97 h 122"/>
                <a:gd name="T12" fmla="*/ 43 w 92"/>
                <a:gd name="T13" fmla="*/ 100 h 122"/>
                <a:gd name="T14" fmla="*/ 65 w 92"/>
                <a:gd name="T15" fmla="*/ 86 h 122"/>
                <a:gd name="T16" fmla="*/ 45 w 92"/>
                <a:gd name="T17" fmla="*/ 71 h 122"/>
                <a:gd name="T18" fmla="*/ 1 w 92"/>
                <a:gd name="T19" fmla="*/ 36 h 122"/>
                <a:gd name="T20" fmla="*/ 46 w 92"/>
                <a:gd name="T21" fmla="*/ 0 h 122"/>
                <a:gd name="T22" fmla="*/ 83 w 92"/>
                <a:gd name="T23" fmla="*/ 5 h 122"/>
                <a:gd name="T24" fmla="*/ 88 w 92"/>
                <a:gd name="T25" fmla="*/ 12 h 122"/>
                <a:gd name="T26" fmla="*/ 86 w 92"/>
                <a:gd name="T27" fmla="*/ 21 h 122"/>
                <a:gd name="T28" fmla="*/ 79 w 92"/>
                <a:gd name="T29" fmla="*/ 24 h 122"/>
                <a:gd name="T30" fmla="*/ 47 w 92"/>
                <a:gd name="T31" fmla="*/ 22 h 122"/>
                <a:gd name="T32" fmla="*/ 28 w 92"/>
                <a:gd name="T33" fmla="*/ 35 h 122"/>
                <a:gd name="T34" fmla="*/ 48 w 92"/>
                <a:gd name="T35" fmla="*/ 48 h 122"/>
                <a:gd name="T36" fmla="*/ 92 w 92"/>
                <a:gd name="T37" fmla="*/ 85 h 122"/>
                <a:gd name="T38" fmla="*/ 43 w 92"/>
                <a:gd name="T39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2" h="122">
                  <a:moveTo>
                    <a:pt x="43" y="122"/>
                  </a:moveTo>
                  <a:lnTo>
                    <a:pt x="43" y="122"/>
                  </a:lnTo>
                  <a:cubicBezTo>
                    <a:pt x="31" y="122"/>
                    <a:pt x="15" y="120"/>
                    <a:pt x="6" y="116"/>
                  </a:cubicBezTo>
                  <a:cubicBezTo>
                    <a:pt x="1" y="115"/>
                    <a:pt x="0" y="112"/>
                    <a:pt x="1" y="109"/>
                  </a:cubicBezTo>
                  <a:lnTo>
                    <a:pt x="3" y="101"/>
                  </a:lnTo>
                  <a:cubicBezTo>
                    <a:pt x="3" y="97"/>
                    <a:pt x="5" y="97"/>
                    <a:pt x="9" y="97"/>
                  </a:cubicBezTo>
                  <a:cubicBezTo>
                    <a:pt x="19" y="99"/>
                    <a:pt x="35" y="100"/>
                    <a:pt x="43" y="100"/>
                  </a:cubicBezTo>
                  <a:cubicBezTo>
                    <a:pt x="58" y="100"/>
                    <a:pt x="65" y="96"/>
                    <a:pt x="65" y="86"/>
                  </a:cubicBezTo>
                  <a:cubicBezTo>
                    <a:pt x="65" y="75"/>
                    <a:pt x="61" y="73"/>
                    <a:pt x="45" y="71"/>
                  </a:cubicBezTo>
                  <a:cubicBezTo>
                    <a:pt x="22" y="67"/>
                    <a:pt x="1" y="62"/>
                    <a:pt x="1" y="36"/>
                  </a:cubicBezTo>
                  <a:cubicBezTo>
                    <a:pt x="1" y="12"/>
                    <a:pt x="19" y="0"/>
                    <a:pt x="46" y="0"/>
                  </a:cubicBezTo>
                  <a:cubicBezTo>
                    <a:pt x="56" y="0"/>
                    <a:pt x="73" y="1"/>
                    <a:pt x="83" y="5"/>
                  </a:cubicBezTo>
                  <a:cubicBezTo>
                    <a:pt x="87" y="7"/>
                    <a:pt x="89" y="9"/>
                    <a:pt x="88" y="12"/>
                  </a:cubicBezTo>
                  <a:lnTo>
                    <a:pt x="86" y="21"/>
                  </a:lnTo>
                  <a:cubicBezTo>
                    <a:pt x="85" y="24"/>
                    <a:pt x="84" y="25"/>
                    <a:pt x="79" y="24"/>
                  </a:cubicBezTo>
                  <a:cubicBezTo>
                    <a:pt x="69" y="23"/>
                    <a:pt x="56" y="22"/>
                    <a:pt x="47" y="22"/>
                  </a:cubicBezTo>
                  <a:cubicBezTo>
                    <a:pt x="31" y="22"/>
                    <a:pt x="28" y="26"/>
                    <a:pt x="28" y="35"/>
                  </a:cubicBezTo>
                  <a:cubicBezTo>
                    <a:pt x="28" y="44"/>
                    <a:pt x="34" y="46"/>
                    <a:pt x="48" y="48"/>
                  </a:cubicBezTo>
                  <a:cubicBezTo>
                    <a:pt x="71" y="51"/>
                    <a:pt x="92" y="56"/>
                    <a:pt x="92" y="85"/>
                  </a:cubicBezTo>
                  <a:cubicBezTo>
                    <a:pt x="92" y="113"/>
                    <a:pt x="68" y="122"/>
                    <a:pt x="43" y="122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2" name="Freeform 346"/>
            <p:cNvSpPr>
              <a:spLocks noChangeAspect="1"/>
            </p:cNvSpPr>
            <p:nvPr userDrawn="1"/>
          </p:nvSpPr>
          <p:spPr bwMode="gray">
            <a:xfrm>
              <a:off x="2929" y="972"/>
              <a:ext cx="30" cy="40"/>
            </a:xfrm>
            <a:custGeom>
              <a:avLst/>
              <a:gdLst>
                <a:gd name="T0" fmla="*/ 43 w 91"/>
                <a:gd name="T1" fmla="*/ 122 h 122"/>
                <a:gd name="T2" fmla="*/ 43 w 91"/>
                <a:gd name="T3" fmla="*/ 122 h 122"/>
                <a:gd name="T4" fmla="*/ 6 w 91"/>
                <a:gd name="T5" fmla="*/ 116 h 122"/>
                <a:gd name="T6" fmla="*/ 1 w 91"/>
                <a:gd name="T7" fmla="*/ 109 h 122"/>
                <a:gd name="T8" fmla="*/ 2 w 91"/>
                <a:gd name="T9" fmla="*/ 101 h 122"/>
                <a:gd name="T10" fmla="*/ 8 w 91"/>
                <a:gd name="T11" fmla="*/ 97 h 122"/>
                <a:gd name="T12" fmla="*/ 43 w 91"/>
                <a:gd name="T13" fmla="*/ 100 h 122"/>
                <a:gd name="T14" fmla="*/ 64 w 91"/>
                <a:gd name="T15" fmla="*/ 86 h 122"/>
                <a:gd name="T16" fmla="*/ 45 w 91"/>
                <a:gd name="T17" fmla="*/ 71 h 122"/>
                <a:gd name="T18" fmla="*/ 1 w 91"/>
                <a:gd name="T19" fmla="*/ 36 h 122"/>
                <a:gd name="T20" fmla="*/ 46 w 91"/>
                <a:gd name="T21" fmla="*/ 0 h 122"/>
                <a:gd name="T22" fmla="*/ 82 w 91"/>
                <a:gd name="T23" fmla="*/ 5 h 122"/>
                <a:gd name="T24" fmla="*/ 87 w 91"/>
                <a:gd name="T25" fmla="*/ 12 h 122"/>
                <a:gd name="T26" fmla="*/ 86 w 91"/>
                <a:gd name="T27" fmla="*/ 21 h 122"/>
                <a:gd name="T28" fmla="*/ 79 w 91"/>
                <a:gd name="T29" fmla="*/ 24 h 122"/>
                <a:gd name="T30" fmla="*/ 46 w 91"/>
                <a:gd name="T31" fmla="*/ 22 h 122"/>
                <a:gd name="T32" fmla="*/ 27 w 91"/>
                <a:gd name="T33" fmla="*/ 35 h 122"/>
                <a:gd name="T34" fmla="*/ 48 w 91"/>
                <a:gd name="T35" fmla="*/ 48 h 122"/>
                <a:gd name="T36" fmla="*/ 91 w 91"/>
                <a:gd name="T37" fmla="*/ 85 h 122"/>
                <a:gd name="T38" fmla="*/ 43 w 91"/>
                <a:gd name="T39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1" h="122">
                  <a:moveTo>
                    <a:pt x="43" y="122"/>
                  </a:moveTo>
                  <a:lnTo>
                    <a:pt x="43" y="122"/>
                  </a:lnTo>
                  <a:cubicBezTo>
                    <a:pt x="31" y="122"/>
                    <a:pt x="15" y="120"/>
                    <a:pt x="6" y="116"/>
                  </a:cubicBezTo>
                  <a:cubicBezTo>
                    <a:pt x="1" y="115"/>
                    <a:pt x="0" y="112"/>
                    <a:pt x="1" y="109"/>
                  </a:cubicBezTo>
                  <a:lnTo>
                    <a:pt x="2" y="101"/>
                  </a:lnTo>
                  <a:cubicBezTo>
                    <a:pt x="3" y="97"/>
                    <a:pt x="5" y="97"/>
                    <a:pt x="8" y="97"/>
                  </a:cubicBezTo>
                  <a:cubicBezTo>
                    <a:pt x="19" y="99"/>
                    <a:pt x="34" y="100"/>
                    <a:pt x="43" y="100"/>
                  </a:cubicBezTo>
                  <a:cubicBezTo>
                    <a:pt x="58" y="100"/>
                    <a:pt x="64" y="96"/>
                    <a:pt x="64" y="86"/>
                  </a:cubicBezTo>
                  <a:cubicBezTo>
                    <a:pt x="64" y="75"/>
                    <a:pt x="60" y="73"/>
                    <a:pt x="45" y="71"/>
                  </a:cubicBezTo>
                  <a:cubicBezTo>
                    <a:pt x="21" y="67"/>
                    <a:pt x="1" y="62"/>
                    <a:pt x="1" y="36"/>
                  </a:cubicBezTo>
                  <a:cubicBezTo>
                    <a:pt x="1" y="12"/>
                    <a:pt x="19" y="0"/>
                    <a:pt x="46" y="0"/>
                  </a:cubicBezTo>
                  <a:cubicBezTo>
                    <a:pt x="56" y="0"/>
                    <a:pt x="72" y="1"/>
                    <a:pt x="82" y="5"/>
                  </a:cubicBezTo>
                  <a:cubicBezTo>
                    <a:pt x="86" y="7"/>
                    <a:pt x="88" y="9"/>
                    <a:pt x="87" y="12"/>
                  </a:cubicBezTo>
                  <a:lnTo>
                    <a:pt x="86" y="21"/>
                  </a:lnTo>
                  <a:cubicBezTo>
                    <a:pt x="85" y="24"/>
                    <a:pt x="83" y="25"/>
                    <a:pt x="79" y="24"/>
                  </a:cubicBezTo>
                  <a:cubicBezTo>
                    <a:pt x="69" y="23"/>
                    <a:pt x="55" y="22"/>
                    <a:pt x="46" y="22"/>
                  </a:cubicBezTo>
                  <a:cubicBezTo>
                    <a:pt x="31" y="22"/>
                    <a:pt x="27" y="26"/>
                    <a:pt x="27" y="35"/>
                  </a:cubicBezTo>
                  <a:cubicBezTo>
                    <a:pt x="27" y="44"/>
                    <a:pt x="33" y="46"/>
                    <a:pt x="48" y="48"/>
                  </a:cubicBezTo>
                  <a:cubicBezTo>
                    <a:pt x="71" y="51"/>
                    <a:pt x="91" y="56"/>
                    <a:pt x="91" y="85"/>
                  </a:cubicBezTo>
                  <a:cubicBezTo>
                    <a:pt x="91" y="113"/>
                    <a:pt x="68" y="122"/>
                    <a:pt x="43" y="122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3" name="Freeform 347"/>
            <p:cNvSpPr>
              <a:spLocks noChangeAspect="1" noEditPoints="1"/>
            </p:cNvSpPr>
            <p:nvPr userDrawn="1"/>
          </p:nvSpPr>
          <p:spPr bwMode="gray">
            <a:xfrm>
              <a:off x="2964" y="958"/>
              <a:ext cx="9" cy="54"/>
            </a:xfrm>
            <a:custGeom>
              <a:avLst/>
              <a:gdLst>
                <a:gd name="T0" fmla="*/ 26 w 28"/>
                <a:gd name="T1" fmla="*/ 158 h 163"/>
                <a:gd name="T2" fmla="*/ 26 w 28"/>
                <a:gd name="T3" fmla="*/ 158 h 163"/>
                <a:gd name="T4" fmla="*/ 22 w 28"/>
                <a:gd name="T5" fmla="*/ 163 h 163"/>
                <a:gd name="T6" fmla="*/ 5 w 28"/>
                <a:gd name="T7" fmla="*/ 163 h 163"/>
                <a:gd name="T8" fmla="*/ 0 w 28"/>
                <a:gd name="T9" fmla="*/ 158 h 163"/>
                <a:gd name="T10" fmla="*/ 0 w 28"/>
                <a:gd name="T11" fmla="*/ 50 h 163"/>
                <a:gd name="T12" fmla="*/ 5 w 28"/>
                <a:gd name="T13" fmla="*/ 45 h 163"/>
                <a:gd name="T14" fmla="*/ 22 w 28"/>
                <a:gd name="T15" fmla="*/ 45 h 163"/>
                <a:gd name="T16" fmla="*/ 26 w 28"/>
                <a:gd name="T17" fmla="*/ 50 h 163"/>
                <a:gd name="T18" fmla="*/ 26 w 28"/>
                <a:gd name="T19" fmla="*/ 158 h 163"/>
                <a:gd name="T20" fmla="*/ 26 w 28"/>
                <a:gd name="T21" fmla="*/ 158 h 163"/>
                <a:gd name="T22" fmla="*/ 14 w 28"/>
                <a:gd name="T23" fmla="*/ 28 h 163"/>
                <a:gd name="T24" fmla="*/ 14 w 28"/>
                <a:gd name="T25" fmla="*/ 28 h 163"/>
                <a:gd name="T26" fmla="*/ 0 w 28"/>
                <a:gd name="T27" fmla="*/ 14 h 163"/>
                <a:gd name="T28" fmla="*/ 14 w 28"/>
                <a:gd name="T29" fmla="*/ 0 h 163"/>
                <a:gd name="T30" fmla="*/ 28 w 28"/>
                <a:gd name="T31" fmla="*/ 14 h 163"/>
                <a:gd name="T32" fmla="*/ 14 w 28"/>
                <a:gd name="T33" fmla="*/ 28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" h="163">
                  <a:moveTo>
                    <a:pt x="26" y="158"/>
                  </a:moveTo>
                  <a:lnTo>
                    <a:pt x="26" y="158"/>
                  </a:lnTo>
                  <a:cubicBezTo>
                    <a:pt x="26" y="161"/>
                    <a:pt x="26" y="163"/>
                    <a:pt x="22" y="163"/>
                  </a:cubicBezTo>
                  <a:lnTo>
                    <a:pt x="5" y="163"/>
                  </a:lnTo>
                  <a:cubicBezTo>
                    <a:pt x="2" y="163"/>
                    <a:pt x="0" y="161"/>
                    <a:pt x="0" y="158"/>
                  </a:cubicBezTo>
                  <a:lnTo>
                    <a:pt x="0" y="50"/>
                  </a:lnTo>
                  <a:cubicBezTo>
                    <a:pt x="0" y="46"/>
                    <a:pt x="2" y="45"/>
                    <a:pt x="5" y="45"/>
                  </a:cubicBezTo>
                  <a:lnTo>
                    <a:pt x="22" y="45"/>
                  </a:lnTo>
                  <a:cubicBezTo>
                    <a:pt x="26" y="45"/>
                    <a:pt x="26" y="47"/>
                    <a:pt x="26" y="50"/>
                  </a:cubicBezTo>
                  <a:lnTo>
                    <a:pt x="26" y="158"/>
                  </a:lnTo>
                  <a:lnTo>
                    <a:pt x="26" y="158"/>
                  </a:lnTo>
                  <a:close/>
                  <a:moveTo>
                    <a:pt x="14" y="28"/>
                  </a:moveTo>
                  <a:lnTo>
                    <a:pt x="14" y="28"/>
                  </a:lnTo>
                  <a:cubicBezTo>
                    <a:pt x="1" y="28"/>
                    <a:pt x="0" y="21"/>
                    <a:pt x="0" y="14"/>
                  </a:cubicBezTo>
                  <a:cubicBezTo>
                    <a:pt x="0" y="6"/>
                    <a:pt x="2" y="0"/>
                    <a:pt x="14" y="0"/>
                  </a:cubicBezTo>
                  <a:cubicBezTo>
                    <a:pt x="26" y="0"/>
                    <a:pt x="28" y="6"/>
                    <a:pt x="28" y="14"/>
                  </a:cubicBezTo>
                  <a:cubicBezTo>
                    <a:pt x="28" y="21"/>
                    <a:pt x="26" y="28"/>
                    <a:pt x="14" y="28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4" name="Freeform 348"/>
            <p:cNvSpPr>
              <a:spLocks noChangeAspect="1" noEditPoints="1"/>
            </p:cNvSpPr>
            <p:nvPr userDrawn="1"/>
          </p:nvSpPr>
          <p:spPr bwMode="gray">
            <a:xfrm>
              <a:off x="2979" y="972"/>
              <a:ext cx="34" cy="40"/>
            </a:xfrm>
            <a:custGeom>
              <a:avLst/>
              <a:gdLst>
                <a:gd name="T0" fmla="*/ 52 w 105"/>
                <a:gd name="T1" fmla="*/ 23 h 122"/>
                <a:gd name="T2" fmla="*/ 52 w 105"/>
                <a:gd name="T3" fmla="*/ 23 h 122"/>
                <a:gd name="T4" fmla="*/ 27 w 105"/>
                <a:gd name="T5" fmla="*/ 61 h 122"/>
                <a:gd name="T6" fmla="*/ 52 w 105"/>
                <a:gd name="T7" fmla="*/ 99 h 122"/>
                <a:gd name="T8" fmla="*/ 78 w 105"/>
                <a:gd name="T9" fmla="*/ 61 h 122"/>
                <a:gd name="T10" fmla="*/ 52 w 105"/>
                <a:gd name="T11" fmla="*/ 23 h 122"/>
                <a:gd name="T12" fmla="*/ 52 w 105"/>
                <a:gd name="T13" fmla="*/ 23 h 122"/>
                <a:gd name="T14" fmla="*/ 52 w 105"/>
                <a:gd name="T15" fmla="*/ 122 h 122"/>
                <a:gd name="T16" fmla="*/ 52 w 105"/>
                <a:gd name="T17" fmla="*/ 122 h 122"/>
                <a:gd name="T18" fmla="*/ 0 w 105"/>
                <a:gd name="T19" fmla="*/ 59 h 122"/>
                <a:gd name="T20" fmla="*/ 52 w 105"/>
                <a:gd name="T21" fmla="*/ 0 h 122"/>
                <a:gd name="T22" fmla="*/ 105 w 105"/>
                <a:gd name="T23" fmla="*/ 59 h 122"/>
                <a:gd name="T24" fmla="*/ 52 w 105"/>
                <a:gd name="T25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2">
                  <a:moveTo>
                    <a:pt x="52" y="23"/>
                  </a:moveTo>
                  <a:lnTo>
                    <a:pt x="52" y="23"/>
                  </a:lnTo>
                  <a:cubicBezTo>
                    <a:pt x="31" y="23"/>
                    <a:pt x="27" y="36"/>
                    <a:pt x="27" y="61"/>
                  </a:cubicBezTo>
                  <a:cubicBezTo>
                    <a:pt x="27" y="86"/>
                    <a:pt x="31" y="99"/>
                    <a:pt x="52" y="99"/>
                  </a:cubicBezTo>
                  <a:cubicBezTo>
                    <a:pt x="73" y="99"/>
                    <a:pt x="78" y="86"/>
                    <a:pt x="78" y="61"/>
                  </a:cubicBezTo>
                  <a:cubicBezTo>
                    <a:pt x="78" y="35"/>
                    <a:pt x="74" y="23"/>
                    <a:pt x="52" y="23"/>
                  </a:cubicBezTo>
                  <a:lnTo>
                    <a:pt x="52" y="23"/>
                  </a:lnTo>
                  <a:close/>
                  <a:moveTo>
                    <a:pt x="52" y="122"/>
                  </a:moveTo>
                  <a:lnTo>
                    <a:pt x="52" y="122"/>
                  </a:lnTo>
                  <a:cubicBezTo>
                    <a:pt x="3" y="122"/>
                    <a:pt x="0" y="86"/>
                    <a:pt x="0" y="59"/>
                  </a:cubicBezTo>
                  <a:cubicBezTo>
                    <a:pt x="0" y="37"/>
                    <a:pt x="5" y="0"/>
                    <a:pt x="52" y="0"/>
                  </a:cubicBezTo>
                  <a:cubicBezTo>
                    <a:pt x="98" y="0"/>
                    <a:pt x="105" y="31"/>
                    <a:pt x="105" y="59"/>
                  </a:cubicBezTo>
                  <a:cubicBezTo>
                    <a:pt x="105" y="86"/>
                    <a:pt x="101" y="122"/>
                    <a:pt x="52" y="122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5" name="Freeform 349"/>
            <p:cNvSpPr>
              <a:spLocks noChangeAspect="1"/>
            </p:cNvSpPr>
            <p:nvPr userDrawn="1"/>
          </p:nvSpPr>
          <p:spPr bwMode="gray">
            <a:xfrm>
              <a:off x="3017" y="972"/>
              <a:ext cx="34" cy="40"/>
            </a:xfrm>
            <a:custGeom>
              <a:avLst/>
              <a:gdLst>
                <a:gd name="T0" fmla="*/ 98 w 102"/>
                <a:gd name="T1" fmla="*/ 120 h 120"/>
                <a:gd name="T2" fmla="*/ 98 w 102"/>
                <a:gd name="T3" fmla="*/ 120 h 120"/>
                <a:gd name="T4" fmla="*/ 80 w 102"/>
                <a:gd name="T5" fmla="*/ 120 h 120"/>
                <a:gd name="T6" fmla="*/ 76 w 102"/>
                <a:gd name="T7" fmla="*/ 115 h 120"/>
                <a:gd name="T8" fmla="*/ 76 w 102"/>
                <a:gd name="T9" fmla="*/ 48 h 120"/>
                <a:gd name="T10" fmla="*/ 59 w 102"/>
                <a:gd name="T11" fmla="*/ 24 h 120"/>
                <a:gd name="T12" fmla="*/ 26 w 102"/>
                <a:gd name="T13" fmla="*/ 35 h 120"/>
                <a:gd name="T14" fmla="*/ 26 w 102"/>
                <a:gd name="T15" fmla="*/ 115 h 120"/>
                <a:gd name="T16" fmla="*/ 21 w 102"/>
                <a:gd name="T17" fmla="*/ 120 h 120"/>
                <a:gd name="T18" fmla="*/ 4 w 102"/>
                <a:gd name="T19" fmla="*/ 120 h 120"/>
                <a:gd name="T20" fmla="*/ 0 w 102"/>
                <a:gd name="T21" fmla="*/ 115 h 120"/>
                <a:gd name="T22" fmla="*/ 0 w 102"/>
                <a:gd name="T23" fmla="*/ 7 h 120"/>
                <a:gd name="T24" fmla="*/ 4 w 102"/>
                <a:gd name="T25" fmla="*/ 2 h 120"/>
                <a:gd name="T26" fmla="*/ 21 w 102"/>
                <a:gd name="T27" fmla="*/ 2 h 120"/>
                <a:gd name="T28" fmla="*/ 26 w 102"/>
                <a:gd name="T29" fmla="*/ 7 h 120"/>
                <a:gd name="T30" fmla="*/ 26 w 102"/>
                <a:gd name="T31" fmla="*/ 14 h 120"/>
                <a:gd name="T32" fmla="*/ 27 w 102"/>
                <a:gd name="T33" fmla="*/ 14 h 120"/>
                <a:gd name="T34" fmla="*/ 67 w 102"/>
                <a:gd name="T35" fmla="*/ 0 h 120"/>
                <a:gd name="T36" fmla="*/ 102 w 102"/>
                <a:gd name="T37" fmla="*/ 46 h 120"/>
                <a:gd name="T38" fmla="*/ 102 w 102"/>
                <a:gd name="T39" fmla="*/ 115 h 120"/>
                <a:gd name="T40" fmla="*/ 98 w 102"/>
                <a:gd name="T4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2" h="120">
                  <a:moveTo>
                    <a:pt x="98" y="120"/>
                  </a:moveTo>
                  <a:lnTo>
                    <a:pt x="98" y="120"/>
                  </a:lnTo>
                  <a:lnTo>
                    <a:pt x="80" y="120"/>
                  </a:lnTo>
                  <a:cubicBezTo>
                    <a:pt x="77" y="120"/>
                    <a:pt x="76" y="118"/>
                    <a:pt x="76" y="115"/>
                  </a:cubicBezTo>
                  <a:lnTo>
                    <a:pt x="76" y="48"/>
                  </a:lnTo>
                  <a:cubicBezTo>
                    <a:pt x="76" y="34"/>
                    <a:pt x="73" y="24"/>
                    <a:pt x="59" y="24"/>
                  </a:cubicBezTo>
                  <a:cubicBezTo>
                    <a:pt x="49" y="24"/>
                    <a:pt x="32" y="32"/>
                    <a:pt x="26" y="35"/>
                  </a:cubicBezTo>
                  <a:lnTo>
                    <a:pt x="26" y="115"/>
                  </a:lnTo>
                  <a:cubicBezTo>
                    <a:pt x="26" y="118"/>
                    <a:pt x="25" y="120"/>
                    <a:pt x="21" y="120"/>
                  </a:cubicBezTo>
                  <a:lnTo>
                    <a:pt x="4" y="120"/>
                  </a:lnTo>
                  <a:cubicBezTo>
                    <a:pt x="1" y="120"/>
                    <a:pt x="0" y="118"/>
                    <a:pt x="0" y="115"/>
                  </a:cubicBezTo>
                  <a:lnTo>
                    <a:pt x="0" y="7"/>
                  </a:lnTo>
                  <a:cubicBezTo>
                    <a:pt x="0" y="4"/>
                    <a:pt x="1" y="2"/>
                    <a:pt x="4" y="2"/>
                  </a:cubicBezTo>
                  <a:lnTo>
                    <a:pt x="21" y="2"/>
                  </a:lnTo>
                  <a:cubicBezTo>
                    <a:pt x="25" y="2"/>
                    <a:pt x="26" y="4"/>
                    <a:pt x="26" y="7"/>
                  </a:cubicBezTo>
                  <a:lnTo>
                    <a:pt x="26" y="14"/>
                  </a:lnTo>
                  <a:cubicBezTo>
                    <a:pt x="26" y="14"/>
                    <a:pt x="26" y="14"/>
                    <a:pt x="27" y="14"/>
                  </a:cubicBezTo>
                  <a:cubicBezTo>
                    <a:pt x="35" y="8"/>
                    <a:pt x="52" y="0"/>
                    <a:pt x="67" y="0"/>
                  </a:cubicBezTo>
                  <a:cubicBezTo>
                    <a:pt x="99" y="0"/>
                    <a:pt x="102" y="21"/>
                    <a:pt x="102" y="46"/>
                  </a:cubicBezTo>
                  <a:lnTo>
                    <a:pt x="102" y="115"/>
                  </a:lnTo>
                  <a:cubicBezTo>
                    <a:pt x="102" y="118"/>
                    <a:pt x="101" y="120"/>
                    <a:pt x="98" y="12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</p:grpSp>
      <p:sp>
        <p:nvSpPr>
          <p:cNvPr id="86" name="Rectangle 85"/>
          <p:cNvSpPr/>
          <p:nvPr userDrawn="1"/>
        </p:nvSpPr>
        <p:spPr bwMode="gray">
          <a:xfrm>
            <a:off x="0" y="6021288"/>
            <a:ext cx="9144000" cy="836711"/>
          </a:xfrm>
          <a:prstGeom prst="rect">
            <a:avLst/>
          </a:prstGeom>
          <a:solidFill>
            <a:srgbClr val="192F7B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7000" b="1" i="0" u="none" strike="noStrike" cap="none" normalizeH="0" baseline="0" dirty="0" smtClean="0">
              <a:ln>
                <a:noFill/>
              </a:ln>
              <a:solidFill>
                <a:srgbClr val="FFD624"/>
              </a:solidFill>
              <a:effectLst/>
              <a:latin typeface="Verdana" panose="020B0604030504040204" pitchFamily="34" charset="0"/>
            </a:endParaRPr>
          </a:p>
        </p:txBody>
      </p:sp>
      <p:pic>
        <p:nvPicPr>
          <p:cNvPr id="88" name="Picture 8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gray">
          <a:xfrm>
            <a:off x="0" y="4640984"/>
            <a:ext cx="9144000" cy="2217015"/>
          </a:xfrm>
          <a:prstGeom prst="rect">
            <a:avLst/>
          </a:prstGeom>
        </p:spPr>
      </p:pic>
      <p:grpSp>
        <p:nvGrpSpPr>
          <p:cNvPr id="90" name="Group 89"/>
          <p:cNvGrpSpPr/>
          <p:nvPr userDrawn="1"/>
        </p:nvGrpSpPr>
        <p:grpSpPr bwMode="gray">
          <a:xfrm>
            <a:off x="467544" y="6317551"/>
            <a:ext cx="7789651" cy="540449"/>
            <a:chOff x="467544" y="6317551"/>
            <a:chExt cx="7789651" cy="540449"/>
          </a:xfrm>
        </p:grpSpPr>
        <p:grpSp>
          <p:nvGrpSpPr>
            <p:cNvPr id="8" name="Group 7"/>
            <p:cNvGrpSpPr>
              <a:grpSpLocks noChangeAspect="1"/>
            </p:cNvGrpSpPr>
            <p:nvPr userDrawn="1"/>
          </p:nvGrpSpPr>
          <p:grpSpPr bwMode="gray">
            <a:xfrm>
              <a:off x="467544" y="6433591"/>
              <a:ext cx="1295472" cy="180000"/>
              <a:chOff x="3786188" y="3321051"/>
              <a:chExt cx="1565276" cy="217488"/>
            </a:xfrm>
            <a:solidFill>
              <a:schemeClr val="bg2"/>
            </a:solidFill>
          </p:grpSpPr>
          <p:sp>
            <p:nvSpPr>
              <p:cNvPr id="9" name="Freeform 277"/>
              <p:cNvSpPr>
                <a:spLocks noEditPoints="1"/>
              </p:cNvSpPr>
              <p:nvPr userDrawn="1"/>
            </p:nvSpPr>
            <p:spPr bwMode="gray">
              <a:xfrm>
                <a:off x="4183063" y="3382963"/>
                <a:ext cx="123825" cy="134938"/>
              </a:xfrm>
              <a:custGeom>
                <a:avLst/>
                <a:gdLst>
                  <a:gd name="T0" fmla="*/ 33 w 33"/>
                  <a:gd name="T1" fmla="*/ 17 h 34"/>
                  <a:gd name="T2" fmla="*/ 32 w 33"/>
                  <a:gd name="T3" fmla="*/ 22 h 34"/>
                  <a:gd name="T4" fmla="*/ 30 w 33"/>
                  <a:gd name="T5" fmla="*/ 27 h 34"/>
                  <a:gd name="T6" fmla="*/ 21 w 33"/>
                  <a:gd name="T7" fmla="*/ 27 h 34"/>
                  <a:gd name="T8" fmla="*/ 20 w 33"/>
                  <a:gd name="T9" fmla="*/ 24 h 34"/>
                  <a:gd name="T10" fmla="*/ 18 w 33"/>
                  <a:gd name="T11" fmla="*/ 26 h 34"/>
                  <a:gd name="T12" fmla="*/ 15 w 33"/>
                  <a:gd name="T13" fmla="*/ 27 h 34"/>
                  <a:gd name="T14" fmla="*/ 9 w 33"/>
                  <a:gd name="T15" fmla="*/ 24 h 34"/>
                  <a:gd name="T16" fmla="*/ 7 w 33"/>
                  <a:gd name="T17" fmla="*/ 17 h 34"/>
                  <a:gd name="T18" fmla="*/ 10 w 33"/>
                  <a:gd name="T19" fmla="*/ 10 h 34"/>
                  <a:gd name="T20" fmla="*/ 16 w 33"/>
                  <a:gd name="T21" fmla="*/ 8 h 34"/>
                  <a:gd name="T22" fmla="*/ 18 w 33"/>
                  <a:gd name="T23" fmla="*/ 8 h 34"/>
                  <a:gd name="T24" fmla="*/ 20 w 33"/>
                  <a:gd name="T25" fmla="*/ 9 h 34"/>
                  <a:gd name="T26" fmla="*/ 20 w 33"/>
                  <a:gd name="T27" fmla="*/ 8 h 34"/>
                  <a:gd name="T28" fmla="*/ 24 w 33"/>
                  <a:gd name="T29" fmla="*/ 8 h 34"/>
                  <a:gd name="T30" fmla="*/ 24 w 33"/>
                  <a:gd name="T31" fmla="*/ 24 h 34"/>
                  <a:gd name="T32" fmla="*/ 28 w 33"/>
                  <a:gd name="T33" fmla="*/ 24 h 34"/>
                  <a:gd name="T34" fmla="*/ 30 w 33"/>
                  <a:gd name="T35" fmla="*/ 21 h 34"/>
                  <a:gd name="T36" fmla="*/ 30 w 33"/>
                  <a:gd name="T37" fmla="*/ 17 h 34"/>
                  <a:gd name="T38" fmla="*/ 29 w 33"/>
                  <a:gd name="T39" fmla="*/ 11 h 34"/>
                  <a:gd name="T40" fmla="*/ 26 w 33"/>
                  <a:gd name="T41" fmla="*/ 6 h 34"/>
                  <a:gd name="T42" fmla="*/ 22 w 33"/>
                  <a:gd name="T43" fmla="*/ 4 h 34"/>
                  <a:gd name="T44" fmla="*/ 16 w 33"/>
                  <a:gd name="T45" fmla="*/ 3 h 34"/>
                  <a:gd name="T46" fmla="*/ 11 w 33"/>
                  <a:gd name="T47" fmla="*/ 4 h 34"/>
                  <a:gd name="T48" fmla="*/ 6 w 33"/>
                  <a:gd name="T49" fmla="*/ 7 h 34"/>
                  <a:gd name="T50" fmla="*/ 3 w 33"/>
                  <a:gd name="T51" fmla="*/ 11 h 34"/>
                  <a:gd name="T52" fmla="*/ 2 w 33"/>
                  <a:gd name="T53" fmla="*/ 17 h 34"/>
                  <a:gd name="T54" fmla="*/ 3 w 33"/>
                  <a:gd name="T55" fmla="*/ 23 h 34"/>
                  <a:gd name="T56" fmla="*/ 6 w 33"/>
                  <a:gd name="T57" fmla="*/ 27 h 34"/>
                  <a:gd name="T58" fmla="*/ 11 w 33"/>
                  <a:gd name="T59" fmla="*/ 30 h 34"/>
                  <a:gd name="T60" fmla="*/ 16 w 33"/>
                  <a:gd name="T61" fmla="*/ 31 h 34"/>
                  <a:gd name="T62" fmla="*/ 20 w 33"/>
                  <a:gd name="T63" fmla="*/ 31 h 34"/>
                  <a:gd name="T64" fmla="*/ 23 w 33"/>
                  <a:gd name="T65" fmla="*/ 31 h 34"/>
                  <a:gd name="T66" fmla="*/ 23 w 33"/>
                  <a:gd name="T67" fmla="*/ 33 h 34"/>
                  <a:gd name="T68" fmla="*/ 20 w 33"/>
                  <a:gd name="T69" fmla="*/ 34 h 34"/>
                  <a:gd name="T70" fmla="*/ 16 w 33"/>
                  <a:gd name="T71" fmla="*/ 34 h 34"/>
                  <a:gd name="T72" fmla="*/ 10 w 33"/>
                  <a:gd name="T73" fmla="*/ 33 h 34"/>
                  <a:gd name="T74" fmla="*/ 4 w 33"/>
                  <a:gd name="T75" fmla="*/ 29 h 34"/>
                  <a:gd name="T76" fmla="*/ 1 w 33"/>
                  <a:gd name="T77" fmla="*/ 24 h 34"/>
                  <a:gd name="T78" fmla="*/ 0 w 33"/>
                  <a:gd name="T79" fmla="*/ 17 h 34"/>
                  <a:gd name="T80" fmla="*/ 1 w 33"/>
                  <a:gd name="T81" fmla="*/ 10 h 34"/>
                  <a:gd name="T82" fmla="*/ 4 w 33"/>
                  <a:gd name="T83" fmla="*/ 5 h 34"/>
                  <a:gd name="T84" fmla="*/ 10 w 33"/>
                  <a:gd name="T85" fmla="*/ 1 h 34"/>
                  <a:gd name="T86" fmla="*/ 16 w 33"/>
                  <a:gd name="T87" fmla="*/ 0 h 34"/>
                  <a:gd name="T88" fmla="*/ 23 w 33"/>
                  <a:gd name="T89" fmla="*/ 1 h 34"/>
                  <a:gd name="T90" fmla="*/ 28 w 33"/>
                  <a:gd name="T91" fmla="*/ 5 h 34"/>
                  <a:gd name="T92" fmla="*/ 32 w 33"/>
                  <a:gd name="T93" fmla="*/ 10 h 34"/>
                  <a:gd name="T94" fmla="*/ 33 w 33"/>
                  <a:gd name="T95" fmla="*/ 17 h 34"/>
                  <a:gd name="T96" fmla="*/ 20 w 33"/>
                  <a:gd name="T97" fmla="*/ 22 h 34"/>
                  <a:gd name="T98" fmla="*/ 20 w 33"/>
                  <a:gd name="T99" fmla="*/ 12 h 34"/>
                  <a:gd name="T100" fmla="*/ 18 w 33"/>
                  <a:gd name="T101" fmla="*/ 11 h 34"/>
                  <a:gd name="T102" fmla="*/ 16 w 33"/>
                  <a:gd name="T103" fmla="*/ 10 h 34"/>
                  <a:gd name="T104" fmla="*/ 12 w 33"/>
                  <a:gd name="T105" fmla="*/ 12 h 34"/>
                  <a:gd name="T106" fmla="*/ 11 w 33"/>
                  <a:gd name="T107" fmla="*/ 17 h 34"/>
                  <a:gd name="T108" fmla="*/ 12 w 33"/>
                  <a:gd name="T109" fmla="*/ 22 h 34"/>
                  <a:gd name="T110" fmla="*/ 15 w 33"/>
                  <a:gd name="T111" fmla="*/ 24 h 34"/>
                  <a:gd name="T112" fmla="*/ 18 w 33"/>
                  <a:gd name="T113" fmla="*/ 23 h 34"/>
                  <a:gd name="T114" fmla="*/ 20 w 33"/>
                  <a:gd name="T115" fmla="*/ 22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3" h="34">
                    <a:moveTo>
                      <a:pt x="33" y="17"/>
                    </a:moveTo>
                    <a:cubicBezTo>
                      <a:pt x="33" y="18"/>
                      <a:pt x="32" y="20"/>
                      <a:pt x="32" y="22"/>
                    </a:cubicBezTo>
                    <a:cubicBezTo>
                      <a:pt x="31" y="24"/>
                      <a:pt x="31" y="25"/>
                      <a:pt x="30" y="27"/>
                    </a:cubicBezTo>
                    <a:cubicBezTo>
                      <a:pt x="21" y="27"/>
                      <a:pt x="21" y="27"/>
                      <a:pt x="21" y="27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19" y="25"/>
                      <a:pt x="19" y="26"/>
                      <a:pt x="18" y="26"/>
                    </a:cubicBezTo>
                    <a:cubicBezTo>
                      <a:pt x="17" y="27"/>
                      <a:pt x="16" y="27"/>
                      <a:pt x="15" y="27"/>
                    </a:cubicBezTo>
                    <a:cubicBezTo>
                      <a:pt x="12" y="27"/>
                      <a:pt x="11" y="26"/>
                      <a:pt x="9" y="24"/>
                    </a:cubicBezTo>
                    <a:cubicBezTo>
                      <a:pt x="8" y="23"/>
                      <a:pt x="7" y="20"/>
                      <a:pt x="7" y="17"/>
                    </a:cubicBezTo>
                    <a:cubicBezTo>
                      <a:pt x="7" y="14"/>
                      <a:pt x="8" y="12"/>
                      <a:pt x="10" y="10"/>
                    </a:cubicBezTo>
                    <a:cubicBezTo>
                      <a:pt x="11" y="8"/>
                      <a:pt x="13" y="8"/>
                      <a:pt x="16" y="8"/>
                    </a:cubicBezTo>
                    <a:cubicBezTo>
                      <a:pt x="17" y="8"/>
                      <a:pt x="17" y="8"/>
                      <a:pt x="18" y="8"/>
                    </a:cubicBezTo>
                    <a:cubicBezTo>
                      <a:pt x="19" y="8"/>
                      <a:pt x="20" y="8"/>
                      <a:pt x="20" y="9"/>
                    </a:cubicBezTo>
                    <a:cubicBezTo>
                      <a:pt x="20" y="8"/>
                      <a:pt x="20" y="8"/>
                      <a:pt x="20" y="8"/>
                    </a:cubicBezTo>
                    <a:cubicBezTo>
                      <a:pt x="24" y="8"/>
                      <a:pt x="24" y="8"/>
                      <a:pt x="24" y="8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8" y="24"/>
                      <a:pt x="28" y="24"/>
                      <a:pt x="28" y="24"/>
                    </a:cubicBezTo>
                    <a:cubicBezTo>
                      <a:pt x="29" y="23"/>
                      <a:pt x="29" y="22"/>
                      <a:pt x="30" y="21"/>
                    </a:cubicBezTo>
                    <a:cubicBezTo>
                      <a:pt x="30" y="19"/>
                      <a:pt x="30" y="18"/>
                      <a:pt x="30" y="17"/>
                    </a:cubicBezTo>
                    <a:cubicBezTo>
                      <a:pt x="30" y="15"/>
                      <a:pt x="30" y="13"/>
                      <a:pt x="29" y="11"/>
                    </a:cubicBezTo>
                    <a:cubicBezTo>
                      <a:pt x="28" y="9"/>
                      <a:pt x="28" y="8"/>
                      <a:pt x="26" y="6"/>
                    </a:cubicBezTo>
                    <a:cubicBezTo>
                      <a:pt x="25" y="5"/>
                      <a:pt x="24" y="4"/>
                      <a:pt x="22" y="4"/>
                    </a:cubicBezTo>
                    <a:cubicBezTo>
                      <a:pt x="21" y="3"/>
                      <a:pt x="19" y="3"/>
                      <a:pt x="16" y="3"/>
                    </a:cubicBezTo>
                    <a:cubicBezTo>
                      <a:pt x="14" y="3"/>
                      <a:pt x="12" y="3"/>
                      <a:pt x="11" y="4"/>
                    </a:cubicBezTo>
                    <a:cubicBezTo>
                      <a:pt x="9" y="4"/>
                      <a:pt x="8" y="6"/>
                      <a:pt x="6" y="7"/>
                    </a:cubicBezTo>
                    <a:cubicBezTo>
                      <a:pt x="5" y="8"/>
                      <a:pt x="4" y="10"/>
                      <a:pt x="3" y="11"/>
                    </a:cubicBezTo>
                    <a:cubicBezTo>
                      <a:pt x="3" y="13"/>
                      <a:pt x="2" y="15"/>
                      <a:pt x="2" y="17"/>
                    </a:cubicBezTo>
                    <a:cubicBezTo>
                      <a:pt x="2" y="19"/>
                      <a:pt x="3" y="21"/>
                      <a:pt x="3" y="23"/>
                    </a:cubicBezTo>
                    <a:cubicBezTo>
                      <a:pt x="4" y="25"/>
                      <a:pt x="5" y="26"/>
                      <a:pt x="6" y="27"/>
                    </a:cubicBezTo>
                    <a:cubicBezTo>
                      <a:pt x="7" y="29"/>
                      <a:pt x="9" y="30"/>
                      <a:pt x="11" y="30"/>
                    </a:cubicBezTo>
                    <a:cubicBezTo>
                      <a:pt x="12" y="31"/>
                      <a:pt x="14" y="31"/>
                      <a:pt x="16" y="31"/>
                    </a:cubicBezTo>
                    <a:cubicBezTo>
                      <a:pt x="17" y="31"/>
                      <a:pt x="19" y="31"/>
                      <a:pt x="20" y="31"/>
                    </a:cubicBezTo>
                    <a:cubicBezTo>
                      <a:pt x="21" y="31"/>
                      <a:pt x="22" y="31"/>
                      <a:pt x="23" y="31"/>
                    </a:cubicBezTo>
                    <a:cubicBezTo>
                      <a:pt x="23" y="33"/>
                      <a:pt x="23" y="33"/>
                      <a:pt x="23" y="33"/>
                    </a:cubicBezTo>
                    <a:cubicBezTo>
                      <a:pt x="22" y="34"/>
                      <a:pt x="21" y="34"/>
                      <a:pt x="20" y="34"/>
                    </a:cubicBezTo>
                    <a:cubicBezTo>
                      <a:pt x="19" y="34"/>
                      <a:pt x="18" y="34"/>
                      <a:pt x="16" y="34"/>
                    </a:cubicBezTo>
                    <a:cubicBezTo>
                      <a:pt x="14" y="34"/>
                      <a:pt x="12" y="34"/>
                      <a:pt x="10" y="33"/>
                    </a:cubicBezTo>
                    <a:cubicBezTo>
                      <a:pt x="8" y="32"/>
                      <a:pt x="6" y="31"/>
                      <a:pt x="4" y="29"/>
                    </a:cubicBezTo>
                    <a:cubicBezTo>
                      <a:pt x="3" y="28"/>
                      <a:pt x="2" y="26"/>
                      <a:pt x="1" y="24"/>
                    </a:cubicBezTo>
                    <a:cubicBezTo>
                      <a:pt x="0" y="22"/>
                      <a:pt x="0" y="20"/>
                      <a:pt x="0" y="17"/>
                    </a:cubicBezTo>
                    <a:cubicBezTo>
                      <a:pt x="0" y="15"/>
                      <a:pt x="0" y="12"/>
                      <a:pt x="1" y="10"/>
                    </a:cubicBezTo>
                    <a:cubicBezTo>
                      <a:pt x="2" y="8"/>
                      <a:pt x="3" y="6"/>
                      <a:pt x="4" y="5"/>
                    </a:cubicBezTo>
                    <a:cubicBezTo>
                      <a:pt x="6" y="3"/>
                      <a:pt x="8" y="2"/>
                      <a:pt x="10" y="1"/>
                    </a:cubicBezTo>
                    <a:cubicBezTo>
                      <a:pt x="12" y="0"/>
                      <a:pt x="14" y="0"/>
                      <a:pt x="16" y="0"/>
                    </a:cubicBezTo>
                    <a:cubicBezTo>
                      <a:pt x="19" y="0"/>
                      <a:pt x="21" y="0"/>
                      <a:pt x="23" y="1"/>
                    </a:cubicBezTo>
                    <a:cubicBezTo>
                      <a:pt x="25" y="2"/>
                      <a:pt x="27" y="3"/>
                      <a:pt x="28" y="5"/>
                    </a:cubicBezTo>
                    <a:cubicBezTo>
                      <a:pt x="30" y="6"/>
                      <a:pt x="31" y="8"/>
                      <a:pt x="32" y="10"/>
                    </a:cubicBezTo>
                    <a:cubicBezTo>
                      <a:pt x="32" y="12"/>
                      <a:pt x="33" y="14"/>
                      <a:pt x="33" y="17"/>
                    </a:cubicBezTo>
                    <a:close/>
                    <a:moveTo>
                      <a:pt x="20" y="22"/>
                    </a:moveTo>
                    <a:cubicBezTo>
                      <a:pt x="20" y="12"/>
                      <a:pt x="20" y="12"/>
                      <a:pt x="20" y="12"/>
                    </a:cubicBezTo>
                    <a:cubicBezTo>
                      <a:pt x="20" y="11"/>
                      <a:pt x="19" y="11"/>
                      <a:pt x="18" y="11"/>
                    </a:cubicBezTo>
                    <a:cubicBezTo>
                      <a:pt x="18" y="11"/>
                      <a:pt x="17" y="10"/>
                      <a:pt x="16" y="10"/>
                    </a:cubicBezTo>
                    <a:cubicBezTo>
                      <a:pt x="14" y="10"/>
                      <a:pt x="13" y="11"/>
                      <a:pt x="12" y="12"/>
                    </a:cubicBezTo>
                    <a:cubicBezTo>
                      <a:pt x="11" y="13"/>
                      <a:pt x="11" y="15"/>
                      <a:pt x="11" y="17"/>
                    </a:cubicBezTo>
                    <a:cubicBezTo>
                      <a:pt x="11" y="19"/>
                      <a:pt x="11" y="21"/>
                      <a:pt x="12" y="22"/>
                    </a:cubicBezTo>
                    <a:cubicBezTo>
                      <a:pt x="13" y="23"/>
                      <a:pt x="14" y="24"/>
                      <a:pt x="15" y="24"/>
                    </a:cubicBezTo>
                    <a:cubicBezTo>
                      <a:pt x="16" y="24"/>
                      <a:pt x="17" y="23"/>
                      <a:pt x="18" y="23"/>
                    </a:cubicBezTo>
                    <a:cubicBezTo>
                      <a:pt x="19" y="23"/>
                      <a:pt x="20" y="22"/>
                      <a:pt x="20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0" name="Freeform 278"/>
              <p:cNvSpPr>
                <a:spLocks/>
              </p:cNvSpPr>
              <p:nvPr userDrawn="1"/>
            </p:nvSpPr>
            <p:spPr bwMode="gray">
              <a:xfrm>
                <a:off x="4314826" y="3387726"/>
                <a:ext cx="90488" cy="114300"/>
              </a:xfrm>
              <a:custGeom>
                <a:avLst/>
                <a:gdLst>
                  <a:gd name="T0" fmla="*/ 57 w 57"/>
                  <a:gd name="T1" fmla="*/ 7 h 72"/>
                  <a:gd name="T2" fmla="*/ 33 w 57"/>
                  <a:gd name="T3" fmla="*/ 7 h 72"/>
                  <a:gd name="T4" fmla="*/ 33 w 57"/>
                  <a:gd name="T5" fmla="*/ 72 h 72"/>
                  <a:gd name="T6" fmla="*/ 24 w 57"/>
                  <a:gd name="T7" fmla="*/ 72 h 72"/>
                  <a:gd name="T8" fmla="*/ 24 w 57"/>
                  <a:gd name="T9" fmla="*/ 7 h 72"/>
                  <a:gd name="T10" fmla="*/ 0 w 57"/>
                  <a:gd name="T11" fmla="*/ 7 h 72"/>
                  <a:gd name="T12" fmla="*/ 0 w 57"/>
                  <a:gd name="T13" fmla="*/ 0 h 72"/>
                  <a:gd name="T14" fmla="*/ 57 w 57"/>
                  <a:gd name="T15" fmla="*/ 0 h 72"/>
                  <a:gd name="T16" fmla="*/ 57 w 57"/>
                  <a:gd name="T17" fmla="*/ 7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" h="72">
                    <a:moveTo>
                      <a:pt x="57" y="7"/>
                    </a:moveTo>
                    <a:lnTo>
                      <a:pt x="33" y="7"/>
                    </a:lnTo>
                    <a:lnTo>
                      <a:pt x="33" y="72"/>
                    </a:lnTo>
                    <a:lnTo>
                      <a:pt x="24" y="72"/>
                    </a:lnTo>
                    <a:lnTo>
                      <a:pt x="24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57" y="0"/>
                    </a:lnTo>
                    <a:lnTo>
                      <a:pt x="57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1" name="Freeform 279"/>
              <p:cNvSpPr>
                <a:spLocks/>
              </p:cNvSpPr>
              <p:nvPr userDrawn="1"/>
            </p:nvSpPr>
            <p:spPr bwMode="gray">
              <a:xfrm>
                <a:off x="4410076" y="3414713"/>
                <a:ext cx="52388" cy="87313"/>
              </a:xfrm>
              <a:custGeom>
                <a:avLst/>
                <a:gdLst>
                  <a:gd name="T0" fmla="*/ 14 w 14"/>
                  <a:gd name="T1" fmla="*/ 4 h 22"/>
                  <a:gd name="T2" fmla="*/ 13 w 14"/>
                  <a:gd name="T3" fmla="*/ 4 h 22"/>
                  <a:gd name="T4" fmla="*/ 12 w 14"/>
                  <a:gd name="T5" fmla="*/ 4 h 22"/>
                  <a:gd name="T6" fmla="*/ 10 w 14"/>
                  <a:gd name="T7" fmla="*/ 3 h 22"/>
                  <a:gd name="T8" fmla="*/ 7 w 14"/>
                  <a:gd name="T9" fmla="*/ 4 h 22"/>
                  <a:gd name="T10" fmla="*/ 4 w 14"/>
                  <a:gd name="T11" fmla="*/ 6 h 22"/>
                  <a:gd name="T12" fmla="*/ 4 w 14"/>
                  <a:gd name="T13" fmla="*/ 22 h 22"/>
                  <a:gd name="T14" fmla="*/ 0 w 14"/>
                  <a:gd name="T15" fmla="*/ 22 h 22"/>
                  <a:gd name="T16" fmla="*/ 0 w 14"/>
                  <a:gd name="T17" fmla="*/ 0 h 22"/>
                  <a:gd name="T18" fmla="*/ 4 w 14"/>
                  <a:gd name="T19" fmla="*/ 0 h 22"/>
                  <a:gd name="T20" fmla="*/ 4 w 14"/>
                  <a:gd name="T21" fmla="*/ 3 h 22"/>
                  <a:gd name="T22" fmla="*/ 8 w 14"/>
                  <a:gd name="T23" fmla="*/ 1 h 22"/>
                  <a:gd name="T24" fmla="*/ 11 w 14"/>
                  <a:gd name="T25" fmla="*/ 0 h 22"/>
                  <a:gd name="T26" fmla="*/ 12 w 14"/>
                  <a:gd name="T27" fmla="*/ 0 h 22"/>
                  <a:gd name="T28" fmla="*/ 14 w 14"/>
                  <a:gd name="T29" fmla="*/ 0 h 22"/>
                  <a:gd name="T30" fmla="*/ 14 w 14"/>
                  <a:gd name="T31" fmla="*/ 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" h="22">
                    <a:moveTo>
                      <a:pt x="14" y="4"/>
                    </a:move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2" y="4"/>
                      <a:pt x="12" y="4"/>
                    </a:cubicBezTo>
                    <a:cubicBezTo>
                      <a:pt x="11" y="3"/>
                      <a:pt x="11" y="3"/>
                      <a:pt x="10" y="3"/>
                    </a:cubicBezTo>
                    <a:cubicBezTo>
                      <a:pt x="9" y="3"/>
                      <a:pt x="8" y="4"/>
                      <a:pt x="7" y="4"/>
                    </a:cubicBezTo>
                    <a:cubicBezTo>
                      <a:pt x="6" y="5"/>
                      <a:pt x="5" y="5"/>
                      <a:pt x="4" y="6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5" y="2"/>
                      <a:pt x="6" y="1"/>
                      <a:pt x="8" y="1"/>
                    </a:cubicBezTo>
                    <a:cubicBezTo>
                      <a:pt x="9" y="0"/>
                      <a:pt x="10" y="0"/>
                      <a:pt x="11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3" y="0"/>
                      <a:pt x="13" y="0"/>
                      <a:pt x="14" y="0"/>
                    </a:cubicBezTo>
                    <a:lnTo>
                      <a:pt x="14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2" name="Freeform 280"/>
              <p:cNvSpPr>
                <a:spLocks noEditPoints="1"/>
              </p:cNvSpPr>
              <p:nvPr userDrawn="1"/>
            </p:nvSpPr>
            <p:spPr bwMode="gray">
              <a:xfrm>
                <a:off x="4470401" y="3411538"/>
                <a:ext cx="71438" cy="90488"/>
              </a:xfrm>
              <a:custGeom>
                <a:avLst/>
                <a:gdLst>
                  <a:gd name="T0" fmla="*/ 19 w 19"/>
                  <a:gd name="T1" fmla="*/ 23 h 23"/>
                  <a:gd name="T2" fmla="*/ 15 w 19"/>
                  <a:gd name="T3" fmla="*/ 23 h 23"/>
                  <a:gd name="T4" fmla="*/ 15 w 19"/>
                  <a:gd name="T5" fmla="*/ 20 h 23"/>
                  <a:gd name="T6" fmla="*/ 14 w 19"/>
                  <a:gd name="T7" fmla="*/ 21 h 23"/>
                  <a:gd name="T8" fmla="*/ 12 w 19"/>
                  <a:gd name="T9" fmla="*/ 22 h 23"/>
                  <a:gd name="T10" fmla="*/ 10 w 19"/>
                  <a:gd name="T11" fmla="*/ 23 h 23"/>
                  <a:gd name="T12" fmla="*/ 7 w 19"/>
                  <a:gd name="T13" fmla="*/ 23 h 23"/>
                  <a:gd name="T14" fmla="*/ 2 w 19"/>
                  <a:gd name="T15" fmla="*/ 21 h 23"/>
                  <a:gd name="T16" fmla="*/ 0 w 19"/>
                  <a:gd name="T17" fmla="*/ 16 h 23"/>
                  <a:gd name="T18" fmla="*/ 1 w 19"/>
                  <a:gd name="T19" fmla="*/ 12 h 23"/>
                  <a:gd name="T20" fmla="*/ 4 w 19"/>
                  <a:gd name="T21" fmla="*/ 10 h 23"/>
                  <a:gd name="T22" fmla="*/ 9 w 19"/>
                  <a:gd name="T23" fmla="*/ 9 h 23"/>
                  <a:gd name="T24" fmla="*/ 15 w 19"/>
                  <a:gd name="T25" fmla="*/ 8 h 23"/>
                  <a:gd name="T26" fmla="*/ 15 w 19"/>
                  <a:gd name="T27" fmla="*/ 8 h 23"/>
                  <a:gd name="T28" fmla="*/ 14 w 19"/>
                  <a:gd name="T29" fmla="*/ 6 h 23"/>
                  <a:gd name="T30" fmla="*/ 13 w 19"/>
                  <a:gd name="T31" fmla="*/ 4 h 23"/>
                  <a:gd name="T32" fmla="*/ 11 w 19"/>
                  <a:gd name="T33" fmla="*/ 4 h 23"/>
                  <a:gd name="T34" fmla="*/ 9 w 19"/>
                  <a:gd name="T35" fmla="*/ 4 h 23"/>
                  <a:gd name="T36" fmla="*/ 6 w 19"/>
                  <a:gd name="T37" fmla="*/ 4 h 23"/>
                  <a:gd name="T38" fmla="*/ 2 w 19"/>
                  <a:gd name="T39" fmla="*/ 5 h 23"/>
                  <a:gd name="T40" fmla="*/ 2 w 19"/>
                  <a:gd name="T41" fmla="*/ 5 h 23"/>
                  <a:gd name="T42" fmla="*/ 2 w 19"/>
                  <a:gd name="T43" fmla="*/ 1 h 23"/>
                  <a:gd name="T44" fmla="*/ 5 w 19"/>
                  <a:gd name="T45" fmla="*/ 1 h 23"/>
                  <a:gd name="T46" fmla="*/ 9 w 19"/>
                  <a:gd name="T47" fmla="*/ 0 h 23"/>
                  <a:gd name="T48" fmla="*/ 13 w 19"/>
                  <a:gd name="T49" fmla="*/ 1 h 23"/>
                  <a:gd name="T50" fmla="*/ 16 w 19"/>
                  <a:gd name="T51" fmla="*/ 2 h 23"/>
                  <a:gd name="T52" fmla="*/ 18 w 19"/>
                  <a:gd name="T53" fmla="*/ 4 h 23"/>
                  <a:gd name="T54" fmla="*/ 19 w 19"/>
                  <a:gd name="T55" fmla="*/ 8 h 23"/>
                  <a:gd name="T56" fmla="*/ 19 w 19"/>
                  <a:gd name="T57" fmla="*/ 23 h 23"/>
                  <a:gd name="T58" fmla="*/ 15 w 19"/>
                  <a:gd name="T59" fmla="*/ 17 h 23"/>
                  <a:gd name="T60" fmla="*/ 15 w 19"/>
                  <a:gd name="T61" fmla="*/ 11 h 23"/>
                  <a:gd name="T62" fmla="*/ 11 w 19"/>
                  <a:gd name="T63" fmla="*/ 11 h 23"/>
                  <a:gd name="T64" fmla="*/ 7 w 19"/>
                  <a:gd name="T65" fmla="*/ 12 h 23"/>
                  <a:gd name="T66" fmla="*/ 5 w 19"/>
                  <a:gd name="T67" fmla="*/ 13 h 23"/>
                  <a:gd name="T68" fmla="*/ 4 w 19"/>
                  <a:gd name="T69" fmla="*/ 16 h 23"/>
                  <a:gd name="T70" fmla="*/ 5 w 19"/>
                  <a:gd name="T71" fmla="*/ 19 h 23"/>
                  <a:gd name="T72" fmla="*/ 8 w 19"/>
                  <a:gd name="T73" fmla="*/ 20 h 23"/>
                  <a:gd name="T74" fmla="*/ 12 w 19"/>
                  <a:gd name="T75" fmla="*/ 19 h 23"/>
                  <a:gd name="T76" fmla="*/ 15 w 19"/>
                  <a:gd name="T77" fmla="*/ 17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9" h="23">
                    <a:moveTo>
                      <a:pt x="19" y="23"/>
                    </a:moveTo>
                    <a:cubicBezTo>
                      <a:pt x="15" y="23"/>
                      <a:pt x="15" y="23"/>
                      <a:pt x="15" y="23"/>
                    </a:cubicBezTo>
                    <a:cubicBezTo>
                      <a:pt x="15" y="20"/>
                      <a:pt x="15" y="20"/>
                      <a:pt x="15" y="20"/>
                    </a:cubicBezTo>
                    <a:cubicBezTo>
                      <a:pt x="15" y="21"/>
                      <a:pt x="14" y="21"/>
                      <a:pt x="14" y="21"/>
                    </a:cubicBezTo>
                    <a:cubicBezTo>
                      <a:pt x="13" y="22"/>
                      <a:pt x="12" y="22"/>
                      <a:pt x="12" y="22"/>
                    </a:cubicBezTo>
                    <a:cubicBezTo>
                      <a:pt x="11" y="22"/>
                      <a:pt x="11" y="23"/>
                      <a:pt x="10" y="23"/>
                    </a:cubicBezTo>
                    <a:cubicBezTo>
                      <a:pt x="9" y="23"/>
                      <a:pt x="8" y="23"/>
                      <a:pt x="7" y="23"/>
                    </a:cubicBezTo>
                    <a:cubicBezTo>
                      <a:pt x="5" y="23"/>
                      <a:pt x="3" y="23"/>
                      <a:pt x="2" y="21"/>
                    </a:cubicBezTo>
                    <a:cubicBezTo>
                      <a:pt x="1" y="20"/>
                      <a:pt x="0" y="18"/>
                      <a:pt x="0" y="16"/>
                    </a:cubicBezTo>
                    <a:cubicBezTo>
                      <a:pt x="0" y="15"/>
                      <a:pt x="0" y="13"/>
                      <a:pt x="1" y="12"/>
                    </a:cubicBezTo>
                    <a:cubicBezTo>
                      <a:pt x="2" y="11"/>
                      <a:pt x="3" y="10"/>
                      <a:pt x="4" y="10"/>
                    </a:cubicBezTo>
                    <a:cubicBezTo>
                      <a:pt x="5" y="9"/>
                      <a:pt x="7" y="9"/>
                      <a:pt x="9" y="9"/>
                    </a:cubicBezTo>
                    <a:cubicBezTo>
                      <a:pt x="11" y="8"/>
                      <a:pt x="13" y="8"/>
                      <a:pt x="15" y="8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7"/>
                      <a:pt x="15" y="6"/>
                      <a:pt x="14" y="6"/>
                    </a:cubicBezTo>
                    <a:cubicBezTo>
                      <a:pt x="14" y="5"/>
                      <a:pt x="14" y="5"/>
                      <a:pt x="13" y="4"/>
                    </a:cubicBezTo>
                    <a:cubicBezTo>
                      <a:pt x="13" y="4"/>
                      <a:pt x="12" y="4"/>
                      <a:pt x="11" y="4"/>
                    </a:cubicBezTo>
                    <a:cubicBezTo>
                      <a:pt x="11" y="4"/>
                      <a:pt x="10" y="4"/>
                      <a:pt x="9" y="4"/>
                    </a:cubicBezTo>
                    <a:cubicBezTo>
                      <a:pt x="8" y="4"/>
                      <a:pt x="7" y="4"/>
                      <a:pt x="6" y="4"/>
                    </a:cubicBezTo>
                    <a:cubicBezTo>
                      <a:pt x="5" y="4"/>
                      <a:pt x="3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4" y="1"/>
                      <a:pt x="5" y="1"/>
                    </a:cubicBezTo>
                    <a:cubicBezTo>
                      <a:pt x="6" y="0"/>
                      <a:pt x="8" y="0"/>
                      <a:pt x="9" y="0"/>
                    </a:cubicBezTo>
                    <a:cubicBezTo>
                      <a:pt x="11" y="0"/>
                      <a:pt x="12" y="0"/>
                      <a:pt x="13" y="1"/>
                    </a:cubicBezTo>
                    <a:cubicBezTo>
                      <a:pt x="14" y="1"/>
                      <a:pt x="15" y="1"/>
                      <a:pt x="16" y="2"/>
                    </a:cubicBezTo>
                    <a:cubicBezTo>
                      <a:pt x="17" y="3"/>
                      <a:pt x="17" y="3"/>
                      <a:pt x="18" y="4"/>
                    </a:cubicBezTo>
                    <a:cubicBezTo>
                      <a:pt x="18" y="5"/>
                      <a:pt x="19" y="6"/>
                      <a:pt x="19" y="8"/>
                    </a:cubicBezTo>
                    <a:lnTo>
                      <a:pt x="19" y="23"/>
                    </a:lnTo>
                    <a:close/>
                    <a:moveTo>
                      <a:pt x="15" y="17"/>
                    </a:moveTo>
                    <a:cubicBezTo>
                      <a:pt x="15" y="11"/>
                      <a:pt x="15" y="11"/>
                      <a:pt x="15" y="11"/>
                    </a:cubicBezTo>
                    <a:cubicBezTo>
                      <a:pt x="14" y="11"/>
                      <a:pt x="12" y="11"/>
                      <a:pt x="11" y="11"/>
                    </a:cubicBezTo>
                    <a:cubicBezTo>
                      <a:pt x="9" y="12"/>
                      <a:pt x="8" y="12"/>
                      <a:pt x="7" y="12"/>
                    </a:cubicBezTo>
                    <a:cubicBezTo>
                      <a:pt x="6" y="12"/>
                      <a:pt x="5" y="13"/>
                      <a:pt x="5" y="13"/>
                    </a:cubicBezTo>
                    <a:cubicBezTo>
                      <a:pt x="4" y="14"/>
                      <a:pt x="4" y="15"/>
                      <a:pt x="4" y="16"/>
                    </a:cubicBezTo>
                    <a:cubicBezTo>
                      <a:pt x="4" y="17"/>
                      <a:pt x="4" y="18"/>
                      <a:pt x="5" y="19"/>
                    </a:cubicBezTo>
                    <a:cubicBezTo>
                      <a:pt x="6" y="20"/>
                      <a:pt x="7" y="20"/>
                      <a:pt x="8" y="20"/>
                    </a:cubicBezTo>
                    <a:cubicBezTo>
                      <a:pt x="10" y="20"/>
                      <a:pt x="11" y="20"/>
                      <a:pt x="12" y="19"/>
                    </a:cubicBezTo>
                    <a:cubicBezTo>
                      <a:pt x="13" y="19"/>
                      <a:pt x="14" y="18"/>
                      <a:pt x="15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3" name="Freeform 281"/>
              <p:cNvSpPr>
                <a:spLocks/>
              </p:cNvSpPr>
              <p:nvPr userDrawn="1"/>
            </p:nvSpPr>
            <p:spPr bwMode="gray">
              <a:xfrm>
                <a:off x="4564063" y="3411538"/>
                <a:ext cx="73025" cy="90488"/>
              </a:xfrm>
              <a:custGeom>
                <a:avLst/>
                <a:gdLst>
                  <a:gd name="T0" fmla="*/ 19 w 19"/>
                  <a:gd name="T1" fmla="*/ 23 h 23"/>
                  <a:gd name="T2" fmla="*/ 15 w 19"/>
                  <a:gd name="T3" fmla="*/ 23 h 23"/>
                  <a:gd name="T4" fmla="*/ 15 w 19"/>
                  <a:gd name="T5" fmla="*/ 10 h 23"/>
                  <a:gd name="T6" fmla="*/ 15 w 19"/>
                  <a:gd name="T7" fmla="*/ 7 h 23"/>
                  <a:gd name="T8" fmla="*/ 14 w 19"/>
                  <a:gd name="T9" fmla="*/ 5 h 23"/>
                  <a:gd name="T10" fmla="*/ 13 w 19"/>
                  <a:gd name="T11" fmla="*/ 4 h 23"/>
                  <a:gd name="T12" fmla="*/ 10 w 19"/>
                  <a:gd name="T13" fmla="*/ 4 h 23"/>
                  <a:gd name="T14" fmla="*/ 7 w 19"/>
                  <a:gd name="T15" fmla="*/ 4 h 23"/>
                  <a:gd name="T16" fmla="*/ 4 w 19"/>
                  <a:gd name="T17" fmla="*/ 6 h 23"/>
                  <a:gd name="T18" fmla="*/ 4 w 19"/>
                  <a:gd name="T19" fmla="*/ 23 h 23"/>
                  <a:gd name="T20" fmla="*/ 0 w 19"/>
                  <a:gd name="T21" fmla="*/ 23 h 23"/>
                  <a:gd name="T22" fmla="*/ 0 w 19"/>
                  <a:gd name="T23" fmla="*/ 1 h 23"/>
                  <a:gd name="T24" fmla="*/ 4 w 19"/>
                  <a:gd name="T25" fmla="*/ 1 h 23"/>
                  <a:gd name="T26" fmla="*/ 4 w 19"/>
                  <a:gd name="T27" fmla="*/ 3 h 23"/>
                  <a:gd name="T28" fmla="*/ 8 w 19"/>
                  <a:gd name="T29" fmla="*/ 1 h 23"/>
                  <a:gd name="T30" fmla="*/ 11 w 19"/>
                  <a:gd name="T31" fmla="*/ 0 h 23"/>
                  <a:gd name="T32" fmla="*/ 17 w 19"/>
                  <a:gd name="T33" fmla="*/ 2 h 23"/>
                  <a:gd name="T34" fmla="*/ 19 w 19"/>
                  <a:gd name="T35" fmla="*/ 8 h 23"/>
                  <a:gd name="T36" fmla="*/ 19 w 19"/>
                  <a:gd name="T37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9" h="23">
                    <a:moveTo>
                      <a:pt x="19" y="23"/>
                    </a:moveTo>
                    <a:cubicBezTo>
                      <a:pt x="15" y="23"/>
                      <a:pt x="15" y="23"/>
                      <a:pt x="15" y="23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15" y="9"/>
                      <a:pt x="15" y="8"/>
                      <a:pt x="15" y="7"/>
                    </a:cubicBezTo>
                    <a:cubicBezTo>
                      <a:pt x="15" y="7"/>
                      <a:pt x="15" y="6"/>
                      <a:pt x="14" y="5"/>
                    </a:cubicBezTo>
                    <a:cubicBezTo>
                      <a:pt x="14" y="5"/>
                      <a:pt x="13" y="4"/>
                      <a:pt x="13" y="4"/>
                    </a:cubicBezTo>
                    <a:cubicBezTo>
                      <a:pt x="12" y="4"/>
                      <a:pt x="11" y="4"/>
                      <a:pt x="10" y="4"/>
                    </a:cubicBezTo>
                    <a:cubicBezTo>
                      <a:pt x="9" y="4"/>
                      <a:pt x="8" y="4"/>
                      <a:pt x="7" y="4"/>
                    </a:cubicBezTo>
                    <a:cubicBezTo>
                      <a:pt x="6" y="5"/>
                      <a:pt x="5" y="6"/>
                      <a:pt x="4" y="6"/>
                    </a:cubicBezTo>
                    <a:cubicBezTo>
                      <a:pt x="4" y="23"/>
                      <a:pt x="4" y="23"/>
                      <a:pt x="4" y="23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5" y="2"/>
                      <a:pt x="6" y="2"/>
                      <a:pt x="8" y="1"/>
                    </a:cubicBezTo>
                    <a:cubicBezTo>
                      <a:pt x="9" y="0"/>
                      <a:pt x="10" y="0"/>
                      <a:pt x="11" y="0"/>
                    </a:cubicBezTo>
                    <a:cubicBezTo>
                      <a:pt x="14" y="0"/>
                      <a:pt x="16" y="1"/>
                      <a:pt x="17" y="2"/>
                    </a:cubicBezTo>
                    <a:cubicBezTo>
                      <a:pt x="18" y="4"/>
                      <a:pt x="19" y="6"/>
                      <a:pt x="19" y="8"/>
                    </a:cubicBezTo>
                    <a:lnTo>
                      <a:pt x="19" y="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4" name="Freeform 282"/>
              <p:cNvSpPr>
                <a:spLocks/>
              </p:cNvSpPr>
              <p:nvPr userDrawn="1"/>
            </p:nvSpPr>
            <p:spPr bwMode="gray">
              <a:xfrm>
                <a:off x="4659313" y="3411538"/>
                <a:ext cx="63500" cy="90488"/>
              </a:xfrm>
              <a:custGeom>
                <a:avLst/>
                <a:gdLst>
                  <a:gd name="T0" fmla="*/ 17 w 17"/>
                  <a:gd name="T1" fmla="*/ 16 h 23"/>
                  <a:gd name="T2" fmla="*/ 14 w 17"/>
                  <a:gd name="T3" fmla="*/ 21 h 23"/>
                  <a:gd name="T4" fmla="*/ 7 w 17"/>
                  <a:gd name="T5" fmla="*/ 23 h 23"/>
                  <a:gd name="T6" fmla="*/ 3 w 17"/>
                  <a:gd name="T7" fmla="*/ 23 h 23"/>
                  <a:gd name="T8" fmla="*/ 0 w 17"/>
                  <a:gd name="T9" fmla="*/ 21 h 23"/>
                  <a:gd name="T10" fmla="*/ 0 w 17"/>
                  <a:gd name="T11" fmla="*/ 17 h 23"/>
                  <a:gd name="T12" fmla="*/ 0 w 17"/>
                  <a:gd name="T13" fmla="*/ 17 h 23"/>
                  <a:gd name="T14" fmla="*/ 4 w 17"/>
                  <a:gd name="T15" fmla="*/ 19 h 23"/>
                  <a:gd name="T16" fmla="*/ 8 w 17"/>
                  <a:gd name="T17" fmla="*/ 20 h 23"/>
                  <a:gd name="T18" fmla="*/ 12 w 17"/>
                  <a:gd name="T19" fmla="*/ 19 h 23"/>
                  <a:gd name="T20" fmla="*/ 13 w 17"/>
                  <a:gd name="T21" fmla="*/ 17 h 23"/>
                  <a:gd name="T22" fmla="*/ 12 w 17"/>
                  <a:gd name="T23" fmla="*/ 15 h 23"/>
                  <a:gd name="T24" fmla="*/ 9 w 17"/>
                  <a:gd name="T25" fmla="*/ 14 h 23"/>
                  <a:gd name="T26" fmla="*/ 7 w 17"/>
                  <a:gd name="T27" fmla="*/ 13 h 23"/>
                  <a:gd name="T28" fmla="*/ 5 w 17"/>
                  <a:gd name="T29" fmla="*/ 13 h 23"/>
                  <a:gd name="T30" fmla="*/ 1 w 17"/>
                  <a:gd name="T31" fmla="*/ 11 h 23"/>
                  <a:gd name="T32" fmla="*/ 0 w 17"/>
                  <a:gd name="T33" fmla="*/ 7 h 23"/>
                  <a:gd name="T34" fmla="*/ 0 w 17"/>
                  <a:gd name="T35" fmla="*/ 4 h 23"/>
                  <a:gd name="T36" fmla="*/ 2 w 17"/>
                  <a:gd name="T37" fmla="*/ 2 h 23"/>
                  <a:gd name="T38" fmla="*/ 5 w 17"/>
                  <a:gd name="T39" fmla="*/ 1 h 23"/>
                  <a:gd name="T40" fmla="*/ 9 w 17"/>
                  <a:gd name="T41" fmla="*/ 0 h 23"/>
                  <a:gd name="T42" fmla="*/ 12 w 17"/>
                  <a:gd name="T43" fmla="*/ 1 h 23"/>
                  <a:gd name="T44" fmla="*/ 16 w 17"/>
                  <a:gd name="T45" fmla="*/ 2 h 23"/>
                  <a:gd name="T46" fmla="*/ 16 w 17"/>
                  <a:gd name="T47" fmla="*/ 6 h 23"/>
                  <a:gd name="T48" fmla="*/ 16 w 17"/>
                  <a:gd name="T49" fmla="*/ 6 h 23"/>
                  <a:gd name="T50" fmla="*/ 12 w 17"/>
                  <a:gd name="T51" fmla="*/ 4 h 23"/>
                  <a:gd name="T52" fmla="*/ 8 w 17"/>
                  <a:gd name="T53" fmla="*/ 3 h 23"/>
                  <a:gd name="T54" fmla="*/ 5 w 17"/>
                  <a:gd name="T55" fmla="*/ 4 h 23"/>
                  <a:gd name="T56" fmla="*/ 3 w 17"/>
                  <a:gd name="T57" fmla="*/ 6 h 23"/>
                  <a:gd name="T58" fmla="*/ 4 w 17"/>
                  <a:gd name="T59" fmla="*/ 8 h 23"/>
                  <a:gd name="T60" fmla="*/ 7 w 17"/>
                  <a:gd name="T61" fmla="*/ 10 h 23"/>
                  <a:gd name="T62" fmla="*/ 9 w 17"/>
                  <a:gd name="T63" fmla="*/ 10 h 23"/>
                  <a:gd name="T64" fmla="*/ 11 w 17"/>
                  <a:gd name="T65" fmla="*/ 11 h 23"/>
                  <a:gd name="T66" fmla="*/ 15 w 17"/>
                  <a:gd name="T67" fmla="*/ 13 h 23"/>
                  <a:gd name="T68" fmla="*/ 17 w 17"/>
                  <a:gd name="T69" fmla="*/ 1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7" h="23">
                    <a:moveTo>
                      <a:pt x="17" y="16"/>
                    </a:moveTo>
                    <a:cubicBezTo>
                      <a:pt x="17" y="18"/>
                      <a:pt x="16" y="20"/>
                      <a:pt x="14" y="21"/>
                    </a:cubicBezTo>
                    <a:cubicBezTo>
                      <a:pt x="13" y="23"/>
                      <a:pt x="10" y="23"/>
                      <a:pt x="7" y="23"/>
                    </a:cubicBezTo>
                    <a:cubicBezTo>
                      <a:pt x="6" y="23"/>
                      <a:pt x="4" y="23"/>
                      <a:pt x="3" y="23"/>
                    </a:cubicBezTo>
                    <a:cubicBezTo>
                      <a:pt x="2" y="22"/>
                      <a:pt x="1" y="22"/>
                      <a:pt x="0" y="21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1" y="18"/>
                      <a:pt x="2" y="19"/>
                      <a:pt x="4" y="19"/>
                    </a:cubicBezTo>
                    <a:cubicBezTo>
                      <a:pt x="5" y="20"/>
                      <a:pt x="6" y="20"/>
                      <a:pt x="8" y="20"/>
                    </a:cubicBezTo>
                    <a:cubicBezTo>
                      <a:pt x="9" y="20"/>
                      <a:pt x="11" y="20"/>
                      <a:pt x="12" y="19"/>
                    </a:cubicBezTo>
                    <a:cubicBezTo>
                      <a:pt x="12" y="19"/>
                      <a:pt x="13" y="18"/>
                      <a:pt x="13" y="17"/>
                    </a:cubicBezTo>
                    <a:cubicBezTo>
                      <a:pt x="13" y="16"/>
                      <a:pt x="13" y="15"/>
                      <a:pt x="12" y="15"/>
                    </a:cubicBezTo>
                    <a:cubicBezTo>
                      <a:pt x="12" y="14"/>
                      <a:pt x="11" y="14"/>
                      <a:pt x="9" y="14"/>
                    </a:cubicBezTo>
                    <a:cubicBezTo>
                      <a:pt x="9" y="14"/>
                      <a:pt x="8" y="13"/>
                      <a:pt x="7" y="13"/>
                    </a:cubicBezTo>
                    <a:cubicBezTo>
                      <a:pt x="6" y="13"/>
                      <a:pt x="6" y="13"/>
                      <a:pt x="5" y="13"/>
                    </a:cubicBezTo>
                    <a:cubicBezTo>
                      <a:pt x="3" y="12"/>
                      <a:pt x="2" y="12"/>
                      <a:pt x="1" y="11"/>
                    </a:cubicBezTo>
                    <a:cubicBezTo>
                      <a:pt x="0" y="10"/>
                      <a:pt x="0" y="8"/>
                      <a:pt x="0" y="7"/>
                    </a:cubicBezTo>
                    <a:cubicBezTo>
                      <a:pt x="0" y="6"/>
                      <a:pt x="0" y="5"/>
                      <a:pt x="0" y="4"/>
                    </a:cubicBezTo>
                    <a:cubicBezTo>
                      <a:pt x="1" y="4"/>
                      <a:pt x="1" y="3"/>
                      <a:pt x="2" y="2"/>
                    </a:cubicBezTo>
                    <a:cubicBezTo>
                      <a:pt x="3" y="2"/>
                      <a:pt x="4" y="1"/>
                      <a:pt x="5" y="1"/>
                    </a:cubicBezTo>
                    <a:cubicBezTo>
                      <a:pt x="6" y="0"/>
                      <a:pt x="7" y="0"/>
                      <a:pt x="9" y="0"/>
                    </a:cubicBezTo>
                    <a:cubicBezTo>
                      <a:pt x="10" y="0"/>
                      <a:pt x="11" y="0"/>
                      <a:pt x="12" y="1"/>
                    </a:cubicBezTo>
                    <a:cubicBezTo>
                      <a:pt x="14" y="1"/>
                      <a:pt x="15" y="1"/>
                      <a:pt x="16" y="2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5" y="5"/>
                      <a:pt x="14" y="5"/>
                      <a:pt x="12" y="4"/>
                    </a:cubicBezTo>
                    <a:cubicBezTo>
                      <a:pt x="11" y="4"/>
                      <a:pt x="10" y="3"/>
                      <a:pt x="8" y="3"/>
                    </a:cubicBezTo>
                    <a:cubicBezTo>
                      <a:pt x="7" y="3"/>
                      <a:pt x="6" y="4"/>
                      <a:pt x="5" y="4"/>
                    </a:cubicBezTo>
                    <a:cubicBezTo>
                      <a:pt x="4" y="5"/>
                      <a:pt x="3" y="5"/>
                      <a:pt x="3" y="6"/>
                    </a:cubicBezTo>
                    <a:cubicBezTo>
                      <a:pt x="3" y="7"/>
                      <a:pt x="4" y="8"/>
                      <a:pt x="4" y="8"/>
                    </a:cubicBezTo>
                    <a:cubicBezTo>
                      <a:pt x="5" y="9"/>
                      <a:pt x="6" y="9"/>
                      <a:pt x="7" y="10"/>
                    </a:cubicBezTo>
                    <a:cubicBezTo>
                      <a:pt x="8" y="10"/>
                      <a:pt x="8" y="10"/>
                      <a:pt x="9" y="10"/>
                    </a:cubicBezTo>
                    <a:cubicBezTo>
                      <a:pt x="10" y="10"/>
                      <a:pt x="11" y="10"/>
                      <a:pt x="11" y="11"/>
                    </a:cubicBezTo>
                    <a:cubicBezTo>
                      <a:pt x="13" y="11"/>
                      <a:pt x="14" y="12"/>
                      <a:pt x="15" y="13"/>
                    </a:cubicBezTo>
                    <a:cubicBezTo>
                      <a:pt x="16" y="13"/>
                      <a:pt x="17" y="15"/>
                      <a:pt x="17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5" name="Freeform 283"/>
              <p:cNvSpPr>
                <a:spLocks noEditPoints="1"/>
              </p:cNvSpPr>
              <p:nvPr userDrawn="1"/>
            </p:nvSpPr>
            <p:spPr bwMode="gray">
              <a:xfrm>
                <a:off x="4741863" y="3411538"/>
                <a:ext cx="73025" cy="122238"/>
              </a:xfrm>
              <a:custGeom>
                <a:avLst/>
                <a:gdLst>
                  <a:gd name="T0" fmla="*/ 19 w 19"/>
                  <a:gd name="T1" fmla="*/ 11 h 31"/>
                  <a:gd name="T2" fmla="*/ 19 w 19"/>
                  <a:gd name="T3" fmla="*/ 16 h 31"/>
                  <a:gd name="T4" fmla="*/ 16 w 19"/>
                  <a:gd name="T5" fmla="*/ 20 h 31"/>
                  <a:gd name="T6" fmla="*/ 13 w 19"/>
                  <a:gd name="T7" fmla="*/ 22 h 31"/>
                  <a:gd name="T8" fmla="*/ 10 w 19"/>
                  <a:gd name="T9" fmla="*/ 23 h 31"/>
                  <a:gd name="T10" fmla="*/ 7 w 19"/>
                  <a:gd name="T11" fmla="*/ 23 h 31"/>
                  <a:gd name="T12" fmla="*/ 4 w 19"/>
                  <a:gd name="T13" fmla="*/ 22 h 31"/>
                  <a:gd name="T14" fmla="*/ 4 w 19"/>
                  <a:gd name="T15" fmla="*/ 31 h 31"/>
                  <a:gd name="T16" fmla="*/ 0 w 19"/>
                  <a:gd name="T17" fmla="*/ 31 h 31"/>
                  <a:gd name="T18" fmla="*/ 0 w 19"/>
                  <a:gd name="T19" fmla="*/ 1 h 31"/>
                  <a:gd name="T20" fmla="*/ 4 w 19"/>
                  <a:gd name="T21" fmla="*/ 1 h 31"/>
                  <a:gd name="T22" fmla="*/ 4 w 19"/>
                  <a:gd name="T23" fmla="*/ 3 h 31"/>
                  <a:gd name="T24" fmla="*/ 7 w 19"/>
                  <a:gd name="T25" fmla="*/ 1 h 31"/>
                  <a:gd name="T26" fmla="*/ 11 w 19"/>
                  <a:gd name="T27" fmla="*/ 0 h 31"/>
                  <a:gd name="T28" fmla="*/ 17 w 19"/>
                  <a:gd name="T29" fmla="*/ 3 h 31"/>
                  <a:gd name="T30" fmla="*/ 19 w 19"/>
                  <a:gd name="T31" fmla="*/ 11 h 31"/>
                  <a:gd name="T32" fmla="*/ 16 w 19"/>
                  <a:gd name="T33" fmla="*/ 12 h 31"/>
                  <a:gd name="T34" fmla="*/ 14 w 19"/>
                  <a:gd name="T35" fmla="*/ 6 h 31"/>
                  <a:gd name="T36" fmla="*/ 10 w 19"/>
                  <a:gd name="T37" fmla="*/ 4 h 31"/>
                  <a:gd name="T38" fmla="*/ 7 w 19"/>
                  <a:gd name="T39" fmla="*/ 4 h 31"/>
                  <a:gd name="T40" fmla="*/ 4 w 19"/>
                  <a:gd name="T41" fmla="*/ 6 h 31"/>
                  <a:gd name="T42" fmla="*/ 4 w 19"/>
                  <a:gd name="T43" fmla="*/ 19 h 31"/>
                  <a:gd name="T44" fmla="*/ 7 w 19"/>
                  <a:gd name="T45" fmla="*/ 20 h 31"/>
                  <a:gd name="T46" fmla="*/ 9 w 19"/>
                  <a:gd name="T47" fmla="*/ 20 h 31"/>
                  <a:gd name="T48" fmla="*/ 14 w 19"/>
                  <a:gd name="T49" fmla="*/ 18 h 31"/>
                  <a:gd name="T50" fmla="*/ 16 w 19"/>
                  <a:gd name="T51" fmla="*/ 12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9" h="31">
                    <a:moveTo>
                      <a:pt x="19" y="11"/>
                    </a:moveTo>
                    <a:cubicBezTo>
                      <a:pt x="19" y="13"/>
                      <a:pt x="19" y="15"/>
                      <a:pt x="19" y="16"/>
                    </a:cubicBezTo>
                    <a:cubicBezTo>
                      <a:pt x="18" y="18"/>
                      <a:pt x="17" y="19"/>
                      <a:pt x="16" y="20"/>
                    </a:cubicBezTo>
                    <a:cubicBezTo>
                      <a:pt x="16" y="21"/>
                      <a:pt x="15" y="22"/>
                      <a:pt x="13" y="22"/>
                    </a:cubicBezTo>
                    <a:cubicBezTo>
                      <a:pt x="12" y="23"/>
                      <a:pt x="11" y="23"/>
                      <a:pt x="10" y="23"/>
                    </a:cubicBezTo>
                    <a:cubicBezTo>
                      <a:pt x="9" y="23"/>
                      <a:pt x="8" y="23"/>
                      <a:pt x="7" y="23"/>
                    </a:cubicBezTo>
                    <a:cubicBezTo>
                      <a:pt x="6" y="22"/>
                      <a:pt x="5" y="22"/>
                      <a:pt x="4" y="22"/>
                    </a:cubicBezTo>
                    <a:cubicBezTo>
                      <a:pt x="4" y="31"/>
                      <a:pt x="4" y="31"/>
                      <a:pt x="4" y="31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5" y="2"/>
                      <a:pt x="6" y="2"/>
                      <a:pt x="7" y="1"/>
                    </a:cubicBezTo>
                    <a:cubicBezTo>
                      <a:pt x="8" y="0"/>
                      <a:pt x="10" y="0"/>
                      <a:pt x="11" y="0"/>
                    </a:cubicBezTo>
                    <a:cubicBezTo>
                      <a:pt x="14" y="0"/>
                      <a:pt x="16" y="1"/>
                      <a:pt x="17" y="3"/>
                    </a:cubicBezTo>
                    <a:cubicBezTo>
                      <a:pt x="19" y="5"/>
                      <a:pt x="19" y="8"/>
                      <a:pt x="19" y="11"/>
                    </a:cubicBezTo>
                    <a:close/>
                    <a:moveTo>
                      <a:pt x="16" y="12"/>
                    </a:moveTo>
                    <a:cubicBezTo>
                      <a:pt x="16" y="9"/>
                      <a:pt x="15" y="7"/>
                      <a:pt x="14" y="6"/>
                    </a:cubicBezTo>
                    <a:cubicBezTo>
                      <a:pt x="13" y="4"/>
                      <a:pt x="12" y="4"/>
                      <a:pt x="10" y="4"/>
                    </a:cubicBezTo>
                    <a:cubicBezTo>
                      <a:pt x="9" y="4"/>
                      <a:pt x="8" y="4"/>
                      <a:pt x="7" y="4"/>
                    </a:cubicBezTo>
                    <a:cubicBezTo>
                      <a:pt x="6" y="5"/>
                      <a:pt x="5" y="5"/>
                      <a:pt x="4" y="6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5" y="19"/>
                      <a:pt x="6" y="19"/>
                      <a:pt x="7" y="20"/>
                    </a:cubicBezTo>
                    <a:cubicBezTo>
                      <a:pt x="7" y="20"/>
                      <a:pt x="8" y="20"/>
                      <a:pt x="9" y="20"/>
                    </a:cubicBezTo>
                    <a:cubicBezTo>
                      <a:pt x="11" y="20"/>
                      <a:pt x="13" y="19"/>
                      <a:pt x="14" y="18"/>
                    </a:cubicBezTo>
                    <a:cubicBezTo>
                      <a:pt x="15" y="16"/>
                      <a:pt x="16" y="14"/>
                      <a:pt x="16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6" name="Freeform 284"/>
              <p:cNvSpPr>
                <a:spLocks noEditPoints="1"/>
              </p:cNvSpPr>
              <p:nvPr userDrawn="1"/>
            </p:nvSpPr>
            <p:spPr bwMode="gray">
              <a:xfrm>
                <a:off x="4832351" y="3411538"/>
                <a:ext cx="76200" cy="90488"/>
              </a:xfrm>
              <a:custGeom>
                <a:avLst/>
                <a:gdLst>
                  <a:gd name="T0" fmla="*/ 20 w 20"/>
                  <a:gd name="T1" fmla="*/ 12 h 23"/>
                  <a:gd name="T2" fmla="*/ 17 w 20"/>
                  <a:gd name="T3" fmla="*/ 20 h 23"/>
                  <a:gd name="T4" fmla="*/ 10 w 20"/>
                  <a:gd name="T5" fmla="*/ 23 h 23"/>
                  <a:gd name="T6" fmla="*/ 3 w 20"/>
                  <a:gd name="T7" fmla="*/ 20 h 23"/>
                  <a:gd name="T8" fmla="*/ 0 w 20"/>
                  <a:gd name="T9" fmla="*/ 12 h 23"/>
                  <a:gd name="T10" fmla="*/ 3 w 20"/>
                  <a:gd name="T11" fmla="*/ 3 h 23"/>
                  <a:gd name="T12" fmla="*/ 10 w 20"/>
                  <a:gd name="T13" fmla="*/ 0 h 23"/>
                  <a:gd name="T14" fmla="*/ 17 w 20"/>
                  <a:gd name="T15" fmla="*/ 3 h 23"/>
                  <a:gd name="T16" fmla="*/ 20 w 20"/>
                  <a:gd name="T17" fmla="*/ 12 h 23"/>
                  <a:gd name="T18" fmla="*/ 16 w 20"/>
                  <a:gd name="T19" fmla="*/ 12 h 23"/>
                  <a:gd name="T20" fmla="*/ 15 w 20"/>
                  <a:gd name="T21" fmla="*/ 5 h 23"/>
                  <a:gd name="T22" fmla="*/ 10 w 20"/>
                  <a:gd name="T23" fmla="*/ 3 h 23"/>
                  <a:gd name="T24" fmla="*/ 5 w 20"/>
                  <a:gd name="T25" fmla="*/ 5 h 23"/>
                  <a:gd name="T26" fmla="*/ 4 w 20"/>
                  <a:gd name="T27" fmla="*/ 12 h 23"/>
                  <a:gd name="T28" fmla="*/ 5 w 20"/>
                  <a:gd name="T29" fmla="*/ 18 h 23"/>
                  <a:gd name="T30" fmla="*/ 10 w 20"/>
                  <a:gd name="T31" fmla="*/ 20 h 23"/>
                  <a:gd name="T32" fmla="*/ 15 w 20"/>
                  <a:gd name="T33" fmla="*/ 18 h 23"/>
                  <a:gd name="T34" fmla="*/ 16 w 20"/>
                  <a:gd name="T35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0" h="23">
                    <a:moveTo>
                      <a:pt x="20" y="12"/>
                    </a:moveTo>
                    <a:cubicBezTo>
                      <a:pt x="20" y="15"/>
                      <a:pt x="19" y="18"/>
                      <a:pt x="17" y="20"/>
                    </a:cubicBezTo>
                    <a:cubicBezTo>
                      <a:pt x="15" y="22"/>
                      <a:pt x="13" y="23"/>
                      <a:pt x="10" y="23"/>
                    </a:cubicBezTo>
                    <a:cubicBezTo>
                      <a:pt x="7" y="23"/>
                      <a:pt x="4" y="22"/>
                      <a:pt x="3" y="20"/>
                    </a:cubicBezTo>
                    <a:cubicBezTo>
                      <a:pt x="1" y="18"/>
                      <a:pt x="0" y="15"/>
                      <a:pt x="0" y="12"/>
                    </a:cubicBezTo>
                    <a:cubicBezTo>
                      <a:pt x="0" y="8"/>
                      <a:pt x="1" y="5"/>
                      <a:pt x="3" y="3"/>
                    </a:cubicBezTo>
                    <a:cubicBezTo>
                      <a:pt x="4" y="1"/>
                      <a:pt x="7" y="0"/>
                      <a:pt x="10" y="0"/>
                    </a:cubicBezTo>
                    <a:cubicBezTo>
                      <a:pt x="13" y="0"/>
                      <a:pt x="15" y="1"/>
                      <a:pt x="17" y="3"/>
                    </a:cubicBezTo>
                    <a:cubicBezTo>
                      <a:pt x="19" y="5"/>
                      <a:pt x="20" y="8"/>
                      <a:pt x="20" y="12"/>
                    </a:cubicBezTo>
                    <a:close/>
                    <a:moveTo>
                      <a:pt x="16" y="12"/>
                    </a:moveTo>
                    <a:cubicBezTo>
                      <a:pt x="16" y="9"/>
                      <a:pt x="16" y="7"/>
                      <a:pt x="15" y="5"/>
                    </a:cubicBezTo>
                    <a:cubicBezTo>
                      <a:pt x="13" y="4"/>
                      <a:pt x="12" y="3"/>
                      <a:pt x="10" y="3"/>
                    </a:cubicBezTo>
                    <a:cubicBezTo>
                      <a:pt x="8" y="3"/>
                      <a:pt x="6" y="4"/>
                      <a:pt x="5" y="5"/>
                    </a:cubicBezTo>
                    <a:cubicBezTo>
                      <a:pt x="4" y="7"/>
                      <a:pt x="4" y="9"/>
                      <a:pt x="4" y="12"/>
                    </a:cubicBezTo>
                    <a:cubicBezTo>
                      <a:pt x="4" y="14"/>
                      <a:pt x="4" y="17"/>
                      <a:pt x="5" y="18"/>
                    </a:cubicBezTo>
                    <a:cubicBezTo>
                      <a:pt x="6" y="19"/>
                      <a:pt x="8" y="20"/>
                      <a:pt x="10" y="20"/>
                    </a:cubicBezTo>
                    <a:cubicBezTo>
                      <a:pt x="12" y="20"/>
                      <a:pt x="13" y="19"/>
                      <a:pt x="15" y="18"/>
                    </a:cubicBezTo>
                    <a:cubicBezTo>
                      <a:pt x="16" y="17"/>
                      <a:pt x="16" y="14"/>
                      <a:pt x="16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7" name="Freeform 285"/>
              <p:cNvSpPr>
                <a:spLocks/>
              </p:cNvSpPr>
              <p:nvPr userDrawn="1"/>
            </p:nvSpPr>
            <p:spPr bwMode="gray">
              <a:xfrm>
                <a:off x="4930776" y="3414713"/>
                <a:ext cx="49213" cy="87313"/>
              </a:xfrm>
              <a:custGeom>
                <a:avLst/>
                <a:gdLst>
                  <a:gd name="T0" fmla="*/ 13 w 13"/>
                  <a:gd name="T1" fmla="*/ 4 h 22"/>
                  <a:gd name="T2" fmla="*/ 13 w 13"/>
                  <a:gd name="T3" fmla="*/ 4 h 22"/>
                  <a:gd name="T4" fmla="*/ 12 w 13"/>
                  <a:gd name="T5" fmla="*/ 4 h 22"/>
                  <a:gd name="T6" fmla="*/ 10 w 13"/>
                  <a:gd name="T7" fmla="*/ 3 h 22"/>
                  <a:gd name="T8" fmla="*/ 6 w 13"/>
                  <a:gd name="T9" fmla="*/ 4 h 22"/>
                  <a:gd name="T10" fmla="*/ 3 w 13"/>
                  <a:gd name="T11" fmla="*/ 6 h 22"/>
                  <a:gd name="T12" fmla="*/ 3 w 13"/>
                  <a:gd name="T13" fmla="*/ 22 h 22"/>
                  <a:gd name="T14" fmla="*/ 0 w 13"/>
                  <a:gd name="T15" fmla="*/ 22 h 22"/>
                  <a:gd name="T16" fmla="*/ 0 w 13"/>
                  <a:gd name="T17" fmla="*/ 0 h 22"/>
                  <a:gd name="T18" fmla="*/ 3 w 13"/>
                  <a:gd name="T19" fmla="*/ 0 h 22"/>
                  <a:gd name="T20" fmla="*/ 3 w 13"/>
                  <a:gd name="T21" fmla="*/ 3 h 22"/>
                  <a:gd name="T22" fmla="*/ 7 w 13"/>
                  <a:gd name="T23" fmla="*/ 1 h 22"/>
                  <a:gd name="T24" fmla="*/ 11 w 13"/>
                  <a:gd name="T25" fmla="*/ 0 h 22"/>
                  <a:gd name="T26" fmla="*/ 12 w 13"/>
                  <a:gd name="T27" fmla="*/ 0 h 22"/>
                  <a:gd name="T28" fmla="*/ 13 w 13"/>
                  <a:gd name="T29" fmla="*/ 0 h 22"/>
                  <a:gd name="T30" fmla="*/ 13 w 13"/>
                  <a:gd name="T31" fmla="*/ 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3" h="22">
                    <a:moveTo>
                      <a:pt x="13" y="4"/>
                    </a:move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2" y="4"/>
                      <a:pt x="12" y="4"/>
                    </a:cubicBezTo>
                    <a:cubicBezTo>
                      <a:pt x="11" y="3"/>
                      <a:pt x="10" y="3"/>
                      <a:pt x="10" y="3"/>
                    </a:cubicBezTo>
                    <a:cubicBezTo>
                      <a:pt x="9" y="3"/>
                      <a:pt x="8" y="4"/>
                      <a:pt x="6" y="4"/>
                    </a:cubicBezTo>
                    <a:cubicBezTo>
                      <a:pt x="5" y="5"/>
                      <a:pt x="4" y="5"/>
                      <a:pt x="3" y="6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5" y="2"/>
                      <a:pt x="6" y="1"/>
                      <a:pt x="7" y="1"/>
                    </a:cubicBezTo>
                    <a:cubicBezTo>
                      <a:pt x="8" y="0"/>
                      <a:pt x="10" y="0"/>
                      <a:pt x="11" y="0"/>
                    </a:cubicBezTo>
                    <a:cubicBezTo>
                      <a:pt x="11" y="0"/>
                      <a:pt x="12" y="0"/>
                      <a:pt x="12" y="0"/>
                    </a:cubicBezTo>
                    <a:cubicBezTo>
                      <a:pt x="12" y="0"/>
                      <a:pt x="13" y="0"/>
                      <a:pt x="13" y="0"/>
                    </a:cubicBezTo>
                    <a:lnTo>
                      <a:pt x="13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8" name="Freeform 286"/>
              <p:cNvSpPr>
                <a:spLocks/>
              </p:cNvSpPr>
              <p:nvPr userDrawn="1"/>
            </p:nvSpPr>
            <p:spPr bwMode="gray">
              <a:xfrm>
                <a:off x="4991101" y="3390901"/>
                <a:ext cx="53975" cy="111125"/>
              </a:xfrm>
              <a:custGeom>
                <a:avLst/>
                <a:gdLst>
                  <a:gd name="T0" fmla="*/ 14 w 14"/>
                  <a:gd name="T1" fmla="*/ 27 h 28"/>
                  <a:gd name="T2" fmla="*/ 12 w 14"/>
                  <a:gd name="T3" fmla="*/ 28 h 28"/>
                  <a:gd name="T4" fmla="*/ 10 w 14"/>
                  <a:gd name="T5" fmla="*/ 28 h 28"/>
                  <a:gd name="T6" fmla="*/ 4 w 14"/>
                  <a:gd name="T7" fmla="*/ 26 h 28"/>
                  <a:gd name="T8" fmla="*/ 3 w 14"/>
                  <a:gd name="T9" fmla="*/ 21 h 28"/>
                  <a:gd name="T10" fmla="*/ 3 w 14"/>
                  <a:gd name="T11" fmla="*/ 9 h 28"/>
                  <a:gd name="T12" fmla="*/ 0 w 14"/>
                  <a:gd name="T13" fmla="*/ 9 h 28"/>
                  <a:gd name="T14" fmla="*/ 0 w 14"/>
                  <a:gd name="T15" fmla="*/ 6 h 28"/>
                  <a:gd name="T16" fmla="*/ 3 w 14"/>
                  <a:gd name="T17" fmla="*/ 6 h 28"/>
                  <a:gd name="T18" fmla="*/ 3 w 14"/>
                  <a:gd name="T19" fmla="*/ 0 h 28"/>
                  <a:gd name="T20" fmla="*/ 6 w 14"/>
                  <a:gd name="T21" fmla="*/ 0 h 28"/>
                  <a:gd name="T22" fmla="*/ 6 w 14"/>
                  <a:gd name="T23" fmla="*/ 6 h 28"/>
                  <a:gd name="T24" fmla="*/ 14 w 14"/>
                  <a:gd name="T25" fmla="*/ 6 h 28"/>
                  <a:gd name="T26" fmla="*/ 14 w 14"/>
                  <a:gd name="T27" fmla="*/ 9 h 28"/>
                  <a:gd name="T28" fmla="*/ 6 w 14"/>
                  <a:gd name="T29" fmla="*/ 9 h 28"/>
                  <a:gd name="T30" fmla="*/ 6 w 14"/>
                  <a:gd name="T31" fmla="*/ 19 h 28"/>
                  <a:gd name="T32" fmla="*/ 6 w 14"/>
                  <a:gd name="T33" fmla="*/ 22 h 28"/>
                  <a:gd name="T34" fmla="*/ 7 w 14"/>
                  <a:gd name="T35" fmla="*/ 23 h 28"/>
                  <a:gd name="T36" fmla="*/ 8 w 14"/>
                  <a:gd name="T37" fmla="*/ 24 h 28"/>
                  <a:gd name="T38" fmla="*/ 11 w 14"/>
                  <a:gd name="T39" fmla="*/ 25 h 28"/>
                  <a:gd name="T40" fmla="*/ 12 w 14"/>
                  <a:gd name="T41" fmla="*/ 25 h 28"/>
                  <a:gd name="T42" fmla="*/ 14 w 14"/>
                  <a:gd name="T43" fmla="*/ 24 h 28"/>
                  <a:gd name="T44" fmla="*/ 14 w 14"/>
                  <a:gd name="T45" fmla="*/ 24 h 28"/>
                  <a:gd name="T46" fmla="*/ 14 w 14"/>
                  <a:gd name="T47" fmla="*/ 27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4" h="28">
                    <a:moveTo>
                      <a:pt x="14" y="27"/>
                    </a:moveTo>
                    <a:cubicBezTo>
                      <a:pt x="13" y="28"/>
                      <a:pt x="13" y="28"/>
                      <a:pt x="12" y="28"/>
                    </a:cubicBezTo>
                    <a:cubicBezTo>
                      <a:pt x="11" y="28"/>
                      <a:pt x="10" y="28"/>
                      <a:pt x="10" y="28"/>
                    </a:cubicBezTo>
                    <a:cubicBezTo>
                      <a:pt x="7" y="28"/>
                      <a:pt x="6" y="27"/>
                      <a:pt x="4" y="26"/>
                    </a:cubicBezTo>
                    <a:cubicBezTo>
                      <a:pt x="3" y="25"/>
                      <a:pt x="3" y="23"/>
                      <a:pt x="3" y="21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14" y="6"/>
                      <a:pt x="14" y="6"/>
                      <a:pt x="14" y="6"/>
                    </a:cubicBezTo>
                    <a:cubicBezTo>
                      <a:pt x="14" y="9"/>
                      <a:pt x="14" y="9"/>
                      <a:pt x="14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6" y="20"/>
                      <a:pt x="6" y="21"/>
                      <a:pt x="6" y="22"/>
                    </a:cubicBezTo>
                    <a:cubicBezTo>
                      <a:pt x="7" y="22"/>
                      <a:pt x="7" y="23"/>
                      <a:pt x="7" y="23"/>
                    </a:cubicBezTo>
                    <a:cubicBezTo>
                      <a:pt x="7" y="24"/>
                      <a:pt x="8" y="24"/>
                      <a:pt x="8" y="24"/>
                    </a:cubicBezTo>
                    <a:cubicBezTo>
                      <a:pt x="9" y="25"/>
                      <a:pt x="9" y="25"/>
                      <a:pt x="11" y="25"/>
                    </a:cubicBezTo>
                    <a:cubicBezTo>
                      <a:pt x="11" y="25"/>
                      <a:pt x="12" y="25"/>
                      <a:pt x="12" y="25"/>
                    </a:cubicBezTo>
                    <a:cubicBezTo>
                      <a:pt x="13" y="24"/>
                      <a:pt x="13" y="24"/>
                      <a:pt x="14" y="24"/>
                    </a:cubicBezTo>
                    <a:cubicBezTo>
                      <a:pt x="14" y="24"/>
                      <a:pt x="14" y="24"/>
                      <a:pt x="14" y="24"/>
                    </a:cubicBezTo>
                    <a:lnTo>
                      <a:pt x="14" y="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9" name="Rectangle 287"/>
              <p:cNvSpPr>
                <a:spLocks noChangeArrowheads="1"/>
              </p:cNvSpPr>
              <p:nvPr userDrawn="1"/>
            </p:nvSpPr>
            <p:spPr bwMode="gray">
              <a:xfrm>
                <a:off x="5056188" y="3514726"/>
                <a:ext cx="95250" cy="79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20" name="Freeform 288"/>
              <p:cNvSpPr>
                <a:spLocks/>
              </p:cNvSpPr>
              <p:nvPr userDrawn="1"/>
            </p:nvSpPr>
            <p:spPr bwMode="gray">
              <a:xfrm>
                <a:off x="5168901" y="3387726"/>
                <a:ext cx="73025" cy="114300"/>
              </a:xfrm>
              <a:custGeom>
                <a:avLst/>
                <a:gdLst>
                  <a:gd name="T0" fmla="*/ 46 w 46"/>
                  <a:gd name="T1" fmla="*/ 72 h 72"/>
                  <a:gd name="T2" fmla="*/ 0 w 46"/>
                  <a:gd name="T3" fmla="*/ 72 h 72"/>
                  <a:gd name="T4" fmla="*/ 0 w 46"/>
                  <a:gd name="T5" fmla="*/ 0 h 72"/>
                  <a:gd name="T6" fmla="*/ 46 w 46"/>
                  <a:gd name="T7" fmla="*/ 0 h 72"/>
                  <a:gd name="T8" fmla="*/ 46 w 46"/>
                  <a:gd name="T9" fmla="*/ 7 h 72"/>
                  <a:gd name="T10" fmla="*/ 10 w 46"/>
                  <a:gd name="T11" fmla="*/ 7 h 72"/>
                  <a:gd name="T12" fmla="*/ 10 w 46"/>
                  <a:gd name="T13" fmla="*/ 27 h 72"/>
                  <a:gd name="T14" fmla="*/ 46 w 46"/>
                  <a:gd name="T15" fmla="*/ 27 h 72"/>
                  <a:gd name="T16" fmla="*/ 46 w 46"/>
                  <a:gd name="T17" fmla="*/ 35 h 72"/>
                  <a:gd name="T18" fmla="*/ 10 w 46"/>
                  <a:gd name="T19" fmla="*/ 35 h 72"/>
                  <a:gd name="T20" fmla="*/ 10 w 46"/>
                  <a:gd name="T21" fmla="*/ 62 h 72"/>
                  <a:gd name="T22" fmla="*/ 46 w 46"/>
                  <a:gd name="T23" fmla="*/ 62 h 72"/>
                  <a:gd name="T24" fmla="*/ 46 w 46"/>
                  <a:gd name="T25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72">
                    <a:moveTo>
                      <a:pt x="46" y="72"/>
                    </a:moveTo>
                    <a:lnTo>
                      <a:pt x="0" y="72"/>
                    </a:lnTo>
                    <a:lnTo>
                      <a:pt x="0" y="0"/>
                    </a:lnTo>
                    <a:lnTo>
                      <a:pt x="46" y="0"/>
                    </a:lnTo>
                    <a:lnTo>
                      <a:pt x="46" y="7"/>
                    </a:lnTo>
                    <a:lnTo>
                      <a:pt x="10" y="7"/>
                    </a:lnTo>
                    <a:lnTo>
                      <a:pt x="10" y="27"/>
                    </a:lnTo>
                    <a:lnTo>
                      <a:pt x="46" y="27"/>
                    </a:lnTo>
                    <a:lnTo>
                      <a:pt x="46" y="35"/>
                    </a:lnTo>
                    <a:lnTo>
                      <a:pt x="10" y="35"/>
                    </a:lnTo>
                    <a:lnTo>
                      <a:pt x="10" y="62"/>
                    </a:lnTo>
                    <a:lnTo>
                      <a:pt x="46" y="62"/>
                    </a:lnTo>
                    <a:lnTo>
                      <a:pt x="46" y="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21" name="Freeform 289"/>
              <p:cNvSpPr>
                <a:spLocks/>
              </p:cNvSpPr>
              <p:nvPr userDrawn="1"/>
            </p:nvSpPr>
            <p:spPr bwMode="gray">
              <a:xfrm>
                <a:off x="5264151" y="3387726"/>
                <a:ext cx="87313" cy="114300"/>
              </a:xfrm>
              <a:custGeom>
                <a:avLst/>
                <a:gdLst>
                  <a:gd name="T0" fmla="*/ 23 w 23"/>
                  <a:gd name="T1" fmla="*/ 17 h 29"/>
                  <a:gd name="T2" fmla="*/ 22 w 23"/>
                  <a:gd name="T3" fmla="*/ 22 h 29"/>
                  <a:gd name="T4" fmla="*/ 20 w 23"/>
                  <a:gd name="T5" fmla="*/ 26 h 29"/>
                  <a:gd name="T6" fmla="*/ 16 w 23"/>
                  <a:gd name="T7" fmla="*/ 29 h 29"/>
                  <a:gd name="T8" fmla="*/ 11 w 23"/>
                  <a:gd name="T9" fmla="*/ 29 h 29"/>
                  <a:gd name="T10" fmla="*/ 7 w 23"/>
                  <a:gd name="T11" fmla="*/ 29 h 29"/>
                  <a:gd name="T12" fmla="*/ 3 w 23"/>
                  <a:gd name="T13" fmla="*/ 26 h 29"/>
                  <a:gd name="T14" fmla="*/ 1 w 23"/>
                  <a:gd name="T15" fmla="*/ 23 h 29"/>
                  <a:gd name="T16" fmla="*/ 0 w 23"/>
                  <a:gd name="T17" fmla="*/ 17 h 29"/>
                  <a:gd name="T18" fmla="*/ 0 w 23"/>
                  <a:gd name="T19" fmla="*/ 0 h 29"/>
                  <a:gd name="T20" fmla="*/ 4 w 23"/>
                  <a:gd name="T21" fmla="*/ 0 h 29"/>
                  <a:gd name="T22" fmla="*/ 4 w 23"/>
                  <a:gd name="T23" fmla="*/ 17 h 29"/>
                  <a:gd name="T24" fmla="*/ 4 w 23"/>
                  <a:gd name="T25" fmla="*/ 21 h 29"/>
                  <a:gd name="T26" fmla="*/ 6 w 23"/>
                  <a:gd name="T27" fmla="*/ 23 h 29"/>
                  <a:gd name="T28" fmla="*/ 8 w 23"/>
                  <a:gd name="T29" fmla="*/ 25 h 29"/>
                  <a:gd name="T30" fmla="*/ 11 w 23"/>
                  <a:gd name="T31" fmla="*/ 26 h 29"/>
                  <a:gd name="T32" fmla="*/ 15 w 23"/>
                  <a:gd name="T33" fmla="*/ 25 h 29"/>
                  <a:gd name="T34" fmla="*/ 17 w 23"/>
                  <a:gd name="T35" fmla="*/ 23 h 29"/>
                  <a:gd name="T36" fmla="*/ 18 w 23"/>
                  <a:gd name="T37" fmla="*/ 21 h 29"/>
                  <a:gd name="T38" fmla="*/ 19 w 23"/>
                  <a:gd name="T39" fmla="*/ 17 h 29"/>
                  <a:gd name="T40" fmla="*/ 19 w 23"/>
                  <a:gd name="T41" fmla="*/ 0 h 29"/>
                  <a:gd name="T42" fmla="*/ 23 w 23"/>
                  <a:gd name="T43" fmla="*/ 0 h 29"/>
                  <a:gd name="T44" fmla="*/ 23 w 23"/>
                  <a:gd name="T45" fmla="*/ 17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3" h="29">
                    <a:moveTo>
                      <a:pt x="23" y="17"/>
                    </a:moveTo>
                    <a:cubicBezTo>
                      <a:pt x="23" y="19"/>
                      <a:pt x="22" y="21"/>
                      <a:pt x="22" y="22"/>
                    </a:cubicBezTo>
                    <a:cubicBezTo>
                      <a:pt x="21" y="24"/>
                      <a:pt x="21" y="25"/>
                      <a:pt x="20" y="26"/>
                    </a:cubicBezTo>
                    <a:cubicBezTo>
                      <a:pt x="19" y="27"/>
                      <a:pt x="17" y="28"/>
                      <a:pt x="16" y="29"/>
                    </a:cubicBezTo>
                    <a:cubicBezTo>
                      <a:pt x="15" y="29"/>
                      <a:pt x="13" y="29"/>
                      <a:pt x="11" y="29"/>
                    </a:cubicBezTo>
                    <a:cubicBezTo>
                      <a:pt x="10" y="29"/>
                      <a:pt x="8" y="29"/>
                      <a:pt x="7" y="29"/>
                    </a:cubicBezTo>
                    <a:cubicBezTo>
                      <a:pt x="5" y="28"/>
                      <a:pt x="4" y="27"/>
                      <a:pt x="3" y="26"/>
                    </a:cubicBezTo>
                    <a:cubicBezTo>
                      <a:pt x="2" y="25"/>
                      <a:pt x="1" y="24"/>
                      <a:pt x="1" y="23"/>
                    </a:cubicBezTo>
                    <a:cubicBezTo>
                      <a:pt x="0" y="21"/>
                      <a:pt x="0" y="19"/>
                      <a:pt x="0" y="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17"/>
                      <a:pt x="4" y="17"/>
                      <a:pt x="4" y="17"/>
                    </a:cubicBezTo>
                    <a:cubicBezTo>
                      <a:pt x="4" y="19"/>
                      <a:pt x="4" y="20"/>
                      <a:pt x="4" y="21"/>
                    </a:cubicBezTo>
                    <a:cubicBezTo>
                      <a:pt x="5" y="22"/>
                      <a:pt x="5" y="23"/>
                      <a:pt x="6" y="23"/>
                    </a:cubicBezTo>
                    <a:cubicBezTo>
                      <a:pt x="6" y="24"/>
                      <a:pt x="7" y="25"/>
                      <a:pt x="8" y="25"/>
                    </a:cubicBezTo>
                    <a:cubicBezTo>
                      <a:pt x="9" y="26"/>
                      <a:pt x="10" y="26"/>
                      <a:pt x="11" y="26"/>
                    </a:cubicBezTo>
                    <a:cubicBezTo>
                      <a:pt x="13" y="26"/>
                      <a:pt x="14" y="26"/>
                      <a:pt x="15" y="25"/>
                    </a:cubicBezTo>
                    <a:cubicBezTo>
                      <a:pt x="16" y="25"/>
                      <a:pt x="17" y="24"/>
                      <a:pt x="17" y="23"/>
                    </a:cubicBezTo>
                    <a:cubicBezTo>
                      <a:pt x="18" y="23"/>
                      <a:pt x="18" y="22"/>
                      <a:pt x="18" y="21"/>
                    </a:cubicBezTo>
                    <a:cubicBezTo>
                      <a:pt x="19" y="20"/>
                      <a:pt x="19" y="19"/>
                      <a:pt x="19" y="17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3" y="0"/>
                      <a:pt x="23" y="0"/>
                      <a:pt x="23" y="0"/>
                    </a:cubicBezTo>
                    <a:lnTo>
                      <a:pt x="23" y="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22" name="Freeform 290"/>
              <p:cNvSpPr>
                <a:spLocks/>
              </p:cNvSpPr>
              <p:nvPr userDrawn="1"/>
            </p:nvSpPr>
            <p:spPr bwMode="gray">
              <a:xfrm>
                <a:off x="3786188" y="3321051"/>
                <a:ext cx="260350" cy="217488"/>
              </a:xfrm>
              <a:custGeom>
                <a:avLst/>
                <a:gdLst>
                  <a:gd name="T0" fmla="*/ 61 w 69"/>
                  <a:gd name="T1" fmla="*/ 8 h 55"/>
                  <a:gd name="T2" fmla="*/ 69 w 69"/>
                  <a:gd name="T3" fmla="*/ 6 h 55"/>
                  <a:gd name="T4" fmla="*/ 62 w 69"/>
                  <a:gd name="T5" fmla="*/ 13 h 55"/>
                  <a:gd name="T6" fmla="*/ 62 w 69"/>
                  <a:gd name="T7" fmla="*/ 15 h 55"/>
                  <a:gd name="T8" fmla="*/ 22 w 69"/>
                  <a:gd name="T9" fmla="*/ 55 h 55"/>
                  <a:gd name="T10" fmla="*/ 0 w 69"/>
                  <a:gd name="T11" fmla="*/ 49 h 55"/>
                  <a:gd name="T12" fmla="*/ 3 w 69"/>
                  <a:gd name="T13" fmla="*/ 49 h 55"/>
                  <a:gd name="T14" fmla="*/ 21 w 69"/>
                  <a:gd name="T15" fmla="*/ 43 h 55"/>
                  <a:gd name="T16" fmla="*/ 8 w 69"/>
                  <a:gd name="T17" fmla="*/ 33 h 55"/>
                  <a:gd name="T18" fmla="*/ 10 w 69"/>
                  <a:gd name="T19" fmla="*/ 34 h 55"/>
                  <a:gd name="T20" fmla="*/ 14 w 69"/>
                  <a:gd name="T21" fmla="*/ 33 h 55"/>
                  <a:gd name="T22" fmla="*/ 3 w 69"/>
                  <a:gd name="T23" fmla="*/ 19 h 55"/>
                  <a:gd name="T24" fmla="*/ 3 w 69"/>
                  <a:gd name="T25" fmla="*/ 19 h 55"/>
                  <a:gd name="T26" fmla="*/ 9 w 69"/>
                  <a:gd name="T27" fmla="*/ 21 h 55"/>
                  <a:gd name="T28" fmla="*/ 3 w 69"/>
                  <a:gd name="T29" fmla="*/ 9 h 55"/>
                  <a:gd name="T30" fmla="*/ 5 w 69"/>
                  <a:gd name="T31" fmla="*/ 2 h 55"/>
                  <a:gd name="T32" fmla="*/ 34 w 69"/>
                  <a:gd name="T33" fmla="*/ 17 h 55"/>
                  <a:gd name="T34" fmla="*/ 33 w 69"/>
                  <a:gd name="T35" fmla="*/ 14 h 55"/>
                  <a:gd name="T36" fmla="*/ 48 w 69"/>
                  <a:gd name="T37" fmla="*/ 0 h 55"/>
                  <a:gd name="T38" fmla="*/ 58 w 69"/>
                  <a:gd name="T39" fmla="*/ 4 h 55"/>
                  <a:gd name="T40" fmla="*/ 67 w 69"/>
                  <a:gd name="T41" fmla="*/ 1 h 55"/>
                  <a:gd name="T42" fmla="*/ 61 w 69"/>
                  <a:gd name="T43" fmla="*/ 8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69" h="55">
                    <a:moveTo>
                      <a:pt x="61" y="8"/>
                    </a:moveTo>
                    <a:cubicBezTo>
                      <a:pt x="63" y="8"/>
                      <a:pt x="66" y="7"/>
                      <a:pt x="69" y="6"/>
                    </a:cubicBezTo>
                    <a:cubicBezTo>
                      <a:pt x="67" y="9"/>
                      <a:pt x="64" y="11"/>
                      <a:pt x="62" y="13"/>
                    </a:cubicBezTo>
                    <a:cubicBezTo>
                      <a:pt x="62" y="14"/>
                      <a:pt x="62" y="15"/>
                      <a:pt x="62" y="15"/>
                    </a:cubicBezTo>
                    <a:cubicBezTo>
                      <a:pt x="62" y="34"/>
                      <a:pt x="47" y="55"/>
                      <a:pt x="22" y="55"/>
                    </a:cubicBezTo>
                    <a:cubicBezTo>
                      <a:pt x="14" y="55"/>
                      <a:pt x="6" y="53"/>
                      <a:pt x="0" y="49"/>
                    </a:cubicBezTo>
                    <a:cubicBezTo>
                      <a:pt x="1" y="49"/>
                      <a:pt x="2" y="49"/>
                      <a:pt x="3" y="49"/>
                    </a:cubicBezTo>
                    <a:cubicBezTo>
                      <a:pt x="10" y="49"/>
                      <a:pt x="16" y="47"/>
                      <a:pt x="21" y="43"/>
                    </a:cubicBezTo>
                    <a:cubicBezTo>
                      <a:pt x="15" y="43"/>
                      <a:pt x="9" y="39"/>
                      <a:pt x="8" y="33"/>
                    </a:cubicBezTo>
                    <a:cubicBezTo>
                      <a:pt x="9" y="34"/>
                      <a:pt x="9" y="34"/>
                      <a:pt x="10" y="34"/>
                    </a:cubicBezTo>
                    <a:cubicBezTo>
                      <a:pt x="12" y="34"/>
                      <a:pt x="13" y="33"/>
                      <a:pt x="14" y="33"/>
                    </a:cubicBezTo>
                    <a:cubicBezTo>
                      <a:pt x="8" y="32"/>
                      <a:pt x="3" y="26"/>
                      <a:pt x="3" y="19"/>
                    </a:cubicBezTo>
                    <a:cubicBezTo>
                      <a:pt x="3" y="19"/>
                      <a:pt x="3" y="19"/>
                      <a:pt x="3" y="19"/>
                    </a:cubicBezTo>
                    <a:cubicBezTo>
                      <a:pt x="5" y="20"/>
                      <a:pt x="7" y="21"/>
                      <a:pt x="9" y="21"/>
                    </a:cubicBezTo>
                    <a:cubicBezTo>
                      <a:pt x="5" y="18"/>
                      <a:pt x="3" y="14"/>
                      <a:pt x="3" y="9"/>
                    </a:cubicBezTo>
                    <a:cubicBezTo>
                      <a:pt x="3" y="7"/>
                      <a:pt x="4" y="4"/>
                      <a:pt x="5" y="2"/>
                    </a:cubicBezTo>
                    <a:cubicBezTo>
                      <a:pt x="12" y="11"/>
                      <a:pt x="22" y="16"/>
                      <a:pt x="34" y="17"/>
                    </a:cubicBezTo>
                    <a:cubicBezTo>
                      <a:pt x="34" y="16"/>
                      <a:pt x="33" y="15"/>
                      <a:pt x="33" y="14"/>
                    </a:cubicBezTo>
                    <a:cubicBezTo>
                      <a:pt x="33" y="6"/>
                      <a:pt x="40" y="0"/>
                      <a:pt x="48" y="0"/>
                    </a:cubicBezTo>
                    <a:cubicBezTo>
                      <a:pt x="52" y="0"/>
                      <a:pt x="55" y="1"/>
                      <a:pt x="58" y="4"/>
                    </a:cubicBezTo>
                    <a:cubicBezTo>
                      <a:pt x="61" y="3"/>
                      <a:pt x="64" y="2"/>
                      <a:pt x="67" y="1"/>
                    </a:cubicBezTo>
                    <a:cubicBezTo>
                      <a:pt x="66" y="4"/>
                      <a:pt x="63" y="7"/>
                      <a:pt x="61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</p:grpSp>
        <p:pic>
          <p:nvPicPr>
            <p:cNvPr id="23" name="Picture 22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6778912" y="6317551"/>
              <a:ext cx="1478283" cy="271273"/>
            </a:xfrm>
            <a:prstGeom prst="rect">
              <a:avLst/>
            </a:prstGeom>
          </p:spPr>
        </p:pic>
        <p:sp>
          <p:nvSpPr>
            <p:cNvPr id="24" name="Rectangle 105"/>
            <p:cNvSpPr>
              <a:spLocks noChangeArrowheads="1"/>
            </p:cNvSpPr>
            <p:nvPr userDrawn="1"/>
          </p:nvSpPr>
          <p:spPr bwMode="gray">
            <a:xfrm>
              <a:off x="4264025" y="6453188"/>
              <a:ext cx="633413" cy="40481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25" name="TextBox 24"/>
            <p:cNvSpPr txBox="1"/>
            <p:nvPr userDrawn="1"/>
          </p:nvSpPr>
          <p:spPr bwMode="gray">
            <a:xfrm>
              <a:off x="4208088" y="6433591"/>
              <a:ext cx="7296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700" b="0" i="1" dirty="0" err="1" smtClean="0">
                  <a:solidFill>
                    <a:schemeClr val="bg1"/>
                  </a:solidFill>
                </a:rPr>
                <a:t>Mobility</a:t>
              </a:r>
              <a:r>
                <a:rPr lang="fr-BE" sz="700" b="0" i="1" dirty="0" smtClean="0">
                  <a:solidFill>
                    <a:schemeClr val="bg1"/>
                  </a:solidFill>
                </a:rPr>
                <a:t> and</a:t>
              </a:r>
            </a:p>
            <a:p>
              <a:r>
                <a:rPr lang="fr-BE" sz="700" b="0" i="1" dirty="0" smtClean="0">
                  <a:solidFill>
                    <a:schemeClr val="bg1"/>
                  </a:solidFill>
                </a:rPr>
                <a:t>Transport</a:t>
              </a:r>
              <a:endParaRPr lang="fr-BE" sz="700" b="0" i="1" dirty="0">
                <a:solidFill>
                  <a:schemeClr val="bg1"/>
                </a:solidFill>
              </a:endParaRPr>
            </a:p>
          </p:txBody>
        </p:sp>
      </p:grpSp>
      <p:sp>
        <p:nvSpPr>
          <p:cNvPr id="89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95288" y="1484784"/>
            <a:ext cx="8353424" cy="324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None/>
              <a:defRPr lang="nl-BE" sz="1400" b="0" dirty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spcBef>
                <a:spcPct val="50000"/>
              </a:spcBef>
            </a:pPr>
            <a:endParaRPr lang="nl-BE" dirty="0"/>
          </a:p>
        </p:txBody>
      </p:sp>
    </p:spTree>
    <p:extLst>
      <p:ext uri="{BB962C8B-B14F-4D97-AF65-F5344CB8AC3E}">
        <p14:creationId xmlns="" xmlns:p14="http://schemas.microsoft.com/office/powerpoint/2010/main" val="670495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971551" y="1897672"/>
            <a:ext cx="7200900" cy="431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1276829" y="2647937"/>
            <a:ext cx="6895622" cy="3373350"/>
          </a:xfrm>
        </p:spPr>
        <p:txBody>
          <a:bodyPr/>
          <a:lstStyle>
            <a:lvl1pPr marL="182563" indent="-182563">
              <a:spcBef>
                <a:spcPts val="600"/>
              </a:spcBef>
              <a:spcAft>
                <a:spcPts val="1200"/>
              </a:spcAft>
              <a:buClr>
                <a:schemeClr val="bg1"/>
              </a:buClr>
              <a:defRPr sz="1400">
                <a:solidFill>
                  <a:schemeClr val="bg1"/>
                </a:solidFill>
              </a:defRPr>
            </a:lvl1pPr>
            <a:lvl2pPr marL="623888" indent="-166688">
              <a:spcBef>
                <a:spcPts val="600"/>
              </a:spcBef>
              <a:spcAft>
                <a:spcPts val="1200"/>
              </a:spcAft>
              <a:buClr>
                <a:schemeClr val="bg1"/>
              </a:buClr>
              <a:defRPr sz="14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0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05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050">
                <a:solidFill>
                  <a:schemeClr val="bg1"/>
                </a:solidFill>
              </a:defRPr>
            </a:lvl5pPr>
          </a:lstStyle>
          <a:p>
            <a:pPr marL="180000" indent="-180000">
              <a:spcBef>
                <a:spcPts val="0"/>
              </a:spcBef>
            </a:pPr>
            <a:r>
              <a:rPr lang="en-GB" altLang="fr-FR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  <a:endParaRPr lang="fr-BE" dirty="0"/>
          </a:p>
        </p:txBody>
      </p:sp>
      <p:grpSp>
        <p:nvGrpSpPr>
          <p:cNvPr id="26" name="Group 290"/>
          <p:cNvGrpSpPr>
            <a:grpSpLocks noChangeAspect="1"/>
          </p:cNvGrpSpPr>
          <p:nvPr userDrawn="1"/>
        </p:nvGrpSpPr>
        <p:grpSpPr bwMode="gray">
          <a:xfrm>
            <a:off x="3957638" y="289375"/>
            <a:ext cx="1465262" cy="1017587"/>
            <a:chOff x="2414" y="272"/>
            <a:chExt cx="1162" cy="807"/>
          </a:xfrm>
        </p:grpSpPr>
        <p:sp>
          <p:nvSpPr>
            <p:cNvPr id="27" name="Freeform 291"/>
            <p:cNvSpPr>
              <a:spLocks noChangeAspect="1"/>
            </p:cNvSpPr>
            <p:nvPr userDrawn="1"/>
          </p:nvSpPr>
          <p:spPr bwMode="gray">
            <a:xfrm>
              <a:off x="2414" y="273"/>
              <a:ext cx="571" cy="211"/>
            </a:xfrm>
            <a:custGeom>
              <a:avLst/>
              <a:gdLst>
                <a:gd name="T0" fmla="*/ 0 w 1737"/>
                <a:gd name="T1" fmla="*/ 640 h 640"/>
                <a:gd name="T2" fmla="*/ 0 w 1737"/>
                <a:gd name="T3" fmla="*/ 640 h 640"/>
                <a:gd name="T4" fmla="*/ 1076 w 1737"/>
                <a:gd name="T5" fmla="*/ 500 h 640"/>
                <a:gd name="T6" fmla="*/ 1199 w 1737"/>
                <a:gd name="T7" fmla="*/ 473 h 640"/>
                <a:gd name="T8" fmla="*/ 1431 w 1737"/>
                <a:gd name="T9" fmla="*/ 368 h 640"/>
                <a:gd name="T10" fmla="*/ 1619 w 1737"/>
                <a:gd name="T11" fmla="*/ 188 h 640"/>
                <a:gd name="T12" fmla="*/ 1737 w 1737"/>
                <a:gd name="T13" fmla="*/ 28 h 640"/>
                <a:gd name="T14" fmla="*/ 1737 w 1737"/>
                <a:gd name="T15" fmla="*/ 0 h 640"/>
                <a:gd name="T16" fmla="*/ 1602 w 1737"/>
                <a:gd name="T17" fmla="*/ 175 h 640"/>
                <a:gd name="T18" fmla="*/ 1413 w 1737"/>
                <a:gd name="T19" fmla="*/ 339 h 640"/>
                <a:gd name="T20" fmla="*/ 1189 w 1737"/>
                <a:gd name="T21" fmla="*/ 435 h 640"/>
                <a:gd name="T22" fmla="*/ 1070 w 1737"/>
                <a:gd name="T23" fmla="*/ 458 h 640"/>
                <a:gd name="T24" fmla="*/ 982 w 1737"/>
                <a:gd name="T25" fmla="*/ 468 h 640"/>
                <a:gd name="T26" fmla="*/ 0 w 1737"/>
                <a:gd name="T27" fmla="*/ 572 h 640"/>
                <a:gd name="T28" fmla="*/ 0 w 1737"/>
                <a:gd name="T29" fmla="*/ 64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37" h="640">
                  <a:moveTo>
                    <a:pt x="0" y="640"/>
                  </a:moveTo>
                  <a:lnTo>
                    <a:pt x="0" y="640"/>
                  </a:lnTo>
                  <a:cubicBezTo>
                    <a:pt x="0" y="640"/>
                    <a:pt x="1046" y="504"/>
                    <a:pt x="1076" y="500"/>
                  </a:cubicBezTo>
                  <a:cubicBezTo>
                    <a:pt x="1121" y="492"/>
                    <a:pt x="1161" y="484"/>
                    <a:pt x="1199" y="473"/>
                  </a:cubicBezTo>
                  <a:cubicBezTo>
                    <a:pt x="1284" y="450"/>
                    <a:pt x="1362" y="415"/>
                    <a:pt x="1431" y="368"/>
                  </a:cubicBezTo>
                  <a:cubicBezTo>
                    <a:pt x="1497" y="324"/>
                    <a:pt x="1558" y="259"/>
                    <a:pt x="1619" y="188"/>
                  </a:cubicBezTo>
                  <a:cubicBezTo>
                    <a:pt x="1658" y="143"/>
                    <a:pt x="1699" y="85"/>
                    <a:pt x="1737" y="28"/>
                  </a:cubicBezTo>
                  <a:lnTo>
                    <a:pt x="1737" y="0"/>
                  </a:lnTo>
                  <a:cubicBezTo>
                    <a:pt x="1692" y="67"/>
                    <a:pt x="1647" y="125"/>
                    <a:pt x="1602" y="175"/>
                  </a:cubicBezTo>
                  <a:cubicBezTo>
                    <a:pt x="1541" y="243"/>
                    <a:pt x="1478" y="298"/>
                    <a:pt x="1413" y="339"/>
                  </a:cubicBezTo>
                  <a:cubicBezTo>
                    <a:pt x="1346" y="382"/>
                    <a:pt x="1271" y="414"/>
                    <a:pt x="1189" y="435"/>
                  </a:cubicBezTo>
                  <a:cubicBezTo>
                    <a:pt x="1153" y="444"/>
                    <a:pt x="1114" y="451"/>
                    <a:pt x="1070" y="458"/>
                  </a:cubicBezTo>
                  <a:cubicBezTo>
                    <a:pt x="1041" y="462"/>
                    <a:pt x="1011" y="465"/>
                    <a:pt x="982" y="468"/>
                  </a:cubicBezTo>
                  <a:cubicBezTo>
                    <a:pt x="971" y="469"/>
                    <a:pt x="0" y="572"/>
                    <a:pt x="0" y="572"/>
                  </a:cubicBezTo>
                  <a:lnTo>
                    <a:pt x="0" y="64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28" name="Freeform 292"/>
            <p:cNvSpPr>
              <a:spLocks noChangeAspect="1"/>
            </p:cNvSpPr>
            <p:nvPr userDrawn="1"/>
          </p:nvSpPr>
          <p:spPr bwMode="gray">
            <a:xfrm>
              <a:off x="2414" y="320"/>
              <a:ext cx="571" cy="194"/>
            </a:xfrm>
            <a:custGeom>
              <a:avLst/>
              <a:gdLst>
                <a:gd name="T0" fmla="*/ 1403 w 1737"/>
                <a:gd name="T1" fmla="*/ 323 h 591"/>
                <a:gd name="T2" fmla="*/ 1403 w 1737"/>
                <a:gd name="T3" fmla="*/ 323 h 591"/>
                <a:gd name="T4" fmla="*/ 1178 w 1737"/>
                <a:gd name="T5" fmla="*/ 405 h 591"/>
                <a:gd name="T6" fmla="*/ 1059 w 1737"/>
                <a:gd name="T7" fmla="*/ 423 h 591"/>
                <a:gd name="T8" fmla="*/ 980 w 1737"/>
                <a:gd name="T9" fmla="*/ 431 h 591"/>
                <a:gd name="T10" fmla="*/ 938 w 1737"/>
                <a:gd name="T11" fmla="*/ 434 h 591"/>
                <a:gd name="T12" fmla="*/ 0 w 1737"/>
                <a:gd name="T13" fmla="*/ 523 h 591"/>
                <a:gd name="T14" fmla="*/ 0 w 1737"/>
                <a:gd name="T15" fmla="*/ 591 h 591"/>
                <a:gd name="T16" fmla="*/ 942 w 1737"/>
                <a:gd name="T17" fmla="*/ 480 h 591"/>
                <a:gd name="T18" fmla="*/ 985 w 1737"/>
                <a:gd name="T19" fmla="*/ 475 h 591"/>
                <a:gd name="T20" fmla="*/ 1064 w 1737"/>
                <a:gd name="T21" fmla="*/ 466 h 591"/>
                <a:gd name="T22" fmla="*/ 1186 w 1737"/>
                <a:gd name="T23" fmla="*/ 444 h 591"/>
                <a:gd name="T24" fmla="*/ 1420 w 1737"/>
                <a:gd name="T25" fmla="*/ 353 h 591"/>
                <a:gd name="T26" fmla="*/ 1611 w 1737"/>
                <a:gd name="T27" fmla="*/ 186 h 591"/>
                <a:gd name="T28" fmla="*/ 1737 w 1737"/>
                <a:gd name="T29" fmla="*/ 25 h 591"/>
                <a:gd name="T30" fmla="*/ 1737 w 1737"/>
                <a:gd name="T31" fmla="*/ 0 h 591"/>
                <a:gd name="T32" fmla="*/ 1595 w 1737"/>
                <a:gd name="T33" fmla="*/ 170 h 591"/>
                <a:gd name="T34" fmla="*/ 1403 w 1737"/>
                <a:gd name="T35" fmla="*/ 323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37" h="591">
                  <a:moveTo>
                    <a:pt x="1403" y="323"/>
                  </a:moveTo>
                  <a:lnTo>
                    <a:pt x="1403" y="323"/>
                  </a:lnTo>
                  <a:cubicBezTo>
                    <a:pt x="1338" y="361"/>
                    <a:pt x="1262" y="389"/>
                    <a:pt x="1178" y="405"/>
                  </a:cubicBezTo>
                  <a:cubicBezTo>
                    <a:pt x="1143" y="413"/>
                    <a:pt x="1104" y="418"/>
                    <a:pt x="1059" y="423"/>
                  </a:cubicBezTo>
                  <a:cubicBezTo>
                    <a:pt x="1033" y="426"/>
                    <a:pt x="1007" y="428"/>
                    <a:pt x="980" y="431"/>
                  </a:cubicBezTo>
                  <a:cubicBezTo>
                    <a:pt x="966" y="432"/>
                    <a:pt x="952" y="433"/>
                    <a:pt x="938" y="434"/>
                  </a:cubicBezTo>
                  <a:cubicBezTo>
                    <a:pt x="617" y="463"/>
                    <a:pt x="298" y="494"/>
                    <a:pt x="0" y="523"/>
                  </a:cubicBezTo>
                  <a:lnTo>
                    <a:pt x="0" y="591"/>
                  </a:lnTo>
                  <a:cubicBezTo>
                    <a:pt x="300" y="554"/>
                    <a:pt x="622" y="516"/>
                    <a:pt x="942" y="480"/>
                  </a:cubicBezTo>
                  <a:cubicBezTo>
                    <a:pt x="957" y="478"/>
                    <a:pt x="971" y="476"/>
                    <a:pt x="985" y="475"/>
                  </a:cubicBezTo>
                  <a:cubicBezTo>
                    <a:pt x="1011" y="472"/>
                    <a:pt x="1038" y="469"/>
                    <a:pt x="1064" y="466"/>
                  </a:cubicBezTo>
                  <a:cubicBezTo>
                    <a:pt x="1110" y="460"/>
                    <a:pt x="1150" y="453"/>
                    <a:pt x="1186" y="444"/>
                  </a:cubicBezTo>
                  <a:cubicBezTo>
                    <a:pt x="1273" y="425"/>
                    <a:pt x="1352" y="394"/>
                    <a:pt x="1420" y="353"/>
                  </a:cubicBezTo>
                  <a:cubicBezTo>
                    <a:pt x="1487" y="313"/>
                    <a:pt x="1547" y="256"/>
                    <a:pt x="1611" y="186"/>
                  </a:cubicBezTo>
                  <a:cubicBezTo>
                    <a:pt x="1651" y="143"/>
                    <a:pt x="1695" y="82"/>
                    <a:pt x="1737" y="25"/>
                  </a:cubicBezTo>
                  <a:lnTo>
                    <a:pt x="1737" y="0"/>
                  </a:lnTo>
                  <a:cubicBezTo>
                    <a:pt x="1688" y="67"/>
                    <a:pt x="1641" y="123"/>
                    <a:pt x="1595" y="170"/>
                  </a:cubicBezTo>
                  <a:cubicBezTo>
                    <a:pt x="1533" y="235"/>
                    <a:pt x="1468" y="286"/>
                    <a:pt x="1403" y="323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29" name="Freeform 293"/>
            <p:cNvSpPr>
              <a:spLocks noChangeAspect="1"/>
            </p:cNvSpPr>
            <p:nvPr userDrawn="1"/>
          </p:nvSpPr>
          <p:spPr bwMode="gray">
            <a:xfrm>
              <a:off x="2414" y="367"/>
              <a:ext cx="571" cy="177"/>
            </a:xfrm>
            <a:custGeom>
              <a:avLst/>
              <a:gdLst>
                <a:gd name="T0" fmla="*/ 1586 w 1737"/>
                <a:gd name="T1" fmla="*/ 163 h 536"/>
                <a:gd name="T2" fmla="*/ 1586 w 1737"/>
                <a:gd name="T3" fmla="*/ 163 h 536"/>
                <a:gd name="T4" fmla="*/ 1388 w 1737"/>
                <a:gd name="T5" fmla="*/ 300 h 536"/>
                <a:gd name="T6" fmla="*/ 1162 w 1737"/>
                <a:gd name="T7" fmla="*/ 368 h 536"/>
                <a:gd name="T8" fmla="*/ 1044 w 1737"/>
                <a:gd name="T9" fmla="*/ 383 h 536"/>
                <a:gd name="T10" fmla="*/ 0 w 1737"/>
                <a:gd name="T11" fmla="*/ 469 h 536"/>
                <a:gd name="T12" fmla="*/ 0 w 1737"/>
                <a:gd name="T13" fmla="*/ 536 h 536"/>
                <a:gd name="T14" fmla="*/ 928 w 1737"/>
                <a:gd name="T15" fmla="*/ 438 h 536"/>
                <a:gd name="T16" fmla="*/ 1048 w 1737"/>
                <a:gd name="T17" fmla="*/ 425 h 536"/>
                <a:gd name="T18" fmla="*/ 1168 w 1737"/>
                <a:gd name="T19" fmla="*/ 407 h 536"/>
                <a:gd name="T20" fmla="*/ 1402 w 1737"/>
                <a:gd name="T21" fmla="*/ 330 h 536"/>
                <a:gd name="T22" fmla="*/ 1607 w 1737"/>
                <a:gd name="T23" fmla="*/ 174 h 536"/>
                <a:gd name="T24" fmla="*/ 1737 w 1737"/>
                <a:gd name="T25" fmla="*/ 23 h 536"/>
                <a:gd name="T26" fmla="*/ 1737 w 1737"/>
                <a:gd name="T27" fmla="*/ 0 h 536"/>
                <a:gd name="T28" fmla="*/ 1586 w 1737"/>
                <a:gd name="T29" fmla="*/ 163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37" h="536">
                  <a:moveTo>
                    <a:pt x="1586" y="163"/>
                  </a:moveTo>
                  <a:lnTo>
                    <a:pt x="1586" y="163"/>
                  </a:lnTo>
                  <a:cubicBezTo>
                    <a:pt x="1523" y="221"/>
                    <a:pt x="1456" y="267"/>
                    <a:pt x="1388" y="300"/>
                  </a:cubicBezTo>
                  <a:cubicBezTo>
                    <a:pt x="1322" y="332"/>
                    <a:pt x="1248" y="354"/>
                    <a:pt x="1162" y="368"/>
                  </a:cubicBezTo>
                  <a:cubicBezTo>
                    <a:pt x="1126" y="374"/>
                    <a:pt x="1088" y="379"/>
                    <a:pt x="1044" y="383"/>
                  </a:cubicBezTo>
                  <a:lnTo>
                    <a:pt x="0" y="469"/>
                  </a:lnTo>
                  <a:lnTo>
                    <a:pt x="0" y="536"/>
                  </a:lnTo>
                  <a:lnTo>
                    <a:pt x="928" y="438"/>
                  </a:lnTo>
                  <a:lnTo>
                    <a:pt x="1048" y="425"/>
                  </a:lnTo>
                  <a:cubicBezTo>
                    <a:pt x="1093" y="420"/>
                    <a:pt x="1133" y="414"/>
                    <a:pt x="1168" y="407"/>
                  </a:cubicBezTo>
                  <a:cubicBezTo>
                    <a:pt x="1258" y="391"/>
                    <a:pt x="1334" y="365"/>
                    <a:pt x="1402" y="330"/>
                  </a:cubicBezTo>
                  <a:cubicBezTo>
                    <a:pt x="1472" y="295"/>
                    <a:pt x="1542" y="237"/>
                    <a:pt x="1607" y="174"/>
                  </a:cubicBezTo>
                  <a:cubicBezTo>
                    <a:pt x="1650" y="133"/>
                    <a:pt x="1692" y="79"/>
                    <a:pt x="1737" y="23"/>
                  </a:cubicBezTo>
                  <a:lnTo>
                    <a:pt x="1737" y="0"/>
                  </a:lnTo>
                  <a:cubicBezTo>
                    <a:pt x="1685" y="64"/>
                    <a:pt x="1636" y="118"/>
                    <a:pt x="1586" y="163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0" name="Freeform 294"/>
            <p:cNvSpPr>
              <a:spLocks noChangeAspect="1"/>
            </p:cNvSpPr>
            <p:nvPr userDrawn="1"/>
          </p:nvSpPr>
          <p:spPr bwMode="gray">
            <a:xfrm>
              <a:off x="2414" y="461"/>
              <a:ext cx="571" cy="143"/>
            </a:xfrm>
            <a:custGeom>
              <a:avLst/>
              <a:gdLst>
                <a:gd name="T0" fmla="*/ 1334 w 1737"/>
                <a:gd name="T1" fmla="*/ 231 h 435"/>
                <a:gd name="T2" fmla="*/ 1334 w 1737"/>
                <a:gd name="T3" fmla="*/ 231 h 435"/>
                <a:gd name="T4" fmla="*/ 1141 w 1737"/>
                <a:gd name="T5" fmla="*/ 293 h 435"/>
                <a:gd name="T6" fmla="*/ 982 w 1737"/>
                <a:gd name="T7" fmla="*/ 304 h 435"/>
                <a:gd name="T8" fmla="*/ 907 w 1737"/>
                <a:gd name="T9" fmla="*/ 308 h 435"/>
                <a:gd name="T10" fmla="*/ 436 w 1737"/>
                <a:gd name="T11" fmla="*/ 338 h 435"/>
                <a:gd name="T12" fmla="*/ 0 w 1737"/>
                <a:gd name="T13" fmla="*/ 367 h 435"/>
                <a:gd name="T14" fmla="*/ 0 w 1737"/>
                <a:gd name="T15" fmla="*/ 435 h 435"/>
                <a:gd name="T16" fmla="*/ 440 w 1737"/>
                <a:gd name="T17" fmla="*/ 394 h 435"/>
                <a:gd name="T18" fmla="*/ 910 w 1737"/>
                <a:gd name="T19" fmla="*/ 354 h 435"/>
                <a:gd name="T20" fmla="*/ 1027 w 1737"/>
                <a:gd name="T21" fmla="*/ 345 h 435"/>
                <a:gd name="T22" fmla="*/ 1145 w 1737"/>
                <a:gd name="T23" fmla="*/ 333 h 435"/>
                <a:gd name="T24" fmla="*/ 1379 w 1737"/>
                <a:gd name="T25" fmla="*/ 278 h 435"/>
                <a:gd name="T26" fmla="*/ 1589 w 1737"/>
                <a:gd name="T27" fmla="*/ 158 h 435"/>
                <a:gd name="T28" fmla="*/ 1737 w 1737"/>
                <a:gd name="T29" fmla="*/ 24 h 435"/>
                <a:gd name="T30" fmla="*/ 1737 w 1737"/>
                <a:gd name="T31" fmla="*/ 0 h 435"/>
                <a:gd name="T32" fmla="*/ 1587 w 1737"/>
                <a:gd name="T33" fmla="*/ 126 h 435"/>
                <a:gd name="T34" fmla="*/ 1334 w 1737"/>
                <a:gd name="T35" fmla="*/ 231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37" h="435">
                  <a:moveTo>
                    <a:pt x="1334" y="231"/>
                  </a:moveTo>
                  <a:lnTo>
                    <a:pt x="1334" y="231"/>
                  </a:lnTo>
                  <a:cubicBezTo>
                    <a:pt x="1273" y="265"/>
                    <a:pt x="1228" y="284"/>
                    <a:pt x="1141" y="293"/>
                  </a:cubicBezTo>
                  <a:cubicBezTo>
                    <a:pt x="1088" y="299"/>
                    <a:pt x="1035" y="302"/>
                    <a:pt x="982" y="304"/>
                  </a:cubicBezTo>
                  <a:cubicBezTo>
                    <a:pt x="957" y="305"/>
                    <a:pt x="932" y="307"/>
                    <a:pt x="907" y="308"/>
                  </a:cubicBezTo>
                  <a:cubicBezTo>
                    <a:pt x="749" y="317"/>
                    <a:pt x="594" y="327"/>
                    <a:pt x="436" y="338"/>
                  </a:cubicBezTo>
                  <a:lnTo>
                    <a:pt x="0" y="367"/>
                  </a:lnTo>
                  <a:lnTo>
                    <a:pt x="0" y="435"/>
                  </a:lnTo>
                  <a:lnTo>
                    <a:pt x="440" y="394"/>
                  </a:lnTo>
                  <a:cubicBezTo>
                    <a:pt x="583" y="382"/>
                    <a:pt x="748" y="367"/>
                    <a:pt x="910" y="354"/>
                  </a:cubicBezTo>
                  <a:lnTo>
                    <a:pt x="1027" y="345"/>
                  </a:lnTo>
                  <a:cubicBezTo>
                    <a:pt x="1073" y="341"/>
                    <a:pt x="1111" y="337"/>
                    <a:pt x="1145" y="333"/>
                  </a:cubicBezTo>
                  <a:cubicBezTo>
                    <a:pt x="1235" y="321"/>
                    <a:pt x="1311" y="303"/>
                    <a:pt x="1379" y="278"/>
                  </a:cubicBezTo>
                  <a:cubicBezTo>
                    <a:pt x="1451" y="250"/>
                    <a:pt x="1520" y="208"/>
                    <a:pt x="1589" y="158"/>
                  </a:cubicBezTo>
                  <a:cubicBezTo>
                    <a:pt x="1651" y="114"/>
                    <a:pt x="1737" y="25"/>
                    <a:pt x="1737" y="24"/>
                  </a:cubicBezTo>
                  <a:lnTo>
                    <a:pt x="1737" y="0"/>
                  </a:lnTo>
                  <a:cubicBezTo>
                    <a:pt x="1681" y="55"/>
                    <a:pt x="1648" y="86"/>
                    <a:pt x="1587" y="126"/>
                  </a:cubicBezTo>
                  <a:cubicBezTo>
                    <a:pt x="1514" y="174"/>
                    <a:pt x="1388" y="200"/>
                    <a:pt x="1334" y="231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1" name="Freeform 295"/>
            <p:cNvSpPr>
              <a:spLocks noChangeAspect="1"/>
            </p:cNvSpPr>
            <p:nvPr userDrawn="1"/>
          </p:nvSpPr>
          <p:spPr bwMode="gray">
            <a:xfrm>
              <a:off x="2414" y="517"/>
              <a:ext cx="571" cy="117"/>
            </a:xfrm>
            <a:custGeom>
              <a:avLst/>
              <a:gdLst>
                <a:gd name="T0" fmla="*/ 1356 w 1737"/>
                <a:gd name="T1" fmla="*/ 187 h 353"/>
                <a:gd name="T2" fmla="*/ 1356 w 1737"/>
                <a:gd name="T3" fmla="*/ 187 h 353"/>
                <a:gd name="T4" fmla="*/ 1129 w 1737"/>
                <a:gd name="T5" fmla="*/ 227 h 353"/>
                <a:gd name="T6" fmla="*/ 1014 w 1737"/>
                <a:gd name="T7" fmla="*/ 234 h 353"/>
                <a:gd name="T8" fmla="*/ 897 w 1737"/>
                <a:gd name="T9" fmla="*/ 240 h 353"/>
                <a:gd name="T10" fmla="*/ 0 w 1737"/>
                <a:gd name="T11" fmla="*/ 285 h 353"/>
                <a:gd name="T12" fmla="*/ 0 w 1737"/>
                <a:gd name="T13" fmla="*/ 353 h 353"/>
                <a:gd name="T14" fmla="*/ 900 w 1737"/>
                <a:gd name="T15" fmla="*/ 285 h 353"/>
                <a:gd name="T16" fmla="*/ 1016 w 1737"/>
                <a:gd name="T17" fmla="*/ 277 h 353"/>
                <a:gd name="T18" fmla="*/ 1133 w 1737"/>
                <a:gd name="T19" fmla="*/ 267 h 353"/>
                <a:gd name="T20" fmla="*/ 1366 w 1737"/>
                <a:gd name="T21" fmla="*/ 220 h 353"/>
                <a:gd name="T22" fmla="*/ 1582 w 1737"/>
                <a:gd name="T23" fmla="*/ 118 h 353"/>
                <a:gd name="T24" fmla="*/ 1737 w 1737"/>
                <a:gd name="T25" fmla="*/ 1 h 353"/>
                <a:gd name="T26" fmla="*/ 1737 w 1737"/>
                <a:gd name="T27" fmla="*/ 0 h 353"/>
                <a:gd name="T28" fmla="*/ 1568 w 1737"/>
                <a:gd name="T29" fmla="*/ 94 h 353"/>
                <a:gd name="T30" fmla="*/ 1356 w 1737"/>
                <a:gd name="T31" fmla="*/ 187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7" h="353">
                  <a:moveTo>
                    <a:pt x="1356" y="187"/>
                  </a:moveTo>
                  <a:lnTo>
                    <a:pt x="1356" y="187"/>
                  </a:lnTo>
                  <a:cubicBezTo>
                    <a:pt x="1290" y="207"/>
                    <a:pt x="1216" y="220"/>
                    <a:pt x="1129" y="227"/>
                  </a:cubicBezTo>
                  <a:cubicBezTo>
                    <a:pt x="1094" y="230"/>
                    <a:pt x="1057" y="233"/>
                    <a:pt x="1014" y="234"/>
                  </a:cubicBezTo>
                  <a:lnTo>
                    <a:pt x="897" y="240"/>
                  </a:lnTo>
                  <a:cubicBezTo>
                    <a:pt x="607" y="253"/>
                    <a:pt x="318" y="268"/>
                    <a:pt x="0" y="285"/>
                  </a:cubicBezTo>
                  <a:lnTo>
                    <a:pt x="0" y="353"/>
                  </a:lnTo>
                  <a:cubicBezTo>
                    <a:pt x="304" y="329"/>
                    <a:pt x="602" y="306"/>
                    <a:pt x="900" y="285"/>
                  </a:cubicBezTo>
                  <a:lnTo>
                    <a:pt x="1016" y="277"/>
                  </a:lnTo>
                  <a:cubicBezTo>
                    <a:pt x="1061" y="274"/>
                    <a:pt x="1098" y="271"/>
                    <a:pt x="1133" y="267"/>
                  </a:cubicBezTo>
                  <a:cubicBezTo>
                    <a:pt x="1222" y="257"/>
                    <a:pt x="1298" y="242"/>
                    <a:pt x="1366" y="220"/>
                  </a:cubicBezTo>
                  <a:cubicBezTo>
                    <a:pt x="1440" y="196"/>
                    <a:pt x="1513" y="162"/>
                    <a:pt x="1582" y="118"/>
                  </a:cubicBezTo>
                  <a:cubicBezTo>
                    <a:pt x="1633" y="86"/>
                    <a:pt x="1684" y="47"/>
                    <a:pt x="1737" y="1"/>
                  </a:cubicBezTo>
                  <a:lnTo>
                    <a:pt x="1737" y="0"/>
                  </a:lnTo>
                  <a:cubicBezTo>
                    <a:pt x="1679" y="49"/>
                    <a:pt x="1623" y="60"/>
                    <a:pt x="1568" y="94"/>
                  </a:cubicBezTo>
                  <a:cubicBezTo>
                    <a:pt x="1500" y="135"/>
                    <a:pt x="1429" y="166"/>
                    <a:pt x="1356" y="187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2" name="Freeform 296"/>
            <p:cNvSpPr>
              <a:spLocks noChangeAspect="1"/>
            </p:cNvSpPr>
            <p:nvPr userDrawn="1"/>
          </p:nvSpPr>
          <p:spPr bwMode="gray">
            <a:xfrm>
              <a:off x="2414" y="555"/>
              <a:ext cx="571" cy="109"/>
            </a:xfrm>
            <a:custGeom>
              <a:avLst/>
              <a:gdLst>
                <a:gd name="T0" fmla="*/ 1345 w 1737"/>
                <a:gd name="T1" fmla="*/ 186 h 331"/>
                <a:gd name="T2" fmla="*/ 1345 w 1737"/>
                <a:gd name="T3" fmla="*/ 186 h 331"/>
                <a:gd name="T4" fmla="*/ 1119 w 1737"/>
                <a:gd name="T5" fmla="*/ 217 h 331"/>
                <a:gd name="T6" fmla="*/ 1004 w 1737"/>
                <a:gd name="T7" fmla="*/ 222 h 331"/>
                <a:gd name="T8" fmla="*/ 888 w 1737"/>
                <a:gd name="T9" fmla="*/ 227 h 331"/>
                <a:gd name="T10" fmla="*/ 0 w 1737"/>
                <a:gd name="T11" fmla="*/ 263 h 331"/>
                <a:gd name="T12" fmla="*/ 0 w 1737"/>
                <a:gd name="T13" fmla="*/ 331 h 331"/>
                <a:gd name="T14" fmla="*/ 891 w 1737"/>
                <a:gd name="T15" fmla="*/ 272 h 331"/>
                <a:gd name="T16" fmla="*/ 1006 w 1737"/>
                <a:gd name="T17" fmla="*/ 265 h 331"/>
                <a:gd name="T18" fmla="*/ 1122 w 1737"/>
                <a:gd name="T19" fmla="*/ 257 h 331"/>
                <a:gd name="T20" fmla="*/ 1353 w 1737"/>
                <a:gd name="T21" fmla="*/ 219 h 331"/>
                <a:gd name="T22" fmla="*/ 1573 w 1737"/>
                <a:gd name="T23" fmla="*/ 133 h 331"/>
                <a:gd name="T24" fmla="*/ 1737 w 1737"/>
                <a:gd name="T25" fmla="*/ 29 h 331"/>
                <a:gd name="T26" fmla="*/ 1737 w 1737"/>
                <a:gd name="T27" fmla="*/ 0 h 331"/>
                <a:gd name="T28" fmla="*/ 1561 w 1737"/>
                <a:gd name="T29" fmla="*/ 108 h 331"/>
                <a:gd name="T30" fmla="*/ 1345 w 1737"/>
                <a:gd name="T31" fmla="*/ 186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7" h="331">
                  <a:moveTo>
                    <a:pt x="1345" y="186"/>
                  </a:moveTo>
                  <a:lnTo>
                    <a:pt x="1345" y="186"/>
                  </a:lnTo>
                  <a:cubicBezTo>
                    <a:pt x="1279" y="201"/>
                    <a:pt x="1207" y="211"/>
                    <a:pt x="1119" y="217"/>
                  </a:cubicBezTo>
                  <a:cubicBezTo>
                    <a:pt x="1085" y="219"/>
                    <a:pt x="1049" y="221"/>
                    <a:pt x="1004" y="222"/>
                  </a:cubicBezTo>
                  <a:lnTo>
                    <a:pt x="888" y="227"/>
                  </a:lnTo>
                  <a:cubicBezTo>
                    <a:pt x="597" y="238"/>
                    <a:pt x="301" y="250"/>
                    <a:pt x="0" y="263"/>
                  </a:cubicBezTo>
                  <a:lnTo>
                    <a:pt x="0" y="331"/>
                  </a:lnTo>
                  <a:cubicBezTo>
                    <a:pt x="300" y="310"/>
                    <a:pt x="594" y="290"/>
                    <a:pt x="891" y="272"/>
                  </a:cubicBezTo>
                  <a:lnTo>
                    <a:pt x="1006" y="265"/>
                  </a:lnTo>
                  <a:cubicBezTo>
                    <a:pt x="1051" y="262"/>
                    <a:pt x="1088" y="260"/>
                    <a:pt x="1122" y="257"/>
                  </a:cubicBezTo>
                  <a:cubicBezTo>
                    <a:pt x="1212" y="248"/>
                    <a:pt x="1285" y="236"/>
                    <a:pt x="1353" y="219"/>
                  </a:cubicBezTo>
                  <a:cubicBezTo>
                    <a:pt x="1429" y="199"/>
                    <a:pt x="1503" y="170"/>
                    <a:pt x="1573" y="133"/>
                  </a:cubicBezTo>
                  <a:cubicBezTo>
                    <a:pt x="1627" y="105"/>
                    <a:pt x="1681" y="70"/>
                    <a:pt x="1737" y="29"/>
                  </a:cubicBezTo>
                  <a:lnTo>
                    <a:pt x="1737" y="0"/>
                  </a:lnTo>
                  <a:cubicBezTo>
                    <a:pt x="1676" y="44"/>
                    <a:pt x="1619" y="79"/>
                    <a:pt x="1561" y="108"/>
                  </a:cubicBezTo>
                  <a:cubicBezTo>
                    <a:pt x="1492" y="142"/>
                    <a:pt x="1420" y="168"/>
                    <a:pt x="1345" y="186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3" name="Freeform 297"/>
            <p:cNvSpPr>
              <a:spLocks noChangeAspect="1"/>
            </p:cNvSpPr>
            <p:nvPr userDrawn="1"/>
          </p:nvSpPr>
          <p:spPr bwMode="gray">
            <a:xfrm>
              <a:off x="2414" y="603"/>
              <a:ext cx="571" cy="90"/>
            </a:xfrm>
            <a:custGeom>
              <a:avLst/>
              <a:gdLst>
                <a:gd name="T0" fmla="*/ 1336 w 1737"/>
                <a:gd name="T1" fmla="*/ 152 h 275"/>
                <a:gd name="T2" fmla="*/ 1336 w 1737"/>
                <a:gd name="T3" fmla="*/ 152 h 275"/>
                <a:gd name="T4" fmla="*/ 1110 w 1737"/>
                <a:gd name="T5" fmla="*/ 176 h 275"/>
                <a:gd name="T6" fmla="*/ 996 w 1737"/>
                <a:gd name="T7" fmla="*/ 180 h 275"/>
                <a:gd name="T8" fmla="*/ 0 w 1737"/>
                <a:gd name="T9" fmla="*/ 207 h 275"/>
                <a:gd name="T10" fmla="*/ 0 w 1737"/>
                <a:gd name="T11" fmla="*/ 275 h 275"/>
                <a:gd name="T12" fmla="*/ 883 w 1737"/>
                <a:gd name="T13" fmla="*/ 228 h 275"/>
                <a:gd name="T14" fmla="*/ 997 w 1737"/>
                <a:gd name="T15" fmla="*/ 223 h 275"/>
                <a:gd name="T16" fmla="*/ 1112 w 1737"/>
                <a:gd name="T17" fmla="*/ 216 h 275"/>
                <a:gd name="T18" fmla="*/ 1342 w 1737"/>
                <a:gd name="T19" fmla="*/ 185 h 275"/>
                <a:gd name="T20" fmla="*/ 1564 w 1737"/>
                <a:gd name="T21" fmla="*/ 116 h 275"/>
                <a:gd name="T22" fmla="*/ 1737 w 1737"/>
                <a:gd name="T23" fmla="*/ 27 h 275"/>
                <a:gd name="T24" fmla="*/ 1737 w 1737"/>
                <a:gd name="T25" fmla="*/ 0 h 275"/>
                <a:gd name="T26" fmla="*/ 1554 w 1737"/>
                <a:gd name="T27" fmla="*/ 89 h 275"/>
                <a:gd name="T28" fmla="*/ 1336 w 1737"/>
                <a:gd name="T29" fmla="*/ 152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37" h="275">
                  <a:moveTo>
                    <a:pt x="1336" y="152"/>
                  </a:moveTo>
                  <a:lnTo>
                    <a:pt x="1336" y="152"/>
                  </a:lnTo>
                  <a:cubicBezTo>
                    <a:pt x="1269" y="164"/>
                    <a:pt x="1197" y="172"/>
                    <a:pt x="1110" y="176"/>
                  </a:cubicBezTo>
                  <a:cubicBezTo>
                    <a:pt x="1077" y="178"/>
                    <a:pt x="1042" y="179"/>
                    <a:pt x="996" y="180"/>
                  </a:cubicBezTo>
                  <a:lnTo>
                    <a:pt x="0" y="207"/>
                  </a:lnTo>
                  <a:lnTo>
                    <a:pt x="0" y="275"/>
                  </a:lnTo>
                  <a:lnTo>
                    <a:pt x="883" y="228"/>
                  </a:lnTo>
                  <a:lnTo>
                    <a:pt x="997" y="223"/>
                  </a:lnTo>
                  <a:cubicBezTo>
                    <a:pt x="1042" y="221"/>
                    <a:pt x="1079" y="218"/>
                    <a:pt x="1112" y="216"/>
                  </a:cubicBezTo>
                  <a:cubicBezTo>
                    <a:pt x="1201" y="209"/>
                    <a:pt x="1274" y="199"/>
                    <a:pt x="1342" y="185"/>
                  </a:cubicBezTo>
                  <a:cubicBezTo>
                    <a:pt x="1419" y="169"/>
                    <a:pt x="1494" y="146"/>
                    <a:pt x="1564" y="116"/>
                  </a:cubicBezTo>
                  <a:cubicBezTo>
                    <a:pt x="1621" y="92"/>
                    <a:pt x="1678" y="62"/>
                    <a:pt x="1737" y="27"/>
                  </a:cubicBezTo>
                  <a:lnTo>
                    <a:pt x="1737" y="0"/>
                  </a:lnTo>
                  <a:cubicBezTo>
                    <a:pt x="1673" y="36"/>
                    <a:pt x="1613" y="66"/>
                    <a:pt x="1554" y="89"/>
                  </a:cubicBezTo>
                  <a:cubicBezTo>
                    <a:pt x="1484" y="117"/>
                    <a:pt x="1411" y="138"/>
                    <a:pt x="1336" y="152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4" name="Freeform 298"/>
            <p:cNvSpPr>
              <a:spLocks noChangeAspect="1"/>
            </p:cNvSpPr>
            <p:nvPr userDrawn="1"/>
          </p:nvSpPr>
          <p:spPr bwMode="gray">
            <a:xfrm>
              <a:off x="2414" y="649"/>
              <a:ext cx="571" cy="75"/>
            </a:xfrm>
            <a:custGeom>
              <a:avLst/>
              <a:gdLst>
                <a:gd name="T0" fmla="*/ 1328 w 1737"/>
                <a:gd name="T1" fmla="*/ 121 h 226"/>
                <a:gd name="T2" fmla="*/ 1328 w 1737"/>
                <a:gd name="T3" fmla="*/ 121 h 226"/>
                <a:gd name="T4" fmla="*/ 958 w 1737"/>
                <a:gd name="T5" fmla="*/ 141 h 226"/>
                <a:gd name="T6" fmla="*/ 874 w 1737"/>
                <a:gd name="T7" fmla="*/ 143 h 226"/>
                <a:gd name="T8" fmla="*/ 0 w 1737"/>
                <a:gd name="T9" fmla="*/ 158 h 226"/>
                <a:gd name="T10" fmla="*/ 0 w 1737"/>
                <a:gd name="T11" fmla="*/ 226 h 226"/>
                <a:gd name="T12" fmla="*/ 876 w 1737"/>
                <a:gd name="T13" fmla="*/ 188 h 226"/>
                <a:gd name="T14" fmla="*/ 959 w 1737"/>
                <a:gd name="T15" fmla="*/ 185 h 226"/>
                <a:gd name="T16" fmla="*/ 1332 w 1737"/>
                <a:gd name="T17" fmla="*/ 155 h 226"/>
                <a:gd name="T18" fmla="*/ 1557 w 1737"/>
                <a:gd name="T19" fmla="*/ 101 h 226"/>
                <a:gd name="T20" fmla="*/ 1737 w 1737"/>
                <a:gd name="T21" fmla="*/ 26 h 226"/>
                <a:gd name="T22" fmla="*/ 1737 w 1737"/>
                <a:gd name="T23" fmla="*/ 0 h 226"/>
                <a:gd name="T24" fmla="*/ 1548 w 1737"/>
                <a:gd name="T25" fmla="*/ 74 h 226"/>
                <a:gd name="T26" fmla="*/ 1328 w 1737"/>
                <a:gd name="T27" fmla="*/ 121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7" h="226">
                  <a:moveTo>
                    <a:pt x="1328" y="121"/>
                  </a:moveTo>
                  <a:lnTo>
                    <a:pt x="1328" y="121"/>
                  </a:lnTo>
                  <a:cubicBezTo>
                    <a:pt x="1205" y="138"/>
                    <a:pt x="1080" y="139"/>
                    <a:pt x="958" y="141"/>
                  </a:cubicBezTo>
                  <a:cubicBezTo>
                    <a:pt x="930" y="142"/>
                    <a:pt x="902" y="142"/>
                    <a:pt x="874" y="143"/>
                  </a:cubicBezTo>
                  <a:lnTo>
                    <a:pt x="0" y="158"/>
                  </a:lnTo>
                  <a:lnTo>
                    <a:pt x="0" y="226"/>
                  </a:lnTo>
                  <a:lnTo>
                    <a:pt x="876" y="188"/>
                  </a:lnTo>
                  <a:cubicBezTo>
                    <a:pt x="904" y="187"/>
                    <a:pt x="931" y="186"/>
                    <a:pt x="959" y="185"/>
                  </a:cubicBezTo>
                  <a:cubicBezTo>
                    <a:pt x="1082" y="180"/>
                    <a:pt x="1209" y="175"/>
                    <a:pt x="1332" y="155"/>
                  </a:cubicBezTo>
                  <a:cubicBezTo>
                    <a:pt x="1411" y="143"/>
                    <a:pt x="1486" y="124"/>
                    <a:pt x="1557" y="101"/>
                  </a:cubicBezTo>
                  <a:cubicBezTo>
                    <a:pt x="1615" y="81"/>
                    <a:pt x="1676" y="56"/>
                    <a:pt x="1737" y="26"/>
                  </a:cubicBezTo>
                  <a:lnTo>
                    <a:pt x="1737" y="0"/>
                  </a:lnTo>
                  <a:cubicBezTo>
                    <a:pt x="1672" y="30"/>
                    <a:pt x="1609" y="55"/>
                    <a:pt x="1548" y="74"/>
                  </a:cubicBezTo>
                  <a:cubicBezTo>
                    <a:pt x="1479" y="95"/>
                    <a:pt x="1405" y="111"/>
                    <a:pt x="1328" y="121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5" name="Freeform 299"/>
            <p:cNvSpPr>
              <a:spLocks noChangeAspect="1"/>
            </p:cNvSpPr>
            <p:nvPr userDrawn="1"/>
          </p:nvSpPr>
          <p:spPr bwMode="gray">
            <a:xfrm>
              <a:off x="2414" y="696"/>
              <a:ext cx="571" cy="57"/>
            </a:xfrm>
            <a:custGeom>
              <a:avLst/>
              <a:gdLst>
                <a:gd name="T0" fmla="*/ 1321 w 1737"/>
                <a:gd name="T1" fmla="*/ 89 h 173"/>
                <a:gd name="T2" fmla="*/ 1321 w 1737"/>
                <a:gd name="T3" fmla="*/ 89 h 173"/>
                <a:gd name="T4" fmla="*/ 976 w 1737"/>
                <a:gd name="T5" fmla="*/ 99 h 173"/>
                <a:gd name="T6" fmla="*/ 870 w 1737"/>
                <a:gd name="T7" fmla="*/ 99 h 173"/>
                <a:gd name="T8" fmla="*/ 0 w 1737"/>
                <a:gd name="T9" fmla="*/ 105 h 173"/>
                <a:gd name="T10" fmla="*/ 0 w 1737"/>
                <a:gd name="T11" fmla="*/ 173 h 173"/>
                <a:gd name="T12" fmla="*/ 871 w 1737"/>
                <a:gd name="T13" fmla="*/ 145 h 173"/>
                <a:gd name="T14" fmla="*/ 976 w 1737"/>
                <a:gd name="T15" fmla="*/ 142 h 173"/>
                <a:gd name="T16" fmla="*/ 1324 w 1737"/>
                <a:gd name="T17" fmla="*/ 123 h 173"/>
                <a:gd name="T18" fmla="*/ 1549 w 1737"/>
                <a:gd name="T19" fmla="*/ 84 h 173"/>
                <a:gd name="T20" fmla="*/ 1737 w 1737"/>
                <a:gd name="T21" fmla="*/ 25 h 173"/>
                <a:gd name="T22" fmla="*/ 1737 w 1737"/>
                <a:gd name="T23" fmla="*/ 0 h 173"/>
                <a:gd name="T24" fmla="*/ 1543 w 1737"/>
                <a:gd name="T25" fmla="*/ 57 h 173"/>
                <a:gd name="T26" fmla="*/ 1321 w 1737"/>
                <a:gd name="T27" fmla="*/ 8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7" h="173">
                  <a:moveTo>
                    <a:pt x="1321" y="89"/>
                  </a:moveTo>
                  <a:lnTo>
                    <a:pt x="1321" y="89"/>
                  </a:lnTo>
                  <a:cubicBezTo>
                    <a:pt x="1206" y="99"/>
                    <a:pt x="1089" y="99"/>
                    <a:pt x="976" y="99"/>
                  </a:cubicBezTo>
                  <a:cubicBezTo>
                    <a:pt x="940" y="99"/>
                    <a:pt x="905" y="99"/>
                    <a:pt x="870" y="99"/>
                  </a:cubicBezTo>
                  <a:cubicBezTo>
                    <a:pt x="580" y="100"/>
                    <a:pt x="293" y="103"/>
                    <a:pt x="0" y="105"/>
                  </a:cubicBezTo>
                  <a:lnTo>
                    <a:pt x="0" y="173"/>
                  </a:lnTo>
                  <a:cubicBezTo>
                    <a:pt x="279" y="163"/>
                    <a:pt x="575" y="153"/>
                    <a:pt x="871" y="145"/>
                  </a:cubicBezTo>
                  <a:cubicBezTo>
                    <a:pt x="906" y="143"/>
                    <a:pt x="941" y="143"/>
                    <a:pt x="976" y="142"/>
                  </a:cubicBezTo>
                  <a:cubicBezTo>
                    <a:pt x="1090" y="139"/>
                    <a:pt x="1208" y="136"/>
                    <a:pt x="1324" y="123"/>
                  </a:cubicBezTo>
                  <a:cubicBezTo>
                    <a:pt x="1405" y="115"/>
                    <a:pt x="1478" y="102"/>
                    <a:pt x="1549" y="84"/>
                  </a:cubicBezTo>
                  <a:cubicBezTo>
                    <a:pt x="1610" y="69"/>
                    <a:pt x="1673" y="49"/>
                    <a:pt x="1737" y="25"/>
                  </a:cubicBezTo>
                  <a:lnTo>
                    <a:pt x="1737" y="0"/>
                  </a:lnTo>
                  <a:cubicBezTo>
                    <a:pt x="1671" y="24"/>
                    <a:pt x="1606" y="43"/>
                    <a:pt x="1543" y="57"/>
                  </a:cubicBezTo>
                  <a:cubicBezTo>
                    <a:pt x="1473" y="72"/>
                    <a:pt x="1400" y="83"/>
                    <a:pt x="1321" y="89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6" name="Freeform 300"/>
            <p:cNvSpPr>
              <a:spLocks noChangeAspect="1"/>
            </p:cNvSpPr>
            <p:nvPr userDrawn="1"/>
          </p:nvSpPr>
          <p:spPr bwMode="gray">
            <a:xfrm>
              <a:off x="2414" y="744"/>
              <a:ext cx="571" cy="40"/>
            </a:xfrm>
            <a:custGeom>
              <a:avLst/>
              <a:gdLst>
                <a:gd name="T0" fmla="*/ 1316 w 1737"/>
                <a:gd name="T1" fmla="*/ 55 h 121"/>
                <a:gd name="T2" fmla="*/ 1316 w 1737"/>
                <a:gd name="T3" fmla="*/ 55 h 121"/>
                <a:gd name="T4" fmla="*/ 1158 w 1737"/>
                <a:gd name="T5" fmla="*/ 58 h 121"/>
                <a:gd name="T6" fmla="*/ 1092 w 1737"/>
                <a:gd name="T7" fmla="*/ 58 h 121"/>
                <a:gd name="T8" fmla="*/ 866 w 1737"/>
                <a:gd name="T9" fmla="*/ 55 h 121"/>
                <a:gd name="T10" fmla="*/ 416 w 1737"/>
                <a:gd name="T11" fmla="*/ 53 h 121"/>
                <a:gd name="T12" fmla="*/ 0 w 1737"/>
                <a:gd name="T13" fmla="*/ 54 h 121"/>
                <a:gd name="T14" fmla="*/ 0 w 1737"/>
                <a:gd name="T15" fmla="*/ 121 h 121"/>
                <a:gd name="T16" fmla="*/ 417 w 1737"/>
                <a:gd name="T17" fmla="*/ 110 h 121"/>
                <a:gd name="T18" fmla="*/ 867 w 1737"/>
                <a:gd name="T19" fmla="*/ 100 h 121"/>
                <a:gd name="T20" fmla="*/ 1092 w 1737"/>
                <a:gd name="T21" fmla="*/ 97 h 121"/>
                <a:gd name="T22" fmla="*/ 1318 w 1737"/>
                <a:gd name="T23" fmla="*/ 89 h 121"/>
                <a:gd name="T24" fmla="*/ 1543 w 1737"/>
                <a:gd name="T25" fmla="*/ 64 h 121"/>
                <a:gd name="T26" fmla="*/ 1737 w 1737"/>
                <a:gd name="T27" fmla="*/ 24 h 121"/>
                <a:gd name="T28" fmla="*/ 1737 w 1737"/>
                <a:gd name="T29" fmla="*/ 0 h 121"/>
                <a:gd name="T30" fmla="*/ 1539 w 1737"/>
                <a:gd name="T31" fmla="*/ 36 h 121"/>
                <a:gd name="T32" fmla="*/ 1316 w 1737"/>
                <a:gd name="T33" fmla="*/ 55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37" h="121">
                  <a:moveTo>
                    <a:pt x="1316" y="55"/>
                  </a:moveTo>
                  <a:lnTo>
                    <a:pt x="1316" y="55"/>
                  </a:lnTo>
                  <a:cubicBezTo>
                    <a:pt x="1269" y="57"/>
                    <a:pt x="1217" y="58"/>
                    <a:pt x="1158" y="58"/>
                  </a:cubicBezTo>
                  <a:cubicBezTo>
                    <a:pt x="1136" y="58"/>
                    <a:pt x="1114" y="58"/>
                    <a:pt x="1092" y="58"/>
                  </a:cubicBezTo>
                  <a:lnTo>
                    <a:pt x="866" y="55"/>
                  </a:lnTo>
                  <a:cubicBezTo>
                    <a:pt x="713" y="54"/>
                    <a:pt x="559" y="53"/>
                    <a:pt x="416" y="53"/>
                  </a:cubicBezTo>
                  <a:lnTo>
                    <a:pt x="0" y="54"/>
                  </a:lnTo>
                  <a:lnTo>
                    <a:pt x="0" y="121"/>
                  </a:lnTo>
                  <a:lnTo>
                    <a:pt x="417" y="110"/>
                  </a:lnTo>
                  <a:cubicBezTo>
                    <a:pt x="560" y="107"/>
                    <a:pt x="714" y="103"/>
                    <a:pt x="867" y="100"/>
                  </a:cubicBezTo>
                  <a:lnTo>
                    <a:pt x="1092" y="97"/>
                  </a:lnTo>
                  <a:cubicBezTo>
                    <a:pt x="1154" y="96"/>
                    <a:pt x="1236" y="94"/>
                    <a:pt x="1318" y="89"/>
                  </a:cubicBezTo>
                  <a:cubicBezTo>
                    <a:pt x="1399" y="84"/>
                    <a:pt x="1473" y="76"/>
                    <a:pt x="1543" y="64"/>
                  </a:cubicBezTo>
                  <a:cubicBezTo>
                    <a:pt x="1607" y="54"/>
                    <a:pt x="1672" y="41"/>
                    <a:pt x="1737" y="24"/>
                  </a:cubicBezTo>
                  <a:lnTo>
                    <a:pt x="1737" y="0"/>
                  </a:lnTo>
                  <a:cubicBezTo>
                    <a:pt x="1670" y="16"/>
                    <a:pt x="1604" y="28"/>
                    <a:pt x="1539" y="36"/>
                  </a:cubicBezTo>
                  <a:cubicBezTo>
                    <a:pt x="1469" y="46"/>
                    <a:pt x="1396" y="52"/>
                    <a:pt x="1316" y="55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7" name="Freeform 301"/>
            <p:cNvSpPr>
              <a:spLocks noChangeAspect="1"/>
            </p:cNvSpPr>
            <p:nvPr userDrawn="1"/>
          </p:nvSpPr>
          <p:spPr bwMode="gray">
            <a:xfrm>
              <a:off x="2414" y="790"/>
              <a:ext cx="571" cy="23"/>
            </a:xfrm>
            <a:custGeom>
              <a:avLst/>
              <a:gdLst>
                <a:gd name="T0" fmla="*/ 1089 w 1737"/>
                <a:gd name="T1" fmla="*/ 22 h 72"/>
                <a:gd name="T2" fmla="*/ 1089 w 1737"/>
                <a:gd name="T3" fmla="*/ 22 h 72"/>
                <a:gd name="T4" fmla="*/ 865 w 1737"/>
                <a:gd name="T5" fmla="*/ 20 h 72"/>
                <a:gd name="T6" fmla="*/ 0 w 1737"/>
                <a:gd name="T7" fmla="*/ 5 h 72"/>
                <a:gd name="T8" fmla="*/ 0 w 1737"/>
                <a:gd name="T9" fmla="*/ 72 h 72"/>
                <a:gd name="T10" fmla="*/ 865 w 1737"/>
                <a:gd name="T11" fmla="*/ 65 h 72"/>
                <a:gd name="T12" fmla="*/ 1090 w 1737"/>
                <a:gd name="T13" fmla="*/ 62 h 72"/>
                <a:gd name="T14" fmla="*/ 1315 w 1737"/>
                <a:gd name="T15" fmla="*/ 57 h 72"/>
                <a:gd name="T16" fmla="*/ 1737 w 1737"/>
                <a:gd name="T17" fmla="*/ 24 h 72"/>
                <a:gd name="T18" fmla="*/ 1737 w 1737"/>
                <a:gd name="T19" fmla="*/ 0 h 72"/>
                <a:gd name="T20" fmla="*/ 1314 w 1737"/>
                <a:gd name="T21" fmla="*/ 23 h 72"/>
                <a:gd name="T22" fmla="*/ 1089 w 1737"/>
                <a:gd name="T23" fmla="*/ 2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37" h="72">
                  <a:moveTo>
                    <a:pt x="1089" y="22"/>
                  </a:moveTo>
                  <a:lnTo>
                    <a:pt x="1089" y="22"/>
                  </a:lnTo>
                  <a:lnTo>
                    <a:pt x="865" y="20"/>
                  </a:lnTo>
                  <a:cubicBezTo>
                    <a:pt x="578" y="16"/>
                    <a:pt x="292" y="10"/>
                    <a:pt x="0" y="5"/>
                  </a:cubicBezTo>
                  <a:lnTo>
                    <a:pt x="0" y="72"/>
                  </a:lnTo>
                  <a:cubicBezTo>
                    <a:pt x="278" y="70"/>
                    <a:pt x="574" y="68"/>
                    <a:pt x="865" y="65"/>
                  </a:cubicBezTo>
                  <a:lnTo>
                    <a:pt x="1090" y="62"/>
                  </a:lnTo>
                  <a:cubicBezTo>
                    <a:pt x="1165" y="60"/>
                    <a:pt x="1240" y="59"/>
                    <a:pt x="1315" y="57"/>
                  </a:cubicBezTo>
                  <a:cubicBezTo>
                    <a:pt x="1469" y="52"/>
                    <a:pt x="1607" y="41"/>
                    <a:pt x="1737" y="24"/>
                  </a:cubicBezTo>
                  <a:lnTo>
                    <a:pt x="1737" y="0"/>
                  </a:lnTo>
                  <a:cubicBezTo>
                    <a:pt x="1607" y="14"/>
                    <a:pt x="1468" y="22"/>
                    <a:pt x="1314" y="23"/>
                  </a:cubicBezTo>
                  <a:cubicBezTo>
                    <a:pt x="1239" y="23"/>
                    <a:pt x="1164" y="23"/>
                    <a:pt x="1089" y="22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8" name="Freeform 302"/>
            <p:cNvSpPr>
              <a:spLocks noChangeAspect="1"/>
            </p:cNvSpPr>
            <p:nvPr userDrawn="1"/>
          </p:nvSpPr>
          <p:spPr bwMode="gray">
            <a:xfrm>
              <a:off x="2414" y="822"/>
              <a:ext cx="571" cy="22"/>
            </a:xfrm>
            <a:custGeom>
              <a:avLst/>
              <a:gdLst>
                <a:gd name="T0" fmla="*/ 1737 w 1737"/>
                <a:gd name="T1" fmla="*/ 44 h 68"/>
                <a:gd name="T2" fmla="*/ 1737 w 1737"/>
                <a:gd name="T3" fmla="*/ 44 h 68"/>
                <a:gd name="T4" fmla="*/ 0 w 1737"/>
                <a:gd name="T5" fmla="*/ 0 h 68"/>
                <a:gd name="T6" fmla="*/ 0 w 1737"/>
                <a:gd name="T7" fmla="*/ 68 h 68"/>
                <a:gd name="T8" fmla="*/ 1737 w 1737"/>
                <a:gd name="T9" fmla="*/ 68 h 68"/>
                <a:gd name="T10" fmla="*/ 1737 w 1737"/>
                <a:gd name="T11" fmla="*/ 4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37" h="68">
                  <a:moveTo>
                    <a:pt x="1737" y="44"/>
                  </a:moveTo>
                  <a:lnTo>
                    <a:pt x="1737" y="44"/>
                  </a:lnTo>
                  <a:lnTo>
                    <a:pt x="0" y="0"/>
                  </a:lnTo>
                  <a:lnTo>
                    <a:pt x="0" y="68"/>
                  </a:lnTo>
                  <a:lnTo>
                    <a:pt x="1737" y="68"/>
                  </a:lnTo>
                  <a:lnTo>
                    <a:pt x="1737" y="44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9" name="Freeform 303"/>
            <p:cNvSpPr>
              <a:spLocks noChangeAspect="1"/>
            </p:cNvSpPr>
            <p:nvPr userDrawn="1"/>
          </p:nvSpPr>
          <p:spPr bwMode="gray">
            <a:xfrm>
              <a:off x="2414" y="414"/>
              <a:ext cx="571" cy="160"/>
            </a:xfrm>
            <a:custGeom>
              <a:avLst/>
              <a:gdLst>
                <a:gd name="T0" fmla="*/ 1580 w 1737"/>
                <a:gd name="T1" fmla="*/ 148 h 484"/>
                <a:gd name="T2" fmla="*/ 1580 w 1737"/>
                <a:gd name="T3" fmla="*/ 148 h 484"/>
                <a:gd name="T4" fmla="*/ 1383 w 1737"/>
                <a:gd name="T5" fmla="*/ 271 h 484"/>
                <a:gd name="T6" fmla="*/ 1150 w 1737"/>
                <a:gd name="T7" fmla="*/ 322 h 484"/>
                <a:gd name="T8" fmla="*/ 981 w 1737"/>
                <a:gd name="T9" fmla="*/ 345 h 484"/>
                <a:gd name="T10" fmla="*/ 913 w 1737"/>
                <a:gd name="T11" fmla="*/ 350 h 484"/>
                <a:gd name="T12" fmla="*/ 0 w 1737"/>
                <a:gd name="T13" fmla="*/ 416 h 484"/>
                <a:gd name="T14" fmla="*/ 0 w 1737"/>
                <a:gd name="T15" fmla="*/ 484 h 484"/>
                <a:gd name="T16" fmla="*/ 917 w 1737"/>
                <a:gd name="T17" fmla="*/ 395 h 484"/>
                <a:gd name="T18" fmla="*/ 1036 w 1737"/>
                <a:gd name="T19" fmla="*/ 384 h 484"/>
                <a:gd name="T20" fmla="*/ 1155 w 1737"/>
                <a:gd name="T21" fmla="*/ 369 h 484"/>
                <a:gd name="T22" fmla="*/ 1389 w 1737"/>
                <a:gd name="T23" fmla="*/ 302 h 484"/>
                <a:gd name="T24" fmla="*/ 1600 w 1737"/>
                <a:gd name="T25" fmla="*/ 163 h 484"/>
                <a:gd name="T26" fmla="*/ 1737 w 1737"/>
                <a:gd name="T27" fmla="*/ 24 h 484"/>
                <a:gd name="T28" fmla="*/ 1737 w 1737"/>
                <a:gd name="T29" fmla="*/ 0 h 484"/>
                <a:gd name="T30" fmla="*/ 1580 w 1737"/>
                <a:gd name="T31" fmla="*/ 148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7" h="484">
                  <a:moveTo>
                    <a:pt x="1580" y="148"/>
                  </a:moveTo>
                  <a:lnTo>
                    <a:pt x="1580" y="148"/>
                  </a:lnTo>
                  <a:cubicBezTo>
                    <a:pt x="1514" y="201"/>
                    <a:pt x="1463" y="239"/>
                    <a:pt x="1383" y="271"/>
                  </a:cubicBezTo>
                  <a:cubicBezTo>
                    <a:pt x="1312" y="299"/>
                    <a:pt x="1237" y="310"/>
                    <a:pt x="1150" y="322"/>
                  </a:cubicBezTo>
                  <a:cubicBezTo>
                    <a:pt x="1095" y="330"/>
                    <a:pt x="1037" y="341"/>
                    <a:pt x="981" y="345"/>
                  </a:cubicBezTo>
                  <a:cubicBezTo>
                    <a:pt x="959" y="347"/>
                    <a:pt x="936" y="348"/>
                    <a:pt x="913" y="350"/>
                  </a:cubicBezTo>
                  <a:lnTo>
                    <a:pt x="0" y="416"/>
                  </a:lnTo>
                  <a:lnTo>
                    <a:pt x="0" y="484"/>
                  </a:lnTo>
                  <a:lnTo>
                    <a:pt x="917" y="395"/>
                  </a:lnTo>
                  <a:lnTo>
                    <a:pt x="1036" y="384"/>
                  </a:lnTo>
                  <a:cubicBezTo>
                    <a:pt x="1080" y="380"/>
                    <a:pt x="1119" y="375"/>
                    <a:pt x="1155" y="369"/>
                  </a:cubicBezTo>
                  <a:cubicBezTo>
                    <a:pt x="1244" y="355"/>
                    <a:pt x="1321" y="333"/>
                    <a:pt x="1389" y="302"/>
                  </a:cubicBezTo>
                  <a:cubicBezTo>
                    <a:pt x="1461" y="271"/>
                    <a:pt x="1533" y="220"/>
                    <a:pt x="1600" y="163"/>
                  </a:cubicBezTo>
                  <a:cubicBezTo>
                    <a:pt x="1645" y="125"/>
                    <a:pt x="1689" y="77"/>
                    <a:pt x="1737" y="24"/>
                  </a:cubicBezTo>
                  <a:lnTo>
                    <a:pt x="1737" y="0"/>
                  </a:lnTo>
                  <a:cubicBezTo>
                    <a:pt x="1679" y="60"/>
                    <a:pt x="1631" y="107"/>
                    <a:pt x="1580" y="148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0" name="Freeform 304"/>
            <p:cNvSpPr>
              <a:spLocks noChangeAspect="1"/>
            </p:cNvSpPr>
            <p:nvPr userDrawn="1"/>
          </p:nvSpPr>
          <p:spPr bwMode="gray">
            <a:xfrm>
              <a:off x="2651" y="834"/>
              <a:ext cx="500" cy="223"/>
            </a:xfrm>
            <a:custGeom>
              <a:avLst/>
              <a:gdLst>
                <a:gd name="T0" fmla="*/ 0 w 1521"/>
                <a:gd name="T1" fmla="*/ 677 h 677"/>
                <a:gd name="T2" fmla="*/ 0 w 1521"/>
                <a:gd name="T3" fmla="*/ 677 h 677"/>
                <a:gd name="T4" fmla="*/ 1521 w 1521"/>
                <a:gd name="T5" fmla="*/ 677 h 677"/>
                <a:gd name="T6" fmla="*/ 1521 w 1521"/>
                <a:gd name="T7" fmla="*/ 0 h 677"/>
                <a:gd name="T8" fmla="*/ 0 w 1521"/>
                <a:gd name="T9" fmla="*/ 0 h 677"/>
                <a:gd name="T10" fmla="*/ 0 w 1521"/>
                <a:gd name="T11" fmla="*/ 677 h 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1" h="677">
                  <a:moveTo>
                    <a:pt x="0" y="677"/>
                  </a:moveTo>
                  <a:lnTo>
                    <a:pt x="0" y="677"/>
                  </a:lnTo>
                  <a:lnTo>
                    <a:pt x="1521" y="677"/>
                  </a:lnTo>
                  <a:lnTo>
                    <a:pt x="1521" y="0"/>
                  </a:lnTo>
                  <a:lnTo>
                    <a:pt x="0" y="0"/>
                  </a:lnTo>
                  <a:lnTo>
                    <a:pt x="0" y="67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1" name="Freeform 305"/>
            <p:cNvSpPr>
              <a:spLocks noChangeAspect="1"/>
            </p:cNvSpPr>
            <p:nvPr userDrawn="1"/>
          </p:nvSpPr>
          <p:spPr bwMode="gray">
            <a:xfrm>
              <a:off x="2651" y="508"/>
              <a:ext cx="501" cy="336"/>
            </a:xfrm>
            <a:custGeom>
              <a:avLst/>
              <a:gdLst>
                <a:gd name="T0" fmla="*/ 0 w 1522"/>
                <a:gd name="T1" fmla="*/ 1019 h 1019"/>
                <a:gd name="T2" fmla="*/ 0 w 1522"/>
                <a:gd name="T3" fmla="*/ 1019 h 1019"/>
                <a:gd name="T4" fmla="*/ 1522 w 1522"/>
                <a:gd name="T5" fmla="*/ 1019 h 1019"/>
                <a:gd name="T6" fmla="*/ 1522 w 1522"/>
                <a:gd name="T7" fmla="*/ 0 h 1019"/>
                <a:gd name="T8" fmla="*/ 0 w 1522"/>
                <a:gd name="T9" fmla="*/ 0 h 1019"/>
                <a:gd name="T10" fmla="*/ 0 w 1522"/>
                <a:gd name="T11" fmla="*/ 1019 h 10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2" h="1019">
                  <a:moveTo>
                    <a:pt x="0" y="1019"/>
                  </a:moveTo>
                  <a:lnTo>
                    <a:pt x="0" y="1019"/>
                  </a:lnTo>
                  <a:lnTo>
                    <a:pt x="1522" y="1019"/>
                  </a:lnTo>
                  <a:lnTo>
                    <a:pt x="1522" y="0"/>
                  </a:lnTo>
                  <a:lnTo>
                    <a:pt x="0" y="0"/>
                  </a:lnTo>
                  <a:lnTo>
                    <a:pt x="0" y="1019"/>
                  </a:lnTo>
                  <a:close/>
                </a:path>
              </a:pathLst>
            </a:custGeom>
            <a:solidFill>
              <a:srgbClr val="254AA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2" name="Freeform 306"/>
            <p:cNvSpPr>
              <a:spLocks noChangeAspect="1"/>
            </p:cNvSpPr>
            <p:nvPr userDrawn="1"/>
          </p:nvSpPr>
          <p:spPr bwMode="gray">
            <a:xfrm>
              <a:off x="2879" y="539"/>
              <a:ext cx="45" cy="45"/>
            </a:xfrm>
            <a:custGeom>
              <a:avLst/>
              <a:gdLst>
                <a:gd name="T0" fmla="*/ 84 w 137"/>
                <a:gd name="T1" fmla="*/ 51 h 137"/>
                <a:gd name="T2" fmla="*/ 84 w 137"/>
                <a:gd name="T3" fmla="*/ 51 h 137"/>
                <a:gd name="T4" fmla="*/ 137 w 137"/>
                <a:gd name="T5" fmla="*/ 51 h 137"/>
                <a:gd name="T6" fmla="*/ 94 w 137"/>
                <a:gd name="T7" fmla="*/ 84 h 137"/>
                <a:gd name="T8" fmla="*/ 111 w 137"/>
                <a:gd name="T9" fmla="*/ 137 h 137"/>
                <a:gd name="T10" fmla="*/ 68 w 137"/>
                <a:gd name="T11" fmla="*/ 105 h 137"/>
                <a:gd name="T12" fmla="*/ 26 w 137"/>
                <a:gd name="T13" fmla="*/ 137 h 137"/>
                <a:gd name="T14" fmla="*/ 43 w 137"/>
                <a:gd name="T15" fmla="*/ 84 h 137"/>
                <a:gd name="T16" fmla="*/ 0 w 137"/>
                <a:gd name="T17" fmla="*/ 51 h 137"/>
                <a:gd name="T18" fmla="*/ 52 w 137"/>
                <a:gd name="T19" fmla="*/ 51 h 137"/>
                <a:gd name="T20" fmla="*/ 68 w 137"/>
                <a:gd name="T21" fmla="*/ 0 h 137"/>
                <a:gd name="T22" fmla="*/ 84 w 137"/>
                <a:gd name="T23" fmla="*/ 51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7" h="137">
                  <a:moveTo>
                    <a:pt x="84" y="51"/>
                  </a:moveTo>
                  <a:lnTo>
                    <a:pt x="84" y="51"/>
                  </a:lnTo>
                  <a:lnTo>
                    <a:pt x="137" y="51"/>
                  </a:lnTo>
                  <a:lnTo>
                    <a:pt x="94" y="84"/>
                  </a:lnTo>
                  <a:lnTo>
                    <a:pt x="111" y="137"/>
                  </a:lnTo>
                  <a:lnTo>
                    <a:pt x="68" y="105"/>
                  </a:lnTo>
                  <a:lnTo>
                    <a:pt x="26" y="137"/>
                  </a:lnTo>
                  <a:lnTo>
                    <a:pt x="43" y="84"/>
                  </a:lnTo>
                  <a:lnTo>
                    <a:pt x="0" y="51"/>
                  </a:lnTo>
                  <a:lnTo>
                    <a:pt x="52" y="51"/>
                  </a:lnTo>
                  <a:lnTo>
                    <a:pt x="68" y="0"/>
                  </a:lnTo>
                  <a:lnTo>
                    <a:pt x="84" y="51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3" name="Freeform 307"/>
            <p:cNvSpPr>
              <a:spLocks noChangeAspect="1"/>
            </p:cNvSpPr>
            <p:nvPr userDrawn="1"/>
          </p:nvSpPr>
          <p:spPr bwMode="gray">
            <a:xfrm>
              <a:off x="2880" y="764"/>
              <a:ext cx="45" cy="43"/>
            </a:xfrm>
            <a:custGeom>
              <a:avLst/>
              <a:gdLst>
                <a:gd name="T0" fmla="*/ 85 w 138"/>
                <a:gd name="T1" fmla="*/ 49 h 132"/>
                <a:gd name="T2" fmla="*/ 85 w 138"/>
                <a:gd name="T3" fmla="*/ 49 h 132"/>
                <a:gd name="T4" fmla="*/ 138 w 138"/>
                <a:gd name="T5" fmla="*/ 49 h 132"/>
                <a:gd name="T6" fmla="*/ 95 w 138"/>
                <a:gd name="T7" fmla="*/ 81 h 132"/>
                <a:gd name="T8" fmla="*/ 112 w 138"/>
                <a:gd name="T9" fmla="*/ 132 h 132"/>
                <a:gd name="T10" fmla="*/ 69 w 138"/>
                <a:gd name="T11" fmla="*/ 101 h 132"/>
                <a:gd name="T12" fmla="*/ 27 w 138"/>
                <a:gd name="T13" fmla="*/ 132 h 132"/>
                <a:gd name="T14" fmla="*/ 44 w 138"/>
                <a:gd name="T15" fmla="*/ 81 h 132"/>
                <a:gd name="T16" fmla="*/ 0 w 138"/>
                <a:gd name="T17" fmla="*/ 49 h 132"/>
                <a:gd name="T18" fmla="*/ 53 w 138"/>
                <a:gd name="T19" fmla="*/ 49 h 132"/>
                <a:gd name="T20" fmla="*/ 69 w 138"/>
                <a:gd name="T21" fmla="*/ 0 h 132"/>
                <a:gd name="T22" fmla="*/ 85 w 138"/>
                <a:gd name="T2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49"/>
                  </a:moveTo>
                  <a:lnTo>
                    <a:pt x="85" y="49"/>
                  </a:lnTo>
                  <a:lnTo>
                    <a:pt x="138" y="49"/>
                  </a:lnTo>
                  <a:lnTo>
                    <a:pt x="95" y="81"/>
                  </a:lnTo>
                  <a:lnTo>
                    <a:pt x="112" y="132"/>
                  </a:lnTo>
                  <a:lnTo>
                    <a:pt x="69" y="101"/>
                  </a:lnTo>
                  <a:lnTo>
                    <a:pt x="27" y="132"/>
                  </a:lnTo>
                  <a:lnTo>
                    <a:pt x="44" y="81"/>
                  </a:lnTo>
                  <a:lnTo>
                    <a:pt x="0" y="49"/>
                  </a:lnTo>
                  <a:lnTo>
                    <a:pt x="53" y="49"/>
                  </a:lnTo>
                  <a:lnTo>
                    <a:pt x="69" y="0"/>
                  </a:lnTo>
                  <a:lnTo>
                    <a:pt x="85" y="49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4" name="Freeform 308"/>
            <p:cNvSpPr>
              <a:spLocks noChangeAspect="1"/>
            </p:cNvSpPr>
            <p:nvPr userDrawn="1"/>
          </p:nvSpPr>
          <p:spPr bwMode="gray">
            <a:xfrm>
              <a:off x="2935" y="749"/>
              <a:ext cx="45" cy="43"/>
            </a:xfrm>
            <a:custGeom>
              <a:avLst/>
              <a:gdLst>
                <a:gd name="T0" fmla="*/ 85 w 138"/>
                <a:gd name="T1" fmla="*/ 49 h 132"/>
                <a:gd name="T2" fmla="*/ 85 w 138"/>
                <a:gd name="T3" fmla="*/ 49 h 132"/>
                <a:gd name="T4" fmla="*/ 138 w 138"/>
                <a:gd name="T5" fmla="*/ 49 h 132"/>
                <a:gd name="T6" fmla="*/ 95 w 138"/>
                <a:gd name="T7" fmla="*/ 81 h 132"/>
                <a:gd name="T8" fmla="*/ 112 w 138"/>
                <a:gd name="T9" fmla="*/ 132 h 132"/>
                <a:gd name="T10" fmla="*/ 69 w 138"/>
                <a:gd name="T11" fmla="*/ 101 h 132"/>
                <a:gd name="T12" fmla="*/ 27 w 138"/>
                <a:gd name="T13" fmla="*/ 132 h 132"/>
                <a:gd name="T14" fmla="*/ 44 w 138"/>
                <a:gd name="T15" fmla="*/ 81 h 132"/>
                <a:gd name="T16" fmla="*/ 0 w 138"/>
                <a:gd name="T17" fmla="*/ 49 h 132"/>
                <a:gd name="T18" fmla="*/ 53 w 138"/>
                <a:gd name="T19" fmla="*/ 49 h 132"/>
                <a:gd name="T20" fmla="*/ 69 w 138"/>
                <a:gd name="T21" fmla="*/ 0 h 132"/>
                <a:gd name="T22" fmla="*/ 85 w 138"/>
                <a:gd name="T2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49"/>
                  </a:moveTo>
                  <a:lnTo>
                    <a:pt x="85" y="49"/>
                  </a:lnTo>
                  <a:lnTo>
                    <a:pt x="138" y="49"/>
                  </a:lnTo>
                  <a:lnTo>
                    <a:pt x="95" y="81"/>
                  </a:lnTo>
                  <a:lnTo>
                    <a:pt x="112" y="132"/>
                  </a:lnTo>
                  <a:lnTo>
                    <a:pt x="69" y="101"/>
                  </a:lnTo>
                  <a:lnTo>
                    <a:pt x="27" y="132"/>
                  </a:lnTo>
                  <a:lnTo>
                    <a:pt x="44" y="81"/>
                  </a:lnTo>
                  <a:lnTo>
                    <a:pt x="0" y="49"/>
                  </a:lnTo>
                  <a:lnTo>
                    <a:pt x="53" y="49"/>
                  </a:lnTo>
                  <a:lnTo>
                    <a:pt x="69" y="0"/>
                  </a:lnTo>
                  <a:lnTo>
                    <a:pt x="85" y="49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5" name="Freeform 309"/>
            <p:cNvSpPr>
              <a:spLocks noChangeAspect="1"/>
            </p:cNvSpPr>
            <p:nvPr userDrawn="1"/>
          </p:nvSpPr>
          <p:spPr bwMode="gray">
            <a:xfrm>
              <a:off x="2935" y="554"/>
              <a:ext cx="45" cy="44"/>
            </a:xfrm>
            <a:custGeom>
              <a:avLst/>
              <a:gdLst>
                <a:gd name="T0" fmla="*/ 85 w 138"/>
                <a:gd name="T1" fmla="*/ 49 h 132"/>
                <a:gd name="T2" fmla="*/ 85 w 138"/>
                <a:gd name="T3" fmla="*/ 49 h 132"/>
                <a:gd name="T4" fmla="*/ 138 w 138"/>
                <a:gd name="T5" fmla="*/ 49 h 132"/>
                <a:gd name="T6" fmla="*/ 95 w 138"/>
                <a:gd name="T7" fmla="*/ 81 h 132"/>
                <a:gd name="T8" fmla="*/ 112 w 138"/>
                <a:gd name="T9" fmla="*/ 132 h 132"/>
                <a:gd name="T10" fmla="*/ 69 w 138"/>
                <a:gd name="T11" fmla="*/ 101 h 132"/>
                <a:gd name="T12" fmla="*/ 27 w 138"/>
                <a:gd name="T13" fmla="*/ 132 h 132"/>
                <a:gd name="T14" fmla="*/ 44 w 138"/>
                <a:gd name="T15" fmla="*/ 81 h 132"/>
                <a:gd name="T16" fmla="*/ 0 w 138"/>
                <a:gd name="T17" fmla="*/ 49 h 132"/>
                <a:gd name="T18" fmla="*/ 53 w 138"/>
                <a:gd name="T19" fmla="*/ 49 h 132"/>
                <a:gd name="T20" fmla="*/ 69 w 138"/>
                <a:gd name="T21" fmla="*/ 0 h 132"/>
                <a:gd name="T22" fmla="*/ 85 w 138"/>
                <a:gd name="T2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49"/>
                  </a:moveTo>
                  <a:lnTo>
                    <a:pt x="85" y="49"/>
                  </a:lnTo>
                  <a:lnTo>
                    <a:pt x="138" y="49"/>
                  </a:lnTo>
                  <a:lnTo>
                    <a:pt x="95" y="81"/>
                  </a:lnTo>
                  <a:lnTo>
                    <a:pt x="112" y="132"/>
                  </a:lnTo>
                  <a:lnTo>
                    <a:pt x="69" y="101"/>
                  </a:lnTo>
                  <a:lnTo>
                    <a:pt x="27" y="132"/>
                  </a:lnTo>
                  <a:lnTo>
                    <a:pt x="44" y="81"/>
                  </a:lnTo>
                  <a:lnTo>
                    <a:pt x="0" y="49"/>
                  </a:lnTo>
                  <a:lnTo>
                    <a:pt x="53" y="49"/>
                  </a:lnTo>
                  <a:lnTo>
                    <a:pt x="69" y="0"/>
                  </a:lnTo>
                  <a:lnTo>
                    <a:pt x="85" y="49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6" name="Freeform 310"/>
            <p:cNvSpPr>
              <a:spLocks noChangeAspect="1"/>
            </p:cNvSpPr>
            <p:nvPr userDrawn="1"/>
          </p:nvSpPr>
          <p:spPr bwMode="gray">
            <a:xfrm>
              <a:off x="2976" y="596"/>
              <a:ext cx="45" cy="43"/>
            </a:xfrm>
            <a:custGeom>
              <a:avLst/>
              <a:gdLst>
                <a:gd name="T0" fmla="*/ 85 w 138"/>
                <a:gd name="T1" fmla="*/ 49 h 132"/>
                <a:gd name="T2" fmla="*/ 85 w 138"/>
                <a:gd name="T3" fmla="*/ 49 h 132"/>
                <a:gd name="T4" fmla="*/ 138 w 138"/>
                <a:gd name="T5" fmla="*/ 49 h 132"/>
                <a:gd name="T6" fmla="*/ 95 w 138"/>
                <a:gd name="T7" fmla="*/ 81 h 132"/>
                <a:gd name="T8" fmla="*/ 111 w 138"/>
                <a:gd name="T9" fmla="*/ 132 h 132"/>
                <a:gd name="T10" fmla="*/ 69 w 138"/>
                <a:gd name="T11" fmla="*/ 101 h 132"/>
                <a:gd name="T12" fmla="*/ 26 w 138"/>
                <a:gd name="T13" fmla="*/ 132 h 132"/>
                <a:gd name="T14" fmla="*/ 43 w 138"/>
                <a:gd name="T15" fmla="*/ 81 h 132"/>
                <a:gd name="T16" fmla="*/ 0 w 138"/>
                <a:gd name="T17" fmla="*/ 49 h 132"/>
                <a:gd name="T18" fmla="*/ 53 w 138"/>
                <a:gd name="T19" fmla="*/ 49 h 132"/>
                <a:gd name="T20" fmla="*/ 69 w 138"/>
                <a:gd name="T21" fmla="*/ 0 h 132"/>
                <a:gd name="T22" fmla="*/ 85 w 138"/>
                <a:gd name="T2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49"/>
                  </a:moveTo>
                  <a:lnTo>
                    <a:pt x="85" y="49"/>
                  </a:lnTo>
                  <a:lnTo>
                    <a:pt x="138" y="49"/>
                  </a:lnTo>
                  <a:lnTo>
                    <a:pt x="95" y="81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6" y="132"/>
                  </a:lnTo>
                  <a:lnTo>
                    <a:pt x="43" y="81"/>
                  </a:lnTo>
                  <a:lnTo>
                    <a:pt x="0" y="49"/>
                  </a:lnTo>
                  <a:lnTo>
                    <a:pt x="53" y="49"/>
                  </a:lnTo>
                  <a:lnTo>
                    <a:pt x="69" y="0"/>
                  </a:lnTo>
                  <a:lnTo>
                    <a:pt x="85" y="49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7" name="Freeform 311"/>
            <p:cNvSpPr>
              <a:spLocks noChangeAspect="1"/>
            </p:cNvSpPr>
            <p:nvPr userDrawn="1"/>
          </p:nvSpPr>
          <p:spPr bwMode="gray">
            <a:xfrm>
              <a:off x="2976" y="708"/>
              <a:ext cx="45" cy="44"/>
            </a:xfrm>
            <a:custGeom>
              <a:avLst/>
              <a:gdLst>
                <a:gd name="T0" fmla="*/ 85 w 138"/>
                <a:gd name="T1" fmla="*/ 49 h 132"/>
                <a:gd name="T2" fmla="*/ 85 w 138"/>
                <a:gd name="T3" fmla="*/ 49 h 132"/>
                <a:gd name="T4" fmla="*/ 138 w 138"/>
                <a:gd name="T5" fmla="*/ 49 h 132"/>
                <a:gd name="T6" fmla="*/ 95 w 138"/>
                <a:gd name="T7" fmla="*/ 81 h 132"/>
                <a:gd name="T8" fmla="*/ 111 w 138"/>
                <a:gd name="T9" fmla="*/ 132 h 132"/>
                <a:gd name="T10" fmla="*/ 69 w 138"/>
                <a:gd name="T11" fmla="*/ 101 h 132"/>
                <a:gd name="T12" fmla="*/ 26 w 138"/>
                <a:gd name="T13" fmla="*/ 132 h 132"/>
                <a:gd name="T14" fmla="*/ 43 w 138"/>
                <a:gd name="T15" fmla="*/ 81 h 132"/>
                <a:gd name="T16" fmla="*/ 0 w 138"/>
                <a:gd name="T17" fmla="*/ 49 h 132"/>
                <a:gd name="T18" fmla="*/ 53 w 138"/>
                <a:gd name="T19" fmla="*/ 49 h 132"/>
                <a:gd name="T20" fmla="*/ 69 w 138"/>
                <a:gd name="T21" fmla="*/ 0 h 132"/>
                <a:gd name="T22" fmla="*/ 85 w 138"/>
                <a:gd name="T2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49"/>
                  </a:moveTo>
                  <a:lnTo>
                    <a:pt x="85" y="49"/>
                  </a:lnTo>
                  <a:lnTo>
                    <a:pt x="138" y="49"/>
                  </a:lnTo>
                  <a:lnTo>
                    <a:pt x="95" y="81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6" y="132"/>
                  </a:lnTo>
                  <a:lnTo>
                    <a:pt x="43" y="81"/>
                  </a:lnTo>
                  <a:lnTo>
                    <a:pt x="0" y="49"/>
                  </a:lnTo>
                  <a:lnTo>
                    <a:pt x="53" y="49"/>
                  </a:lnTo>
                  <a:lnTo>
                    <a:pt x="69" y="0"/>
                  </a:lnTo>
                  <a:lnTo>
                    <a:pt x="85" y="49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8" name="Freeform 312"/>
            <p:cNvSpPr>
              <a:spLocks noChangeAspect="1"/>
            </p:cNvSpPr>
            <p:nvPr userDrawn="1"/>
          </p:nvSpPr>
          <p:spPr bwMode="gray">
            <a:xfrm>
              <a:off x="2991" y="651"/>
              <a:ext cx="45" cy="44"/>
            </a:xfrm>
            <a:custGeom>
              <a:avLst/>
              <a:gdLst>
                <a:gd name="T0" fmla="*/ 84 w 137"/>
                <a:gd name="T1" fmla="*/ 49 h 132"/>
                <a:gd name="T2" fmla="*/ 84 w 137"/>
                <a:gd name="T3" fmla="*/ 49 h 132"/>
                <a:gd name="T4" fmla="*/ 137 w 137"/>
                <a:gd name="T5" fmla="*/ 49 h 132"/>
                <a:gd name="T6" fmla="*/ 95 w 137"/>
                <a:gd name="T7" fmla="*/ 81 h 132"/>
                <a:gd name="T8" fmla="*/ 111 w 137"/>
                <a:gd name="T9" fmla="*/ 132 h 132"/>
                <a:gd name="T10" fmla="*/ 69 w 137"/>
                <a:gd name="T11" fmla="*/ 101 h 132"/>
                <a:gd name="T12" fmla="*/ 26 w 137"/>
                <a:gd name="T13" fmla="*/ 132 h 132"/>
                <a:gd name="T14" fmla="*/ 43 w 137"/>
                <a:gd name="T15" fmla="*/ 81 h 132"/>
                <a:gd name="T16" fmla="*/ 0 w 137"/>
                <a:gd name="T17" fmla="*/ 49 h 132"/>
                <a:gd name="T18" fmla="*/ 53 w 137"/>
                <a:gd name="T19" fmla="*/ 49 h 132"/>
                <a:gd name="T20" fmla="*/ 69 w 137"/>
                <a:gd name="T21" fmla="*/ 0 h 132"/>
                <a:gd name="T22" fmla="*/ 84 w 137"/>
                <a:gd name="T2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7" h="132">
                  <a:moveTo>
                    <a:pt x="84" y="49"/>
                  </a:moveTo>
                  <a:lnTo>
                    <a:pt x="84" y="49"/>
                  </a:lnTo>
                  <a:lnTo>
                    <a:pt x="137" y="49"/>
                  </a:lnTo>
                  <a:lnTo>
                    <a:pt x="95" y="81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6" y="132"/>
                  </a:lnTo>
                  <a:lnTo>
                    <a:pt x="43" y="81"/>
                  </a:lnTo>
                  <a:lnTo>
                    <a:pt x="0" y="49"/>
                  </a:lnTo>
                  <a:lnTo>
                    <a:pt x="53" y="49"/>
                  </a:lnTo>
                  <a:lnTo>
                    <a:pt x="69" y="0"/>
                  </a:lnTo>
                  <a:lnTo>
                    <a:pt x="84" y="49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9" name="Freeform 313"/>
            <p:cNvSpPr>
              <a:spLocks noChangeAspect="1"/>
            </p:cNvSpPr>
            <p:nvPr userDrawn="1"/>
          </p:nvSpPr>
          <p:spPr bwMode="gray">
            <a:xfrm>
              <a:off x="2823" y="554"/>
              <a:ext cx="45" cy="44"/>
            </a:xfrm>
            <a:custGeom>
              <a:avLst/>
              <a:gdLst>
                <a:gd name="T0" fmla="*/ 85 w 138"/>
                <a:gd name="T1" fmla="*/ 50 h 133"/>
                <a:gd name="T2" fmla="*/ 85 w 138"/>
                <a:gd name="T3" fmla="*/ 50 h 133"/>
                <a:gd name="T4" fmla="*/ 138 w 138"/>
                <a:gd name="T5" fmla="*/ 50 h 133"/>
                <a:gd name="T6" fmla="*/ 95 w 138"/>
                <a:gd name="T7" fmla="*/ 82 h 133"/>
                <a:gd name="T8" fmla="*/ 112 w 138"/>
                <a:gd name="T9" fmla="*/ 133 h 133"/>
                <a:gd name="T10" fmla="*/ 69 w 138"/>
                <a:gd name="T11" fmla="*/ 101 h 133"/>
                <a:gd name="T12" fmla="*/ 27 w 138"/>
                <a:gd name="T13" fmla="*/ 133 h 133"/>
                <a:gd name="T14" fmla="*/ 43 w 138"/>
                <a:gd name="T15" fmla="*/ 82 h 133"/>
                <a:gd name="T16" fmla="*/ 0 w 138"/>
                <a:gd name="T17" fmla="*/ 50 h 133"/>
                <a:gd name="T18" fmla="*/ 53 w 138"/>
                <a:gd name="T19" fmla="*/ 50 h 133"/>
                <a:gd name="T20" fmla="*/ 69 w 138"/>
                <a:gd name="T21" fmla="*/ 0 h 133"/>
                <a:gd name="T22" fmla="*/ 85 w 138"/>
                <a:gd name="T23" fmla="*/ 5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3">
                  <a:moveTo>
                    <a:pt x="85" y="50"/>
                  </a:moveTo>
                  <a:lnTo>
                    <a:pt x="85" y="50"/>
                  </a:lnTo>
                  <a:lnTo>
                    <a:pt x="138" y="50"/>
                  </a:lnTo>
                  <a:lnTo>
                    <a:pt x="95" y="82"/>
                  </a:lnTo>
                  <a:lnTo>
                    <a:pt x="112" y="133"/>
                  </a:lnTo>
                  <a:lnTo>
                    <a:pt x="69" y="101"/>
                  </a:lnTo>
                  <a:lnTo>
                    <a:pt x="27" y="133"/>
                  </a:lnTo>
                  <a:lnTo>
                    <a:pt x="43" y="82"/>
                  </a:lnTo>
                  <a:lnTo>
                    <a:pt x="0" y="50"/>
                  </a:lnTo>
                  <a:lnTo>
                    <a:pt x="53" y="50"/>
                  </a:lnTo>
                  <a:lnTo>
                    <a:pt x="69" y="0"/>
                  </a:lnTo>
                  <a:lnTo>
                    <a:pt x="85" y="50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0" name="Freeform 314"/>
            <p:cNvSpPr>
              <a:spLocks noChangeAspect="1"/>
            </p:cNvSpPr>
            <p:nvPr userDrawn="1"/>
          </p:nvSpPr>
          <p:spPr bwMode="gray">
            <a:xfrm>
              <a:off x="2783" y="596"/>
              <a:ext cx="45" cy="43"/>
            </a:xfrm>
            <a:custGeom>
              <a:avLst/>
              <a:gdLst>
                <a:gd name="T0" fmla="*/ 85 w 138"/>
                <a:gd name="T1" fmla="*/ 50 h 132"/>
                <a:gd name="T2" fmla="*/ 85 w 138"/>
                <a:gd name="T3" fmla="*/ 50 h 132"/>
                <a:gd name="T4" fmla="*/ 138 w 138"/>
                <a:gd name="T5" fmla="*/ 50 h 132"/>
                <a:gd name="T6" fmla="*/ 95 w 138"/>
                <a:gd name="T7" fmla="*/ 82 h 132"/>
                <a:gd name="T8" fmla="*/ 111 w 138"/>
                <a:gd name="T9" fmla="*/ 132 h 132"/>
                <a:gd name="T10" fmla="*/ 69 w 138"/>
                <a:gd name="T11" fmla="*/ 101 h 132"/>
                <a:gd name="T12" fmla="*/ 27 w 138"/>
                <a:gd name="T13" fmla="*/ 132 h 132"/>
                <a:gd name="T14" fmla="*/ 43 w 138"/>
                <a:gd name="T15" fmla="*/ 82 h 132"/>
                <a:gd name="T16" fmla="*/ 0 w 138"/>
                <a:gd name="T17" fmla="*/ 50 h 132"/>
                <a:gd name="T18" fmla="*/ 53 w 138"/>
                <a:gd name="T19" fmla="*/ 50 h 132"/>
                <a:gd name="T20" fmla="*/ 69 w 138"/>
                <a:gd name="T21" fmla="*/ 0 h 132"/>
                <a:gd name="T22" fmla="*/ 85 w 138"/>
                <a:gd name="T23" fmla="*/ 5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50"/>
                  </a:moveTo>
                  <a:lnTo>
                    <a:pt x="85" y="50"/>
                  </a:lnTo>
                  <a:lnTo>
                    <a:pt x="138" y="50"/>
                  </a:lnTo>
                  <a:lnTo>
                    <a:pt x="95" y="82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7" y="132"/>
                  </a:lnTo>
                  <a:lnTo>
                    <a:pt x="43" y="82"/>
                  </a:lnTo>
                  <a:lnTo>
                    <a:pt x="0" y="50"/>
                  </a:lnTo>
                  <a:lnTo>
                    <a:pt x="53" y="50"/>
                  </a:lnTo>
                  <a:lnTo>
                    <a:pt x="69" y="0"/>
                  </a:lnTo>
                  <a:lnTo>
                    <a:pt x="85" y="50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1" name="Freeform 315"/>
            <p:cNvSpPr>
              <a:spLocks noChangeAspect="1"/>
            </p:cNvSpPr>
            <p:nvPr userDrawn="1"/>
          </p:nvSpPr>
          <p:spPr bwMode="gray">
            <a:xfrm>
              <a:off x="2768" y="651"/>
              <a:ext cx="45" cy="44"/>
            </a:xfrm>
            <a:custGeom>
              <a:avLst/>
              <a:gdLst>
                <a:gd name="T0" fmla="*/ 85 w 138"/>
                <a:gd name="T1" fmla="*/ 50 h 132"/>
                <a:gd name="T2" fmla="*/ 85 w 138"/>
                <a:gd name="T3" fmla="*/ 50 h 132"/>
                <a:gd name="T4" fmla="*/ 138 w 138"/>
                <a:gd name="T5" fmla="*/ 50 h 132"/>
                <a:gd name="T6" fmla="*/ 95 w 138"/>
                <a:gd name="T7" fmla="*/ 82 h 132"/>
                <a:gd name="T8" fmla="*/ 111 w 138"/>
                <a:gd name="T9" fmla="*/ 132 h 132"/>
                <a:gd name="T10" fmla="*/ 69 w 138"/>
                <a:gd name="T11" fmla="*/ 101 h 132"/>
                <a:gd name="T12" fmla="*/ 26 w 138"/>
                <a:gd name="T13" fmla="*/ 132 h 132"/>
                <a:gd name="T14" fmla="*/ 43 w 138"/>
                <a:gd name="T15" fmla="*/ 82 h 132"/>
                <a:gd name="T16" fmla="*/ 0 w 138"/>
                <a:gd name="T17" fmla="*/ 50 h 132"/>
                <a:gd name="T18" fmla="*/ 53 w 138"/>
                <a:gd name="T19" fmla="*/ 50 h 132"/>
                <a:gd name="T20" fmla="*/ 69 w 138"/>
                <a:gd name="T21" fmla="*/ 0 h 132"/>
                <a:gd name="T22" fmla="*/ 85 w 138"/>
                <a:gd name="T23" fmla="*/ 5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50"/>
                  </a:moveTo>
                  <a:lnTo>
                    <a:pt x="85" y="50"/>
                  </a:lnTo>
                  <a:lnTo>
                    <a:pt x="138" y="50"/>
                  </a:lnTo>
                  <a:lnTo>
                    <a:pt x="95" y="82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6" y="132"/>
                  </a:lnTo>
                  <a:lnTo>
                    <a:pt x="43" y="82"/>
                  </a:lnTo>
                  <a:lnTo>
                    <a:pt x="0" y="50"/>
                  </a:lnTo>
                  <a:lnTo>
                    <a:pt x="53" y="50"/>
                  </a:lnTo>
                  <a:lnTo>
                    <a:pt x="69" y="0"/>
                  </a:lnTo>
                  <a:lnTo>
                    <a:pt x="85" y="50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2" name="Freeform 316"/>
            <p:cNvSpPr>
              <a:spLocks noChangeAspect="1"/>
            </p:cNvSpPr>
            <p:nvPr userDrawn="1"/>
          </p:nvSpPr>
          <p:spPr bwMode="gray">
            <a:xfrm>
              <a:off x="2783" y="708"/>
              <a:ext cx="45" cy="44"/>
            </a:xfrm>
            <a:custGeom>
              <a:avLst/>
              <a:gdLst>
                <a:gd name="T0" fmla="*/ 85 w 138"/>
                <a:gd name="T1" fmla="*/ 50 h 132"/>
                <a:gd name="T2" fmla="*/ 85 w 138"/>
                <a:gd name="T3" fmla="*/ 50 h 132"/>
                <a:gd name="T4" fmla="*/ 138 w 138"/>
                <a:gd name="T5" fmla="*/ 50 h 132"/>
                <a:gd name="T6" fmla="*/ 95 w 138"/>
                <a:gd name="T7" fmla="*/ 82 h 132"/>
                <a:gd name="T8" fmla="*/ 111 w 138"/>
                <a:gd name="T9" fmla="*/ 132 h 132"/>
                <a:gd name="T10" fmla="*/ 69 w 138"/>
                <a:gd name="T11" fmla="*/ 101 h 132"/>
                <a:gd name="T12" fmla="*/ 27 w 138"/>
                <a:gd name="T13" fmla="*/ 132 h 132"/>
                <a:gd name="T14" fmla="*/ 43 w 138"/>
                <a:gd name="T15" fmla="*/ 82 h 132"/>
                <a:gd name="T16" fmla="*/ 0 w 138"/>
                <a:gd name="T17" fmla="*/ 50 h 132"/>
                <a:gd name="T18" fmla="*/ 53 w 138"/>
                <a:gd name="T19" fmla="*/ 50 h 132"/>
                <a:gd name="T20" fmla="*/ 69 w 138"/>
                <a:gd name="T21" fmla="*/ 0 h 132"/>
                <a:gd name="T22" fmla="*/ 85 w 138"/>
                <a:gd name="T23" fmla="*/ 5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50"/>
                  </a:moveTo>
                  <a:lnTo>
                    <a:pt x="85" y="50"/>
                  </a:lnTo>
                  <a:lnTo>
                    <a:pt x="138" y="50"/>
                  </a:lnTo>
                  <a:lnTo>
                    <a:pt x="95" y="82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7" y="132"/>
                  </a:lnTo>
                  <a:lnTo>
                    <a:pt x="43" y="82"/>
                  </a:lnTo>
                  <a:lnTo>
                    <a:pt x="0" y="50"/>
                  </a:lnTo>
                  <a:lnTo>
                    <a:pt x="53" y="50"/>
                  </a:lnTo>
                  <a:lnTo>
                    <a:pt x="69" y="0"/>
                  </a:lnTo>
                  <a:lnTo>
                    <a:pt x="85" y="50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3" name="Freeform 317"/>
            <p:cNvSpPr>
              <a:spLocks noChangeAspect="1"/>
            </p:cNvSpPr>
            <p:nvPr userDrawn="1"/>
          </p:nvSpPr>
          <p:spPr bwMode="gray">
            <a:xfrm>
              <a:off x="2823" y="749"/>
              <a:ext cx="46" cy="43"/>
            </a:xfrm>
            <a:custGeom>
              <a:avLst/>
              <a:gdLst>
                <a:gd name="T0" fmla="*/ 85 w 138"/>
                <a:gd name="T1" fmla="*/ 50 h 132"/>
                <a:gd name="T2" fmla="*/ 85 w 138"/>
                <a:gd name="T3" fmla="*/ 50 h 132"/>
                <a:gd name="T4" fmla="*/ 138 w 138"/>
                <a:gd name="T5" fmla="*/ 50 h 132"/>
                <a:gd name="T6" fmla="*/ 95 w 138"/>
                <a:gd name="T7" fmla="*/ 82 h 132"/>
                <a:gd name="T8" fmla="*/ 111 w 138"/>
                <a:gd name="T9" fmla="*/ 132 h 132"/>
                <a:gd name="T10" fmla="*/ 69 w 138"/>
                <a:gd name="T11" fmla="*/ 101 h 132"/>
                <a:gd name="T12" fmla="*/ 26 w 138"/>
                <a:gd name="T13" fmla="*/ 132 h 132"/>
                <a:gd name="T14" fmla="*/ 43 w 138"/>
                <a:gd name="T15" fmla="*/ 82 h 132"/>
                <a:gd name="T16" fmla="*/ 0 w 138"/>
                <a:gd name="T17" fmla="*/ 50 h 132"/>
                <a:gd name="T18" fmla="*/ 53 w 138"/>
                <a:gd name="T19" fmla="*/ 50 h 132"/>
                <a:gd name="T20" fmla="*/ 69 w 138"/>
                <a:gd name="T21" fmla="*/ 0 h 132"/>
                <a:gd name="T22" fmla="*/ 85 w 138"/>
                <a:gd name="T23" fmla="*/ 5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50"/>
                  </a:moveTo>
                  <a:lnTo>
                    <a:pt x="85" y="50"/>
                  </a:lnTo>
                  <a:lnTo>
                    <a:pt x="138" y="50"/>
                  </a:lnTo>
                  <a:lnTo>
                    <a:pt x="95" y="82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6" y="132"/>
                  </a:lnTo>
                  <a:lnTo>
                    <a:pt x="43" y="82"/>
                  </a:lnTo>
                  <a:lnTo>
                    <a:pt x="0" y="50"/>
                  </a:lnTo>
                  <a:lnTo>
                    <a:pt x="53" y="50"/>
                  </a:lnTo>
                  <a:lnTo>
                    <a:pt x="69" y="0"/>
                  </a:lnTo>
                  <a:lnTo>
                    <a:pt x="85" y="50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4" name="Freeform 318"/>
            <p:cNvSpPr>
              <a:spLocks noChangeAspect="1"/>
            </p:cNvSpPr>
            <p:nvPr userDrawn="1"/>
          </p:nvSpPr>
          <p:spPr bwMode="gray">
            <a:xfrm>
              <a:off x="2651" y="1051"/>
              <a:ext cx="501" cy="28"/>
            </a:xfrm>
            <a:custGeom>
              <a:avLst/>
              <a:gdLst>
                <a:gd name="T0" fmla="*/ 0 w 1522"/>
                <a:gd name="T1" fmla="*/ 87 h 87"/>
                <a:gd name="T2" fmla="*/ 0 w 1522"/>
                <a:gd name="T3" fmla="*/ 87 h 87"/>
                <a:gd name="T4" fmla="*/ 1522 w 1522"/>
                <a:gd name="T5" fmla="*/ 87 h 87"/>
                <a:gd name="T6" fmla="*/ 1522 w 1522"/>
                <a:gd name="T7" fmla="*/ 0 h 87"/>
                <a:gd name="T8" fmla="*/ 0 w 1522"/>
                <a:gd name="T9" fmla="*/ 0 h 87"/>
                <a:gd name="T10" fmla="*/ 0 w 1522"/>
                <a:gd name="T11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2" h="87">
                  <a:moveTo>
                    <a:pt x="0" y="87"/>
                  </a:moveTo>
                  <a:lnTo>
                    <a:pt x="0" y="87"/>
                  </a:lnTo>
                  <a:lnTo>
                    <a:pt x="1522" y="87"/>
                  </a:lnTo>
                  <a:lnTo>
                    <a:pt x="1522" y="0"/>
                  </a:lnTo>
                  <a:lnTo>
                    <a:pt x="0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5" name="Freeform 319"/>
            <p:cNvSpPr>
              <a:spLocks noChangeAspect="1"/>
            </p:cNvSpPr>
            <p:nvPr userDrawn="1"/>
          </p:nvSpPr>
          <p:spPr bwMode="gray">
            <a:xfrm>
              <a:off x="3223" y="272"/>
              <a:ext cx="352" cy="292"/>
            </a:xfrm>
            <a:custGeom>
              <a:avLst/>
              <a:gdLst>
                <a:gd name="T0" fmla="*/ 0 w 1072"/>
                <a:gd name="T1" fmla="*/ 0 h 886"/>
                <a:gd name="T2" fmla="*/ 0 w 1072"/>
                <a:gd name="T3" fmla="*/ 0 h 886"/>
                <a:gd name="T4" fmla="*/ 376 w 1072"/>
                <a:gd name="T5" fmla="*/ 585 h 886"/>
                <a:gd name="T6" fmla="*/ 735 w 1072"/>
                <a:gd name="T7" fmla="*/ 797 h 886"/>
                <a:gd name="T8" fmla="*/ 1072 w 1072"/>
                <a:gd name="T9" fmla="*/ 869 h 886"/>
                <a:gd name="T10" fmla="*/ 1072 w 1072"/>
                <a:gd name="T11" fmla="*/ 886 h 886"/>
                <a:gd name="T12" fmla="*/ 731 w 1072"/>
                <a:gd name="T13" fmla="*/ 813 h 886"/>
                <a:gd name="T14" fmla="*/ 373 w 1072"/>
                <a:gd name="T15" fmla="*/ 637 h 886"/>
                <a:gd name="T16" fmla="*/ 0 w 1072"/>
                <a:gd name="T17" fmla="*/ 116 h 886"/>
                <a:gd name="T18" fmla="*/ 0 w 1072"/>
                <a:gd name="T19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886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18" y="494"/>
                    <a:pt x="376" y="585"/>
                  </a:cubicBezTo>
                  <a:cubicBezTo>
                    <a:pt x="434" y="676"/>
                    <a:pt x="500" y="748"/>
                    <a:pt x="735" y="797"/>
                  </a:cubicBezTo>
                  <a:cubicBezTo>
                    <a:pt x="969" y="846"/>
                    <a:pt x="1072" y="869"/>
                    <a:pt x="1072" y="869"/>
                  </a:cubicBezTo>
                  <a:lnTo>
                    <a:pt x="1072" y="886"/>
                  </a:lnTo>
                  <a:cubicBezTo>
                    <a:pt x="1072" y="886"/>
                    <a:pt x="923" y="855"/>
                    <a:pt x="731" y="813"/>
                  </a:cubicBezTo>
                  <a:cubicBezTo>
                    <a:pt x="539" y="771"/>
                    <a:pt x="460" y="757"/>
                    <a:pt x="373" y="637"/>
                  </a:cubicBezTo>
                  <a:cubicBezTo>
                    <a:pt x="300" y="538"/>
                    <a:pt x="0" y="116"/>
                    <a:pt x="0" y="11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6" name="Freeform 320"/>
            <p:cNvSpPr>
              <a:spLocks noChangeAspect="1"/>
            </p:cNvSpPr>
            <p:nvPr userDrawn="1"/>
          </p:nvSpPr>
          <p:spPr bwMode="gray">
            <a:xfrm>
              <a:off x="3223" y="319"/>
              <a:ext cx="353" cy="268"/>
            </a:xfrm>
            <a:custGeom>
              <a:avLst/>
              <a:gdLst>
                <a:gd name="T0" fmla="*/ 0 w 1073"/>
                <a:gd name="T1" fmla="*/ 0 h 815"/>
                <a:gd name="T2" fmla="*/ 0 w 1073"/>
                <a:gd name="T3" fmla="*/ 0 h 815"/>
                <a:gd name="T4" fmla="*/ 372 w 1073"/>
                <a:gd name="T5" fmla="*/ 527 h 815"/>
                <a:gd name="T6" fmla="*/ 733 w 1073"/>
                <a:gd name="T7" fmla="*/ 732 h 815"/>
                <a:gd name="T8" fmla="*/ 1073 w 1073"/>
                <a:gd name="T9" fmla="*/ 800 h 815"/>
                <a:gd name="T10" fmla="*/ 1073 w 1073"/>
                <a:gd name="T11" fmla="*/ 815 h 815"/>
                <a:gd name="T12" fmla="*/ 733 w 1073"/>
                <a:gd name="T13" fmla="*/ 747 h 815"/>
                <a:gd name="T14" fmla="*/ 373 w 1073"/>
                <a:gd name="T15" fmla="*/ 582 h 815"/>
                <a:gd name="T16" fmla="*/ 0 w 1073"/>
                <a:gd name="T17" fmla="*/ 105 h 815"/>
                <a:gd name="T18" fmla="*/ 0 w 1073"/>
                <a:gd name="T19" fmla="*/ 0 h 8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3" h="815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28" y="470"/>
                    <a:pt x="372" y="527"/>
                  </a:cubicBezTo>
                  <a:cubicBezTo>
                    <a:pt x="415" y="585"/>
                    <a:pt x="474" y="678"/>
                    <a:pt x="733" y="732"/>
                  </a:cubicBezTo>
                  <a:cubicBezTo>
                    <a:pt x="800" y="746"/>
                    <a:pt x="1073" y="800"/>
                    <a:pt x="1073" y="800"/>
                  </a:cubicBezTo>
                  <a:lnTo>
                    <a:pt x="1073" y="815"/>
                  </a:lnTo>
                  <a:cubicBezTo>
                    <a:pt x="1073" y="815"/>
                    <a:pt x="865" y="775"/>
                    <a:pt x="733" y="747"/>
                  </a:cubicBezTo>
                  <a:cubicBezTo>
                    <a:pt x="601" y="719"/>
                    <a:pt x="461" y="694"/>
                    <a:pt x="373" y="582"/>
                  </a:cubicBezTo>
                  <a:cubicBezTo>
                    <a:pt x="292" y="480"/>
                    <a:pt x="0" y="105"/>
                    <a:pt x="0" y="10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7" name="Freeform 321"/>
            <p:cNvSpPr>
              <a:spLocks noChangeAspect="1"/>
            </p:cNvSpPr>
            <p:nvPr userDrawn="1"/>
          </p:nvSpPr>
          <p:spPr bwMode="gray">
            <a:xfrm>
              <a:off x="3223" y="365"/>
              <a:ext cx="352" cy="245"/>
            </a:xfrm>
            <a:custGeom>
              <a:avLst/>
              <a:gdLst>
                <a:gd name="T0" fmla="*/ 0 w 1072"/>
                <a:gd name="T1" fmla="*/ 0 h 744"/>
                <a:gd name="T2" fmla="*/ 0 w 1072"/>
                <a:gd name="T3" fmla="*/ 0 h 744"/>
                <a:gd name="T4" fmla="*/ 372 w 1072"/>
                <a:gd name="T5" fmla="*/ 479 h 744"/>
                <a:gd name="T6" fmla="*/ 733 w 1072"/>
                <a:gd name="T7" fmla="*/ 666 h 744"/>
                <a:gd name="T8" fmla="*/ 1072 w 1072"/>
                <a:gd name="T9" fmla="*/ 729 h 744"/>
                <a:gd name="T10" fmla="*/ 1072 w 1072"/>
                <a:gd name="T11" fmla="*/ 744 h 744"/>
                <a:gd name="T12" fmla="*/ 733 w 1072"/>
                <a:gd name="T13" fmla="*/ 681 h 744"/>
                <a:gd name="T14" fmla="*/ 372 w 1072"/>
                <a:gd name="T15" fmla="*/ 529 h 744"/>
                <a:gd name="T16" fmla="*/ 0 w 1072"/>
                <a:gd name="T17" fmla="*/ 99 h 744"/>
                <a:gd name="T18" fmla="*/ 0 w 1072"/>
                <a:gd name="T19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744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09" y="399"/>
                    <a:pt x="372" y="479"/>
                  </a:cubicBezTo>
                  <a:cubicBezTo>
                    <a:pt x="434" y="559"/>
                    <a:pt x="520" y="625"/>
                    <a:pt x="733" y="666"/>
                  </a:cubicBezTo>
                  <a:cubicBezTo>
                    <a:pt x="856" y="689"/>
                    <a:pt x="1072" y="729"/>
                    <a:pt x="1072" y="729"/>
                  </a:cubicBezTo>
                  <a:lnTo>
                    <a:pt x="1072" y="744"/>
                  </a:lnTo>
                  <a:cubicBezTo>
                    <a:pt x="1072" y="744"/>
                    <a:pt x="882" y="708"/>
                    <a:pt x="733" y="681"/>
                  </a:cubicBezTo>
                  <a:cubicBezTo>
                    <a:pt x="583" y="654"/>
                    <a:pt x="460" y="628"/>
                    <a:pt x="372" y="529"/>
                  </a:cubicBezTo>
                  <a:cubicBezTo>
                    <a:pt x="294" y="442"/>
                    <a:pt x="0" y="99"/>
                    <a:pt x="0" y="9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8" name="Freeform 322"/>
            <p:cNvSpPr>
              <a:spLocks noChangeAspect="1"/>
            </p:cNvSpPr>
            <p:nvPr userDrawn="1"/>
          </p:nvSpPr>
          <p:spPr bwMode="gray">
            <a:xfrm>
              <a:off x="3223" y="411"/>
              <a:ext cx="352" cy="224"/>
            </a:xfrm>
            <a:custGeom>
              <a:avLst/>
              <a:gdLst>
                <a:gd name="T0" fmla="*/ 0 w 1072"/>
                <a:gd name="T1" fmla="*/ 0 h 681"/>
                <a:gd name="T2" fmla="*/ 0 w 1072"/>
                <a:gd name="T3" fmla="*/ 0 h 681"/>
                <a:gd name="T4" fmla="*/ 373 w 1072"/>
                <a:gd name="T5" fmla="*/ 427 h 681"/>
                <a:gd name="T6" fmla="*/ 733 w 1072"/>
                <a:gd name="T7" fmla="*/ 605 h 681"/>
                <a:gd name="T8" fmla="*/ 1072 w 1072"/>
                <a:gd name="T9" fmla="*/ 665 h 681"/>
                <a:gd name="T10" fmla="*/ 1072 w 1072"/>
                <a:gd name="T11" fmla="*/ 681 h 681"/>
                <a:gd name="T12" fmla="*/ 733 w 1072"/>
                <a:gd name="T13" fmla="*/ 620 h 681"/>
                <a:gd name="T14" fmla="*/ 372 w 1072"/>
                <a:gd name="T15" fmla="*/ 475 h 681"/>
                <a:gd name="T16" fmla="*/ 0 w 1072"/>
                <a:gd name="T17" fmla="*/ 94 h 681"/>
                <a:gd name="T18" fmla="*/ 0 w 1072"/>
                <a:gd name="T19" fmla="*/ 0 h 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681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12" y="363"/>
                    <a:pt x="373" y="427"/>
                  </a:cubicBezTo>
                  <a:cubicBezTo>
                    <a:pt x="466" y="528"/>
                    <a:pt x="512" y="563"/>
                    <a:pt x="733" y="605"/>
                  </a:cubicBezTo>
                  <a:cubicBezTo>
                    <a:pt x="822" y="621"/>
                    <a:pt x="1072" y="665"/>
                    <a:pt x="1072" y="665"/>
                  </a:cubicBezTo>
                  <a:lnTo>
                    <a:pt x="1072" y="681"/>
                  </a:lnTo>
                  <a:cubicBezTo>
                    <a:pt x="1072" y="681"/>
                    <a:pt x="864" y="644"/>
                    <a:pt x="733" y="620"/>
                  </a:cubicBezTo>
                  <a:cubicBezTo>
                    <a:pt x="601" y="597"/>
                    <a:pt x="490" y="589"/>
                    <a:pt x="372" y="475"/>
                  </a:cubicBezTo>
                  <a:cubicBezTo>
                    <a:pt x="281" y="388"/>
                    <a:pt x="0" y="94"/>
                    <a:pt x="0" y="9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9" name="Freeform 323"/>
            <p:cNvSpPr>
              <a:spLocks noChangeAspect="1"/>
            </p:cNvSpPr>
            <p:nvPr userDrawn="1"/>
          </p:nvSpPr>
          <p:spPr bwMode="gray">
            <a:xfrm>
              <a:off x="3223" y="458"/>
              <a:ext cx="352" cy="200"/>
            </a:xfrm>
            <a:custGeom>
              <a:avLst/>
              <a:gdLst>
                <a:gd name="T0" fmla="*/ 0 w 1072"/>
                <a:gd name="T1" fmla="*/ 0 h 606"/>
                <a:gd name="T2" fmla="*/ 0 w 1072"/>
                <a:gd name="T3" fmla="*/ 0 h 606"/>
                <a:gd name="T4" fmla="*/ 373 w 1072"/>
                <a:gd name="T5" fmla="*/ 382 h 606"/>
                <a:gd name="T6" fmla="*/ 732 w 1072"/>
                <a:gd name="T7" fmla="*/ 533 h 606"/>
                <a:gd name="T8" fmla="*/ 1072 w 1072"/>
                <a:gd name="T9" fmla="*/ 590 h 606"/>
                <a:gd name="T10" fmla="*/ 1072 w 1072"/>
                <a:gd name="T11" fmla="*/ 606 h 606"/>
                <a:gd name="T12" fmla="*/ 732 w 1072"/>
                <a:gd name="T13" fmla="*/ 551 h 606"/>
                <a:gd name="T14" fmla="*/ 372 w 1072"/>
                <a:gd name="T15" fmla="*/ 427 h 606"/>
                <a:gd name="T16" fmla="*/ 0 w 1072"/>
                <a:gd name="T17" fmla="*/ 87 h 606"/>
                <a:gd name="T18" fmla="*/ 0 w 1072"/>
                <a:gd name="T19" fmla="*/ 0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606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89" y="296"/>
                    <a:pt x="373" y="382"/>
                  </a:cubicBezTo>
                  <a:cubicBezTo>
                    <a:pt x="461" y="472"/>
                    <a:pt x="575" y="505"/>
                    <a:pt x="732" y="533"/>
                  </a:cubicBezTo>
                  <a:cubicBezTo>
                    <a:pt x="882" y="559"/>
                    <a:pt x="1072" y="590"/>
                    <a:pt x="1072" y="590"/>
                  </a:cubicBezTo>
                  <a:lnTo>
                    <a:pt x="1072" y="606"/>
                  </a:lnTo>
                  <a:cubicBezTo>
                    <a:pt x="1072" y="606"/>
                    <a:pt x="894" y="578"/>
                    <a:pt x="732" y="551"/>
                  </a:cubicBezTo>
                  <a:cubicBezTo>
                    <a:pt x="573" y="524"/>
                    <a:pt x="462" y="509"/>
                    <a:pt x="372" y="427"/>
                  </a:cubicBezTo>
                  <a:cubicBezTo>
                    <a:pt x="290" y="354"/>
                    <a:pt x="0" y="87"/>
                    <a:pt x="0" y="8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0" name="Freeform 324"/>
            <p:cNvSpPr>
              <a:spLocks noChangeAspect="1"/>
            </p:cNvSpPr>
            <p:nvPr userDrawn="1"/>
          </p:nvSpPr>
          <p:spPr bwMode="gray">
            <a:xfrm>
              <a:off x="3223" y="502"/>
              <a:ext cx="352" cy="181"/>
            </a:xfrm>
            <a:custGeom>
              <a:avLst/>
              <a:gdLst>
                <a:gd name="T0" fmla="*/ 0 w 1072"/>
                <a:gd name="T1" fmla="*/ 0 h 547"/>
                <a:gd name="T2" fmla="*/ 0 w 1072"/>
                <a:gd name="T3" fmla="*/ 0 h 547"/>
                <a:gd name="T4" fmla="*/ 373 w 1072"/>
                <a:gd name="T5" fmla="*/ 336 h 547"/>
                <a:gd name="T6" fmla="*/ 733 w 1072"/>
                <a:gd name="T7" fmla="*/ 473 h 547"/>
                <a:gd name="T8" fmla="*/ 1072 w 1072"/>
                <a:gd name="T9" fmla="*/ 529 h 547"/>
                <a:gd name="T10" fmla="*/ 1072 w 1072"/>
                <a:gd name="T11" fmla="*/ 547 h 547"/>
                <a:gd name="T12" fmla="*/ 732 w 1072"/>
                <a:gd name="T13" fmla="*/ 493 h 547"/>
                <a:gd name="T14" fmla="*/ 373 w 1072"/>
                <a:gd name="T15" fmla="*/ 381 h 547"/>
                <a:gd name="T16" fmla="*/ 0 w 1072"/>
                <a:gd name="T17" fmla="*/ 82 h 547"/>
                <a:gd name="T18" fmla="*/ 0 w 1072"/>
                <a:gd name="T19" fmla="*/ 0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547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75" y="250"/>
                    <a:pt x="373" y="336"/>
                  </a:cubicBezTo>
                  <a:cubicBezTo>
                    <a:pt x="462" y="415"/>
                    <a:pt x="535" y="439"/>
                    <a:pt x="733" y="473"/>
                  </a:cubicBezTo>
                  <a:cubicBezTo>
                    <a:pt x="931" y="508"/>
                    <a:pt x="1072" y="529"/>
                    <a:pt x="1072" y="529"/>
                  </a:cubicBezTo>
                  <a:lnTo>
                    <a:pt x="1072" y="547"/>
                  </a:lnTo>
                  <a:cubicBezTo>
                    <a:pt x="1072" y="547"/>
                    <a:pt x="893" y="518"/>
                    <a:pt x="732" y="493"/>
                  </a:cubicBezTo>
                  <a:cubicBezTo>
                    <a:pt x="571" y="468"/>
                    <a:pt x="469" y="458"/>
                    <a:pt x="373" y="381"/>
                  </a:cubicBezTo>
                  <a:cubicBezTo>
                    <a:pt x="262" y="293"/>
                    <a:pt x="0" y="82"/>
                    <a:pt x="0" y="8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1" name="Freeform 325"/>
            <p:cNvSpPr>
              <a:spLocks noChangeAspect="1"/>
            </p:cNvSpPr>
            <p:nvPr userDrawn="1"/>
          </p:nvSpPr>
          <p:spPr bwMode="gray">
            <a:xfrm>
              <a:off x="3223" y="549"/>
              <a:ext cx="352" cy="158"/>
            </a:xfrm>
            <a:custGeom>
              <a:avLst/>
              <a:gdLst>
                <a:gd name="T0" fmla="*/ 0 w 1071"/>
                <a:gd name="T1" fmla="*/ 0 h 477"/>
                <a:gd name="T2" fmla="*/ 0 w 1071"/>
                <a:gd name="T3" fmla="*/ 0 h 477"/>
                <a:gd name="T4" fmla="*/ 372 w 1071"/>
                <a:gd name="T5" fmla="*/ 287 h 477"/>
                <a:gd name="T6" fmla="*/ 733 w 1071"/>
                <a:gd name="T7" fmla="*/ 411 h 477"/>
                <a:gd name="T8" fmla="*/ 1071 w 1071"/>
                <a:gd name="T9" fmla="*/ 458 h 477"/>
                <a:gd name="T10" fmla="*/ 1071 w 1071"/>
                <a:gd name="T11" fmla="*/ 477 h 477"/>
                <a:gd name="T12" fmla="*/ 733 w 1071"/>
                <a:gd name="T13" fmla="*/ 432 h 477"/>
                <a:gd name="T14" fmla="*/ 373 w 1071"/>
                <a:gd name="T15" fmla="*/ 328 h 477"/>
                <a:gd name="T16" fmla="*/ 0 w 1071"/>
                <a:gd name="T17" fmla="*/ 76 h 477"/>
                <a:gd name="T18" fmla="*/ 0 w 1071"/>
                <a:gd name="T19" fmla="*/ 0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1" h="477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13" y="244"/>
                    <a:pt x="372" y="287"/>
                  </a:cubicBezTo>
                  <a:cubicBezTo>
                    <a:pt x="430" y="329"/>
                    <a:pt x="508" y="379"/>
                    <a:pt x="733" y="411"/>
                  </a:cubicBezTo>
                  <a:cubicBezTo>
                    <a:pt x="956" y="443"/>
                    <a:pt x="1071" y="458"/>
                    <a:pt x="1071" y="458"/>
                  </a:cubicBezTo>
                  <a:lnTo>
                    <a:pt x="1071" y="477"/>
                  </a:lnTo>
                  <a:cubicBezTo>
                    <a:pt x="1071" y="477"/>
                    <a:pt x="868" y="448"/>
                    <a:pt x="733" y="432"/>
                  </a:cubicBezTo>
                  <a:cubicBezTo>
                    <a:pt x="598" y="415"/>
                    <a:pt x="494" y="408"/>
                    <a:pt x="373" y="328"/>
                  </a:cubicBezTo>
                  <a:cubicBezTo>
                    <a:pt x="254" y="251"/>
                    <a:pt x="0" y="76"/>
                    <a:pt x="0" y="7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2" name="Freeform 326"/>
            <p:cNvSpPr>
              <a:spLocks noChangeAspect="1"/>
            </p:cNvSpPr>
            <p:nvPr userDrawn="1"/>
          </p:nvSpPr>
          <p:spPr bwMode="gray">
            <a:xfrm>
              <a:off x="3223" y="595"/>
              <a:ext cx="352" cy="136"/>
            </a:xfrm>
            <a:custGeom>
              <a:avLst/>
              <a:gdLst>
                <a:gd name="T0" fmla="*/ 0 w 1071"/>
                <a:gd name="T1" fmla="*/ 0 h 412"/>
                <a:gd name="T2" fmla="*/ 0 w 1071"/>
                <a:gd name="T3" fmla="*/ 0 h 412"/>
                <a:gd name="T4" fmla="*/ 373 w 1071"/>
                <a:gd name="T5" fmla="*/ 238 h 412"/>
                <a:gd name="T6" fmla="*/ 733 w 1071"/>
                <a:gd name="T7" fmla="*/ 352 h 412"/>
                <a:gd name="T8" fmla="*/ 1071 w 1071"/>
                <a:gd name="T9" fmla="*/ 394 h 412"/>
                <a:gd name="T10" fmla="*/ 1071 w 1071"/>
                <a:gd name="T11" fmla="*/ 412 h 412"/>
                <a:gd name="T12" fmla="*/ 732 w 1071"/>
                <a:gd name="T13" fmla="*/ 375 h 412"/>
                <a:gd name="T14" fmla="*/ 372 w 1071"/>
                <a:gd name="T15" fmla="*/ 279 h 412"/>
                <a:gd name="T16" fmla="*/ 0 w 1071"/>
                <a:gd name="T17" fmla="*/ 70 h 412"/>
                <a:gd name="T18" fmla="*/ 0 w 1071"/>
                <a:gd name="T19" fmla="*/ 0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1" h="412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14" y="205"/>
                    <a:pt x="373" y="238"/>
                  </a:cubicBezTo>
                  <a:cubicBezTo>
                    <a:pt x="433" y="270"/>
                    <a:pt x="503" y="323"/>
                    <a:pt x="733" y="352"/>
                  </a:cubicBezTo>
                  <a:cubicBezTo>
                    <a:pt x="963" y="381"/>
                    <a:pt x="1071" y="394"/>
                    <a:pt x="1071" y="394"/>
                  </a:cubicBezTo>
                  <a:lnTo>
                    <a:pt x="1071" y="412"/>
                  </a:lnTo>
                  <a:cubicBezTo>
                    <a:pt x="1071" y="412"/>
                    <a:pt x="881" y="391"/>
                    <a:pt x="732" y="375"/>
                  </a:cubicBezTo>
                  <a:cubicBezTo>
                    <a:pt x="583" y="360"/>
                    <a:pt x="482" y="338"/>
                    <a:pt x="372" y="279"/>
                  </a:cubicBezTo>
                  <a:cubicBezTo>
                    <a:pt x="261" y="219"/>
                    <a:pt x="0" y="70"/>
                    <a:pt x="0" y="7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3" name="Freeform 327"/>
            <p:cNvSpPr>
              <a:spLocks noChangeAspect="1"/>
            </p:cNvSpPr>
            <p:nvPr userDrawn="1"/>
          </p:nvSpPr>
          <p:spPr bwMode="gray">
            <a:xfrm>
              <a:off x="3223" y="640"/>
              <a:ext cx="352" cy="113"/>
            </a:xfrm>
            <a:custGeom>
              <a:avLst/>
              <a:gdLst>
                <a:gd name="T0" fmla="*/ 0 w 1072"/>
                <a:gd name="T1" fmla="*/ 0 h 344"/>
                <a:gd name="T2" fmla="*/ 0 w 1072"/>
                <a:gd name="T3" fmla="*/ 0 h 344"/>
                <a:gd name="T4" fmla="*/ 373 w 1072"/>
                <a:gd name="T5" fmla="*/ 195 h 344"/>
                <a:gd name="T6" fmla="*/ 733 w 1072"/>
                <a:gd name="T7" fmla="*/ 290 h 344"/>
                <a:gd name="T8" fmla="*/ 1072 w 1072"/>
                <a:gd name="T9" fmla="*/ 327 h 344"/>
                <a:gd name="T10" fmla="*/ 1072 w 1072"/>
                <a:gd name="T11" fmla="*/ 344 h 344"/>
                <a:gd name="T12" fmla="*/ 733 w 1072"/>
                <a:gd name="T13" fmla="*/ 311 h 344"/>
                <a:gd name="T14" fmla="*/ 373 w 1072"/>
                <a:gd name="T15" fmla="*/ 233 h 344"/>
                <a:gd name="T16" fmla="*/ 0 w 1072"/>
                <a:gd name="T17" fmla="*/ 65 h 344"/>
                <a:gd name="T18" fmla="*/ 0 w 1072"/>
                <a:gd name="T19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344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78" y="148"/>
                    <a:pt x="373" y="195"/>
                  </a:cubicBezTo>
                  <a:cubicBezTo>
                    <a:pt x="478" y="246"/>
                    <a:pt x="568" y="271"/>
                    <a:pt x="733" y="290"/>
                  </a:cubicBezTo>
                  <a:cubicBezTo>
                    <a:pt x="895" y="309"/>
                    <a:pt x="1072" y="327"/>
                    <a:pt x="1072" y="327"/>
                  </a:cubicBezTo>
                  <a:lnTo>
                    <a:pt x="1072" y="344"/>
                  </a:lnTo>
                  <a:cubicBezTo>
                    <a:pt x="1072" y="344"/>
                    <a:pt x="908" y="327"/>
                    <a:pt x="733" y="311"/>
                  </a:cubicBezTo>
                  <a:cubicBezTo>
                    <a:pt x="560" y="295"/>
                    <a:pt x="498" y="287"/>
                    <a:pt x="373" y="233"/>
                  </a:cubicBezTo>
                  <a:cubicBezTo>
                    <a:pt x="261" y="184"/>
                    <a:pt x="0" y="65"/>
                    <a:pt x="0" y="6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4" name="Freeform 328"/>
            <p:cNvSpPr>
              <a:spLocks noChangeAspect="1"/>
            </p:cNvSpPr>
            <p:nvPr userDrawn="1"/>
          </p:nvSpPr>
          <p:spPr bwMode="gray">
            <a:xfrm>
              <a:off x="3223" y="686"/>
              <a:ext cx="352" cy="91"/>
            </a:xfrm>
            <a:custGeom>
              <a:avLst/>
              <a:gdLst>
                <a:gd name="T0" fmla="*/ 0 w 1071"/>
                <a:gd name="T1" fmla="*/ 0 h 278"/>
                <a:gd name="T2" fmla="*/ 0 w 1071"/>
                <a:gd name="T3" fmla="*/ 0 h 278"/>
                <a:gd name="T4" fmla="*/ 373 w 1071"/>
                <a:gd name="T5" fmla="*/ 152 h 278"/>
                <a:gd name="T6" fmla="*/ 734 w 1071"/>
                <a:gd name="T7" fmla="*/ 227 h 278"/>
                <a:gd name="T8" fmla="*/ 1071 w 1071"/>
                <a:gd name="T9" fmla="*/ 261 h 278"/>
                <a:gd name="T10" fmla="*/ 1071 w 1071"/>
                <a:gd name="T11" fmla="*/ 278 h 278"/>
                <a:gd name="T12" fmla="*/ 733 w 1071"/>
                <a:gd name="T13" fmla="*/ 250 h 278"/>
                <a:gd name="T14" fmla="*/ 373 w 1071"/>
                <a:gd name="T15" fmla="*/ 188 h 278"/>
                <a:gd name="T16" fmla="*/ 0 w 1071"/>
                <a:gd name="T17" fmla="*/ 62 h 278"/>
                <a:gd name="T18" fmla="*/ 0 w 1071"/>
                <a:gd name="T19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1" h="278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19" y="92"/>
                    <a:pt x="373" y="152"/>
                  </a:cubicBezTo>
                  <a:cubicBezTo>
                    <a:pt x="525" y="211"/>
                    <a:pt x="642" y="216"/>
                    <a:pt x="734" y="227"/>
                  </a:cubicBezTo>
                  <a:cubicBezTo>
                    <a:pt x="775" y="231"/>
                    <a:pt x="1071" y="261"/>
                    <a:pt x="1071" y="261"/>
                  </a:cubicBezTo>
                  <a:lnTo>
                    <a:pt x="1071" y="278"/>
                  </a:lnTo>
                  <a:cubicBezTo>
                    <a:pt x="1071" y="278"/>
                    <a:pt x="894" y="264"/>
                    <a:pt x="733" y="250"/>
                  </a:cubicBezTo>
                  <a:cubicBezTo>
                    <a:pt x="572" y="236"/>
                    <a:pt x="503" y="230"/>
                    <a:pt x="373" y="188"/>
                  </a:cubicBezTo>
                  <a:cubicBezTo>
                    <a:pt x="241" y="145"/>
                    <a:pt x="0" y="62"/>
                    <a:pt x="0" y="6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5" name="Freeform 329"/>
            <p:cNvSpPr>
              <a:spLocks noChangeAspect="1"/>
            </p:cNvSpPr>
            <p:nvPr userDrawn="1"/>
          </p:nvSpPr>
          <p:spPr bwMode="gray">
            <a:xfrm>
              <a:off x="3223" y="732"/>
              <a:ext cx="352" cy="69"/>
            </a:xfrm>
            <a:custGeom>
              <a:avLst/>
              <a:gdLst>
                <a:gd name="T0" fmla="*/ 0 w 1071"/>
                <a:gd name="T1" fmla="*/ 0 h 208"/>
                <a:gd name="T2" fmla="*/ 0 w 1071"/>
                <a:gd name="T3" fmla="*/ 0 h 208"/>
                <a:gd name="T4" fmla="*/ 373 w 1071"/>
                <a:gd name="T5" fmla="*/ 107 h 208"/>
                <a:gd name="T6" fmla="*/ 734 w 1071"/>
                <a:gd name="T7" fmla="*/ 166 h 208"/>
                <a:gd name="T8" fmla="*/ 1071 w 1071"/>
                <a:gd name="T9" fmla="*/ 192 h 208"/>
                <a:gd name="T10" fmla="*/ 1071 w 1071"/>
                <a:gd name="T11" fmla="*/ 208 h 208"/>
                <a:gd name="T12" fmla="*/ 733 w 1071"/>
                <a:gd name="T13" fmla="*/ 185 h 208"/>
                <a:gd name="T14" fmla="*/ 373 w 1071"/>
                <a:gd name="T15" fmla="*/ 144 h 208"/>
                <a:gd name="T16" fmla="*/ 0 w 1071"/>
                <a:gd name="T17" fmla="*/ 59 h 208"/>
                <a:gd name="T18" fmla="*/ 0 w 1071"/>
                <a:gd name="T19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1" h="208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22" y="68"/>
                    <a:pt x="373" y="107"/>
                  </a:cubicBezTo>
                  <a:cubicBezTo>
                    <a:pt x="525" y="146"/>
                    <a:pt x="664" y="162"/>
                    <a:pt x="734" y="166"/>
                  </a:cubicBezTo>
                  <a:cubicBezTo>
                    <a:pt x="804" y="171"/>
                    <a:pt x="1071" y="192"/>
                    <a:pt x="1071" y="192"/>
                  </a:cubicBezTo>
                  <a:lnTo>
                    <a:pt x="1071" y="208"/>
                  </a:lnTo>
                  <a:cubicBezTo>
                    <a:pt x="1071" y="208"/>
                    <a:pt x="919" y="198"/>
                    <a:pt x="733" y="185"/>
                  </a:cubicBezTo>
                  <a:cubicBezTo>
                    <a:pt x="582" y="174"/>
                    <a:pt x="461" y="163"/>
                    <a:pt x="373" y="144"/>
                  </a:cubicBezTo>
                  <a:cubicBezTo>
                    <a:pt x="274" y="123"/>
                    <a:pt x="0" y="59"/>
                    <a:pt x="0" y="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6" name="Freeform 330"/>
            <p:cNvSpPr>
              <a:spLocks noChangeAspect="1"/>
            </p:cNvSpPr>
            <p:nvPr userDrawn="1"/>
          </p:nvSpPr>
          <p:spPr bwMode="gray">
            <a:xfrm>
              <a:off x="3223" y="778"/>
              <a:ext cx="352" cy="47"/>
            </a:xfrm>
            <a:custGeom>
              <a:avLst/>
              <a:gdLst>
                <a:gd name="T0" fmla="*/ 0 w 1072"/>
                <a:gd name="T1" fmla="*/ 0 h 140"/>
                <a:gd name="T2" fmla="*/ 0 w 1072"/>
                <a:gd name="T3" fmla="*/ 0 h 140"/>
                <a:gd name="T4" fmla="*/ 373 w 1072"/>
                <a:gd name="T5" fmla="*/ 62 h 140"/>
                <a:gd name="T6" fmla="*/ 733 w 1072"/>
                <a:gd name="T7" fmla="*/ 101 h 140"/>
                <a:gd name="T8" fmla="*/ 1072 w 1072"/>
                <a:gd name="T9" fmla="*/ 123 h 140"/>
                <a:gd name="T10" fmla="*/ 1072 w 1072"/>
                <a:gd name="T11" fmla="*/ 140 h 140"/>
                <a:gd name="T12" fmla="*/ 733 w 1072"/>
                <a:gd name="T13" fmla="*/ 122 h 140"/>
                <a:gd name="T14" fmla="*/ 373 w 1072"/>
                <a:gd name="T15" fmla="*/ 98 h 140"/>
                <a:gd name="T16" fmla="*/ 0 w 1072"/>
                <a:gd name="T17" fmla="*/ 55 h 140"/>
                <a:gd name="T18" fmla="*/ 0 w 1072"/>
                <a:gd name="T1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14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182" y="30"/>
                    <a:pt x="373" y="62"/>
                  </a:cubicBezTo>
                  <a:cubicBezTo>
                    <a:pt x="517" y="85"/>
                    <a:pt x="712" y="100"/>
                    <a:pt x="733" y="101"/>
                  </a:cubicBezTo>
                  <a:cubicBezTo>
                    <a:pt x="754" y="102"/>
                    <a:pt x="1072" y="123"/>
                    <a:pt x="1072" y="123"/>
                  </a:cubicBezTo>
                  <a:lnTo>
                    <a:pt x="1072" y="140"/>
                  </a:lnTo>
                  <a:cubicBezTo>
                    <a:pt x="1072" y="140"/>
                    <a:pt x="868" y="129"/>
                    <a:pt x="733" y="122"/>
                  </a:cubicBezTo>
                  <a:cubicBezTo>
                    <a:pt x="592" y="114"/>
                    <a:pt x="452" y="106"/>
                    <a:pt x="373" y="98"/>
                  </a:cubicBezTo>
                  <a:cubicBezTo>
                    <a:pt x="194" y="80"/>
                    <a:pt x="0" y="55"/>
                    <a:pt x="0" y="5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7" name="Freeform 331"/>
            <p:cNvSpPr>
              <a:spLocks noChangeAspect="1"/>
            </p:cNvSpPr>
            <p:nvPr userDrawn="1"/>
          </p:nvSpPr>
          <p:spPr bwMode="gray">
            <a:xfrm>
              <a:off x="3223" y="826"/>
              <a:ext cx="352" cy="18"/>
            </a:xfrm>
            <a:custGeom>
              <a:avLst/>
              <a:gdLst>
                <a:gd name="T0" fmla="*/ 0 w 1072"/>
                <a:gd name="T1" fmla="*/ 0 h 55"/>
                <a:gd name="T2" fmla="*/ 0 w 1072"/>
                <a:gd name="T3" fmla="*/ 0 h 55"/>
                <a:gd name="T4" fmla="*/ 373 w 1072"/>
                <a:gd name="T5" fmla="*/ 12 h 55"/>
                <a:gd name="T6" fmla="*/ 1072 w 1072"/>
                <a:gd name="T7" fmla="*/ 38 h 55"/>
                <a:gd name="T8" fmla="*/ 1072 w 1072"/>
                <a:gd name="T9" fmla="*/ 55 h 55"/>
                <a:gd name="T10" fmla="*/ 0 w 1072"/>
                <a:gd name="T11" fmla="*/ 54 h 55"/>
                <a:gd name="T12" fmla="*/ 0 w 1072"/>
                <a:gd name="T1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2" h="55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86" y="10"/>
                    <a:pt x="373" y="12"/>
                  </a:cubicBezTo>
                  <a:cubicBezTo>
                    <a:pt x="461" y="14"/>
                    <a:pt x="1072" y="38"/>
                    <a:pt x="1072" y="38"/>
                  </a:cubicBezTo>
                  <a:lnTo>
                    <a:pt x="1072" y="55"/>
                  </a:lnTo>
                  <a:lnTo>
                    <a:pt x="0" y="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8" name="Freeform 332"/>
            <p:cNvSpPr>
              <a:spLocks noChangeAspect="1"/>
            </p:cNvSpPr>
            <p:nvPr userDrawn="1"/>
          </p:nvSpPr>
          <p:spPr bwMode="gray">
            <a:xfrm>
              <a:off x="2681" y="875"/>
              <a:ext cx="32" cy="53"/>
            </a:xfrm>
            <a:custGeom>
              <a:avLst/>
              <a:gdLst>
                <a:gd name="T0" fmla="*/ 0 w 98"/>
                <a:gd name="T1" fmla="*/ 5 h 160"/>
                <a:gd name="T2" fmla="*/ 0 w 98"/>
                <a:gd name="T3" fmla="*/ 5 h 160"/>
                <a:gd name="T4" fmla="*/ 4 w 98"/>
                <a:gd name="T5" fmla="*/ 0 h 160"/>
                <a:gd name="T6" fmla="*/ 93 w 98"/>
                <a:gd name="T7" fmla="*/ 0 h 160"/>
                <a:gd name="T8" fmla="*/ 97 w 98"/>
                <a:gd name="T9" fmla="*/ 5 h 160"/>
                <a:gd name="T10" fmla="*/ 97 w 98"/>
                <a:gd name="T11" fmla="*/ 20 h 160"/>
                <a:gd name="T12" fmla="*/ 92 w 98"/>
                <a:gd name="T13" fmla="*/ 24 h 160"/>
                <a:gd name="T14" fmla="*/ 27 w 98"/>
                <a:gd name="T15" fmla="*/ 24 h 160"/>
                <a:gd name="T16" fmla="*/ 27 w 98"/>
                <a:gd name="T17" fmla="*/ 65 h 160"/>
                <a:gd name="T18" fmla="*/ 85 w 98"/>
                <a:gd name="T19" fmla="*/ 65 h 160"/>
                <a:gd name="T20" fmla="*/ 90 w 98"/>
                <a:gd name="T21" fmla="*/ 69 h 160"/>
                <a:gd name="T22" fmla="*/ 90 w 98"/>
                <a:gd name="T23" fmla="*/ 84 h 160"/>
                <a:gd name="T24" fmla="*/ 85 w 98"/>
                <a:gd name="T25" fmla="*/ 89 h 160"/>
                <a:gd name="T26" fmla="*/ 27 w 98"/>
                <a:gd name="T27" fmla="*/ 89 h 160"/>
                <a:gd name="T28" fmla="*/ 27 w 98"/>
                <a:gd name="T29" fmla="*/ 136 h 160"/>
                <a:gd name="T30" fmla="*/ 94 w 98"/>
                <a:gd name="T31" fmla="*/ 136 h 160"/>
                <a:gd name="T32" fmla="*/ 98 w 98"/>
                <a:gd name="T33" fmla="*/ 141 h 160"/>
                <a:gd name="T34" fmla="*/ 98 w 98"/>
                <a:gd name="T35" fmla="*/ 155 h 160"/>
                <a:gd name="T36" fmla="*/ 94 w 98"/>
                <a:gd name="T37" fmla="*/ 160 h 160"/>
                <a:gd name="T38" fmla="*/ 4 w 98"/>
                <a:gd name="T39" fmla="*/ 160 h 160"/>
                <a:gd name="T40" fmla="*/ 0 w 98"/>
                <a:gd name="T41" fmla="*/ 155 h 160"/>
                <a:gd name="T42" fmla="*/ 0 w 98"/>
                <a:gd name="T43" fmla="*/ 5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8" h="160">
                  <a:moveTo>
                    <a:pt x="0" y="5"/>
                  </a:moveTo>
                  <a:lnTo>
                    <a:pt x="0" y="5"/>
                  </a:lnTo>
                  <a:cubicBezTo>
                    <a:pt x="0" y="2"/>
                    <a:pt x="1" y="0"/>
                    <a:pt x="4" y="0"/>
                  </a:cubicBezTo>
                  <a:lnTo>
                    <a:pt x="93" y="0"/>
                  </a:lnTo>
                  <a:cubicBezTo>
                    <a:pt x="96" y="0"/>
                    <a:pt x="97" y="2"/>
                    <a:pt x="97" y="5"/>
                  </a:cubicBezTo>
                  <a:lnTo>
                    <a:pt x="97" y="20"/>
                  </a:lnTo>
                  <a:cubicBezTo>
                    <a:pt x="97" y="22"/>
                    <a:pt x="96" y="24"/>
                    <a:pt x="92" y="24"/>
                  </a:cubicBezTo>
                  <a:lnTo>
                    <a:pt x="27" y="24"/>
                  </a:lnTo>
                  <a:lnTo>
                    <a:pt x="27" y="65"/>
                  </a:lnTo>
                  <a:lnTo>
                    <a:pt x="85" y="65"/>
                  </a:lnTo>
                  <a:cubicBezTo>
                    <a:pt x="88" y="65"/>
                    <a:pt x="90" y="67"/>
                    <a:pt x="90" y="69"/>
                  </a:cubicBezTo>
                  <a:lnTo>
                    <a:pt x="90" y="84"/>
                  </a:lnTo>
                  <a:cubicBezTo>
                    <a:pt x="90" y="87"/>
                    <a:pt x="89" y="89"/>
                    <a:pt x="85" y="89"/>
                  </a:cubicBezTo>
                  <a:lnTo>
                    <a:pt x="27" y="89"/>
                  </a:lnTo>
                  <a:lnTo>
                    <a:pt x="27" y="136"/>
                  </a:lnTo>
                  <a:lnTo>
                    <a:pt x="94" y="136"/>
                  </a:lnTo>
                  <a:cubicBezTo>
                    <a:pt x="97" y="136"/>
                    <a:pt x="98" y="137"/>
                    <a:pt x="98" y="141"/>
                  </a:cubicBezTo>
                  <a:lnTo>
                    <a:pt x="98" y="155"/>
                  </a:lnTo>
                  <a:cubicBezTo>
                    <a:pt x="98" y="158"/>
                    <a:pt x="97" y="160"/>
                    <a:pt x="94" y="160"/>
                  </a:cubicBezTo>
                  <a:lnTo>
                    <a:pt x="4" y="160"/>
                  </a:lnTo>
                  <a:cubicBezTo>
                    <a:pt x="1" y="160"/>
                    <a:pt x="0" y="158"/>
                    <a:pt x="0" y="155"/>
                  </a:cubicBezTo>
                  <a:lnTo>
                    <a:pt x="0" y="5"/>
                  </a:ln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9" name="Freeform 333"/>
            <p:cNvSpPr>
              <a:spLocks noChangeAspect="1"/>
            </p:cNvSpPr>
            <p:nvPr userDrawn="1"/>
          </p:nvSpPr>
          <p:spPr bwMode="gray">
            <a:xfrm>
              <a:off x="2717" y="889"/>
              <a:ext cx="34" cy="40"/>
            </a:xfrm>
            <a:custGeom>
              <a:avLst/>
              <a:gdLst>
                <a:gd name="T0" fmla="*/ 98 w 102"/>
                <a:gd name="T1" fmla="*/ 118 h 120"/>
                <a:gd name="T2" fmla="*/ 98 w 102"/>
                <a:gd name="T3" fmla="*/ 118 h 120"/>
                <a:gd name="T4" fmla="*/ 81 w 102"/>
                <a:gd name="T5" fmla="*/ 118 h 120"/>
                <a:gd name="T6" fmla="*/ 76 w 102"/>
                <a:gd name="T7" fmla="*/ 113 h 120"/>
                <a:gd name="T8" fmla="*/ 76 w 102"/>
                <a:gd name="T9" fmla="*/ 106 h 120"/>
                <a:gd name="T10" fmla="*/ 76 w 102"/>
                <a:gd name="T11" fmla="*/ 105 h 120"/>
                <a:gd name="T12" fmla="*/ 35 w 102"/>
                <a:gd name="T13" fmla="*/ 120 h 120"/>
                <a:gd name="T14" fmla="*/ 0 w 102"/>
                <a:gd name="T15" fmla="*/ 75 h 120"/>
                <a:gd name="T16" fmla="*/ 0 w 102"/>
                <a:gd name="T17" fmla="*/ 5 h 120"/>
                <a:gd name="T18" fmla="*/ 4 w 102"/>
                <a:gd name="T19" fmla="*/ 0 h 120"/>
                <a:gd name="T20" fmla="*/ 22 w 102"/>
                <a:gd name="T21" fmla="*/ 0 h 120"/>
                <a:gd name="T22" fmla="*/ 26 w 102"/>
                <a:gd name="T23" fmla="*/ 5 h 120"/>
                <a:gd name="T24" fmla="*/ 26 w 102"/>
                <a:gd name="T25" fmla="*/ 72 h 120"/>
                <a:gd name="T26" fmla="*/ 44 w 102"/>
                <a:gd name="T27" fmla="*/ 96 h 120"/>
                <a:gd name="T28" fmla="*/ 76 w 102"/>
                <a:gd name="T29" fmla="*/ 85 h 120"/>
                <a:gd name="T30" fmla="*/ 76 w 102"/>
                <a:gd name="T31" fmla="*/ 5 h 120"/>
                <a:gd name="T32" fmla="*/ 81 w 102"/>
                <a:gd name="T33" fmla="*/ 0 h 120"/>
                <a:gd name="T34" fmla="*/ 98 w 102"/>
                <a:gd name="T35" fmla="*/ 0 h 120"/>
                <a:gd name="T36" fmla="*/ 102 w 102"/>
                <a:gd name="T37" fmla="*/ 5 h 120"/>
                <a:gd name="T38" fmla="*/ 102 w 102"/>
                <a:gd name="T39" fmla="*/ 113 h 120"/>
                <a:gd name="T40" fmla="*/ 98 w 102"/>
                <a:gd name="T41" fmla="*/ 118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2" h="120">
                  <a:moveTo>
                    <a:pt x="98" y="118"/>
                  </a:moveTo>
                  <a:lnTo>
                    <a:pt x="98" y="118"/>
                  </a:lnTo>
                  <a:lnTo>
                    <a:pt x="81" y="118"/>
                  </a:lnTo>
                  <a:cubicBezTo>
                    <a:pt x="77" y="118"/>
                    <a:pt x="76" y="116"/>
                    <a:pt x="76" y="113"/>
                  </a:cubicBezTo>
                  <a:lnTo>
                    <a:pt x="76" y="106"/>
                  </a:lnTo>
                  <a:lnTo>
                    <a:pt x="76" y="105"/>
                  </a:lnTo>
                  <a:cubicBezTo>
                    <a:pt x="66" y="112"/>
                    <a:pt x="50" y="120"/>
                    <a:pt x="35" y="120"/>
                  </a:cubicBezTo>
                  <a:cubicBezTo>
                    <a:pt x="3" y="120"/>
                    <a:pt x="0" y="100"/>
                    <a:pt x="0" y="75"/>
                  </a:cubicBezTo>
                  <a:lnTo>
                    <a:pt x="0" y="5"/>
                  </a:lnTo>
                  <a:cubicBezTo>
                    <a:pt x="0" y="2"/>
                    <a:pt x="1" y="0"/>
                    <a:pt x="4" y="0"/>
                  </a:cubicBezTo>
                  <a:lnTo>
                    <a:pt x="22" y="0"/>
                  </a:lnTo>
                  <a:cubicBezTo>
                    <a:pt x="25" y="0"/>
                    <a:pt x="26" y="2"/>
                    <a:pt x="26" y="5"/>
                  </a:cubicBezTo>
                  <a:lnTo>
                    <a:pt x="26" y="72"/>
                  </a:lnTo>
                  <a:cubicBezTo>
                    <a:pt x="26" y="87"/>
                    <a:pt x="29" y="96"/>
                    <a:pt x="44" y="96"/>
                  </a:cubicBezTo>
                  <a:cubicBezTo>
                    <a:pt x="54" y="96"/>
                    <a:pt x="70" y="88"/>
                    <a:pt x="76" y="85"/>
                  </a:cubicBezTo>
                  <a:lnTo>
                    <a:pt x="76" y="5"/>
                  </a:lnTo>
                  <a:cubicBezTo>
                    <a:pt x="76" y="2"/>
                    <a:pt x="77" y="0"/>
                    <a:pt x="81" y="0"/>
                  </a:cubicBezTo>
                  <a:lnTo>
                    <a:pt x="98" y="0"/>
                  </a:lnTo>
                  <a:cubicBezTo>
                    <a:pt x="101" y="0"/>
                    <a:pt x="102" y="2"/>
                    <a:pt x="102" y="5"/>
                  </a:cubicBezTo>
                  <a:lnTo>
                    <a:pt x="102" y="113"/>
                  </a:lnTo>
                  <a:cubicBezTo>
                    <a:pt x="102" y="116"/>
                    <a:pt x="101" y="118"/>
                    <a:pt x="98" y="118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0" name="Freeform 334"/>
            <p:cNvSpPr>
              <a:spLocks noChangeAspect="1"/>
            </p:cNvSpPr>
            <p:nvPr userDrawn="1"/>
          </p:nvSpPr>
          <p:spPr bwMode="gray">
            <a:xfrm>
              <a:off x="2758" y="889"/>
              <a:ext cx="23" cy="39"/>
            </a:xfrm>
            <a:custGeom>
              <a:avLst/>
              <a:gdLst>
                <a:gd name="T0" fmla="*/ 26 w 70"/>
                <a:gd name="T1" fmla="*/ 115 h 120"/>
                <a:gd name="T2" fmla="*/ 26 w 70"/>
                <a:gd name="T3" fmla="*/ 115 h 120"/>
                <a:gd name="T4" fmla="*/ 22 w 70"/>
                <a:gd name="T5" fmla="*/ 120 h 120"/>
                <a:gd name="T6" fmla="*/ 4 w 70"/>
                <a:gd name="T7" fmla="*/ 120 h 120"/>
                <a:gd name="T8" fmla="*/ 0 w 70"/>
                <a:gd name="T9" fmla="*/ 115 h 120"/>
                <a:gd name="T10" fmla="*/ 0 w 70"/>
                <a:gd name="T11" fmla="*/ 7 h 120"/>
                <a:gd name="T12" fmla="*/ 4 w 70"/>
                <a:gd name="T13" fmla="*/ 2 h 120"/>
                <a:gd name="T14" fmla="*/ 21 w 70"/>
                <a:gd name="T15" fmla="*/ 2 h 120"/>
                <a:gd name="T16" fmla="*/ 26 w 70"/>
                <a:gd name="T17" fmla="*/ 7 h 120"/>
                <a:gd name="T18" fmla="*/ 26 w 70"/>
                <a:gd name="T19" fmla="*/ 17 h 120"/>
                <a:gd name="T20" fmla="*/ 27 w 70"/>
                <a:gd name="T21" fmla="*/ 18 h 120"/>
                <a:gd name="T22" fmla="*/ 62 w 70"/>
                <a:gd name="T23" fmla="*/ 1 h 120"/>
                <a:gd name="T24" fmla="*/ 68 w 70"/>
                <a:gd name="T25" fmla="*/ 5 h 120"/>
                <a:gd name="T26" fmla="*/ 70 w 70"/>
                <a:gd name="T27" fmla="*/ 21 h 120"/>
                <a:gd name="T28" fmla="*/ 65 w 70"/>
                <a:gd name="T29" fmla="*/ 27 h 120"/>
                <a:gd name="T30" fmla="*/ 26 w 70"/>
                <a:gd name="T31" fmla="*/ 38 h 120"/>
                <a:gd name="T32" fmla="*/ 26 w 70"/>
                <a:gd name="T33" fmla="*/ 115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120">
                  <a:moveTo>
                    <a:pt x="26" y="115"/>
                  </a:moveTo>
                  <a:lnTo>
                    <a:pt x="26" y="115"/>
                  </a:lnTo>
                  <a:cubicBezTo>
                    <a:pt x="26" y="118"/>
                    <a:pt x="25" y="120"/>
                    <a:pt x="22" y="120"/>
                  </a:cubicBezTo>
                  <a:lnTo>
                    <a:pt x="4" y="120"/>
                  </a:lnTo>
                  <a:cubicBezTo>
                    <a:pt x="1" y="120"/>
                    <a:pt x="0" y="118"/>
                    <a:pt x="0" y="115"/>
                  </a:cubicBezTo>
                  <a:lnTo>
                    <a:pt x="0" y="7"/>
                  </a:lnTo>
                  <a:cubicBezTo>
                    <a:pt x="0" y="4"/>
                    <a:pt x="1" y="2"/>
                    <a:pt x="4" y="2"/>
                  </a:cubicBezTo>
                  <a:lnTo>
                    <a:pt x="21" y="2"/>
                  </a:lnTo>
                  <a:cubicBezTo>
                    <a:pt x="25" y="2"/>
                    <a:pt x="26" y="4"/>
                    <a:pt x="26" y="7"/>
                  </a:cubicBezTo>
                  <a:lnTo>
                    <a:pt x="26" y="17"/>
                  </a:lnTo>
                  <a:lnTo>
                    <a:pt x="27" y="18"/>
                  </a:lnTo>
                  <a:cubicBezTo>
                    <a:pt x="34" y="11"/>
                    <a:pt x="51" y="3"/>
                    <a:pt x="62" y="1"/>
                  </a:cubicBezTo>
                  <a:cubicBezTo>
                    <a:pt x="65" y="0"/>
                    <a:pt x="67" y="1"/>
                    <a:pt x="68" y="5"/>
                  </a:cubicBezTo>
                  <a:lnTo>
                    <a:pt x="70" y="21"/>
                  </a:lnTo>
                  <a:cubicBezTo>
                    <a:pt x="70" y="24"/>
                    <a:pt x="70" y="26"/>
                    <a:pt x="65" y="27"/>
                  </a:cubicBezTo>
                  <a:cubicBezTo>
                    <a:pt x="52" y="29"/>
                    <a:pt x="35" y="34"/>
                    <a:pt x="26" y="38"/>
                  </a:cubicBezTo>
                  <a:lnTo>
                    <a:pt x="26" y="115"/>
                  </a:ln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1" name="Freeform 335"/>
            <p:cNvSpPr>
              <a:spLocks noChangeAspect="1" noEditPoints="1"/>
            </p:cNvSpPr>
            <p:nvPr userDrawn="1"/>
          </p:nvSpPr>
          <p:spPr bwMode="gray">
            <a:xfrm>
              <a:off x="2783" y="888"/>
              <a:ext cx="34" cy="41"/>
            </a:xfrm>
            <a:custGeom>
              <a:avLst/>
              <a:gdLst>
                <a:gd name="T0" fmla="*/ 51 w 104"/>
                <a:gd name="T1" fmla="*/ 24 h 122"/>
                <a:gd name="T2" fmla="*/ 51 w 104"/>
                <a:gd name="T3" fmla="*/ 24 h 122"/>
                <a:gd name="T4" fmla="*/ 26 w 104"/>
                <a:gd name="T5" fmla="*/ 61 h 122"/>
                <a:gd name="T6" fmla="*/ 51 w 104"/>
                <a:gd name="T7" fmla="*/ 99 h 122"/>
                <a:gd name="T8" fmla="*/ 77 w 104"/>
                <a:gd name="T9" fmla="*/ 61 h 122"/>
                <a:gd name="T10" fmla="*/ 51 w 104"/>
                <a:gd name="T11" fmla="*/ 24 h 122"/>
                <a:gd name="T12" fmla="*/ 51 w 104"/>
                <a:gd name="T13" fmla="*/ 24 h 122"/>
                <a:gd name="T14" fmla="*/ 51 w 104"/>
                <a:gd name="T15" fmla="*/ 122 h 122"/>
                <a:gd name="T16" fmla="*/ 51 w 104"/>
                <a:gd name="T17" fmla="*/ 122 h 122"/>
                <a:gd name="T18" fmla="*/ 0 w 104"/>
                <a:gd name="T19" fmla="*/ 60 h 122"/>
                <a:gd name="T20" fmla="*/ 51 w 104"/>
                <a:gd name="T21" fmla="*/ 0 h 122"/>
                <a:gd name="T22" fmla="*/ 104 w 104"/>
                <a:gd name="T23" fmla="*/ 60 h 122"/>
                <a:gd name="T24" fmla="*/ 51 w 104"/>
                <a:gd name="T25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4" h="122">
                  <a:moveTo>
                    <a:pt x="51" y="24"/>
                  </a:moveTo>
                  <a:lnTo>
                    <a:pt x="51" y="24"/>
                  </a:lnTo>
                  <a:cubicBezTo>
                    <a:pt x="31" y="24"/>
                    <a:pt x="26" y="36"/>
                    <a:pt x="26" y="61"/>
                  </a:cubicBezTo>
                  <a:cubicBezTo>
                    <a:pt x="26" y="87"/>
                    <a:pt x="31" y="99"/>
                    <a:pt x="51" y="99"/>
                  </a:cubicBezTo>
                  <a:cubicBezTo>
                    <a:pt x="73" y="99"/>
                    <a:pt x="77" y="87"/>
                    <a:pt x="77" y="61"/>
                  </a:cubicBezTo>
                  <a:cubicBezTo>
                    <a:pt x="77" y="36"/>
                    <a:pt x="73" y="24"/>
                    <a:pt x="51" y="24"/>
                  </a:cubicBezTo>
                  <a:lnTo>
                    <a:pt x="51" y="24"/>
                  </a:lnTo>
                  <a:close/>
                  <a:moveTo>
                    <a:pt x="51" y="122"/>
                  </a:moveTo>
                  <a:lnTo>
                    <a:pt x="51" y="122"/>
                  </a:lnTo>
                  <a:cubicBezTo>
                    <a:pt x="3" y="122"/>
                    <a:pt x="0" y="87"/>
                    <a:pt x="0" y="60"/>
                  </a:cubicBezTo>
                  <a:cubicBezTo>
                    <a:pt x="0" y="37"/>
                    <a:pt x="5" y="0"/>
                    <a:pt x="51" y="0"/>
                  </a:cubicBezTo>
                  <a:cubicBezTo>
                    <a:pt x="98" y="0"/>
                    <a:pt x="104" y="31"/>
                    <a:pt x="104" y="60"/>
                  </a:cubicBezTo>
                  <a:cubicBezTo>
                    <a:pt x="104" y="87"/>
                    <a:pt x="101" y="122"/>
                    <a:pt x="51" y="122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2" name="Freeform 336"/>
            <p:cNvSpPr>
              <a:spLocks noChangeAspect="1" noEditPoints="1"/>
            </p:cNvSpPr>
            <p:nvPr userDrawn="1"/>
          </p:nvSpPr>
          <p:spPr bwMode="gray">
            <a:xfrm>
              <a:off x="2821" y="889"/>
              <a:ext cx="35" cy="54"/>
            </a:xfrm>
            <a:custGeom>
              <a:avLst/>
              <a:gdLst>
                <a:gd name="T0" fmla="*/ 59 w 105"/>
                <a:gd name="T1" fmla="*/ 24 h 164"/>
                <a:gd name="T2" fmla="*/ 59 w 105"/>
                <a:gd name="T3" fmla="*/ 24 h 164"/>
                <a:gd name="T4" fmla="*/ 27 w 105"/>
                <a:gd name="T5" fmla="*/ 35 h 164"/>
                <a:gd name="T6" fmla="*/ 27 w 105"/>
                <a:gd name="T7" fmla="*/ 95 h 164"/>
                <a:gd name="T8" fmla="*/ 54 w 105"/>
                <a:gd name="T9" fmla="*/ 99 h 164"/>
                <a:gd name="T10" fmla="*/ 77 w 105"/>
                <a:gd name="T11" fmla="*/ 60 h 164"/>
                <a:gd name="T12" fmla="*/ 59 w 105"/>
                <a:gd name="T13" fmla="*/ 24 h 164"/>
                <a:gd name="T14" fmla="*/ 59 w 105"/>
                <a:gd name="T15" fmla="*/ 24 h 164"/>
                <a:gd name="T16" fmla="*/ 57 w 105"/>
                <a:gd name="T17" fmla="*/ 122 h 164"/>
                <a:gd name="T18" fmla="*/ 57 w 105"/>
                <a:gd name="T19" fmla="*/ 122 h 164"/>
                <a:gd name="T20" fmla="*/ 27 w 105"/>
                <a:gd name="T21" fmla="*/ 116 h 164"/>
                <a:gd name="T22" fmla="*/ 27 w 105"/>
                <a:gd name="T23" fmla="*/ 117 h 164"/>
                <a:gd name="T24" fmla="*/ 27 w 105"/>
                <a:gd name="T25" fmla="*/ 159 h 164"/>
                <a:gd name="T26" fmla="*/ 22 w 105"/>
                <a:gd name="T27" fmla="*/ 164 h 164"/>
                <a:gd name="T28" fmla="*/ 5 w 105"/>
                <a:gd name="T29" fmla="*/ 164 h 164"/>
                <a:gd name="T30" fmla="*/ 0 w 105"/>
                <a:gd name="T31" fmla="*/ 159 h 164"/>
                <a:gd name="T32" fmla="*/ 0 w 105"/>
                <a:gd name="T33" fmla="*/ 7 h 164"/>
                <a:gd name="T34" fmla="*/ 5 w 105"/>
                <a:gd name="T35" fmla="*/ 2 h 164"/>
                <a:gd name="T36" fmla="*/ 22 w 105"/>
                <a:gd name="T37" fmla="*/ 2 h 164"/>
                <a:gd name="T38" fmla="*/ 26 w 105"/>
                <a:gd name="T39" fmla="*/ 7 h 164"/>
                <a:gd name="T40" fmla="*/ 26 w 105"/>
                <a:gd name="T41" fmla="*/ 14 h 164"/>
                <a:gd name="T42" fmla="*/ 27 w 105"/>
                <a:gd name="T43" fmla="*/ 14 h 164"/>
                <a:gd name="T44" fmla="*/ 65 w 105"/>
                <a:gd name="T45" fmla="*/ 0 h 164"/>
                <a:gd name="T46" fmla="*/ 105 w 105"/>
                <a:gd name="T47" fmla="*/ 60 h 164"/>
                <a:gd name="T48" fmla="*/ 57 w 105"/>
                <a:gd name="T49" fmla="*/ 122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5" h="164">
                  <a:moveTo>
                    <a:pt x="59" y="24"/>
                  </a:moveTo>
                  <a:lnTo>
                    <a:pt x="59" y="24"/>
                  </a:lnTo>
                  <a:cubicBezTo>
                    <a:pt x="49" y="24"/>
                    <a:pt x="34" y="31"/>
                    <a:pt x="27" y="35"/>
                  </a:cubicBezTo>
                  <a:lnTo>
                    <a:pt x="27" y="95"/>
                  </a:lnTo>
                  <a:cubicBezTo>
                    <a:pt x="37" y="98"/>
                    <a:pt x="46" y="99"/>
                    <a:pt x="54" y="99"/>
                  </a:cubicBezTo>
                  <a:cubicBezTo>
                    <a:pt x="71" y="99"/>
                    <a:pt x="77" y="90"/>
                    <a:pt x="77" y="60"/>
                  </a:cubicBezTo>
                  <a:cubicBezTo>
                    <a:pt x="77" y="29"/>
                    <a:pt x="71" y="24"/>
                    <a:pt x="59" y="24"/>
                  </a:cubicBezTo>
                  <a:lnTo>
                    <a:pt x="59" y="24"/>
                  </a:lnTo>
                  <a:close/>
                  <a:moveTo>
                    <a:pt x="57" y="122"/>
                  </a:moveTo>
                  <a:lnTo>
                    <a:pt x="57" y="122"/>
                  </a:lnTo>
                  <a:cubicBezTo>
                    <a:pt x="49" y="122"/>
                    <a:pt x="38" y="120"/>
                    <a:pt x="27" y="116"/>
                  </a:cubicBezTo>
                  <a:lnTo>
                    <a:pt x="27" y="117"/>
                  </a:lnTo>
                  <a:lnTo>
                    <a:pt x="27" y="159"/>
                  </a:lnTo>
                  <a:cubicBezTo>
                    <a:pt x="27" y="162"/>
                    <a:pt x="26" y="164"/>
                    <a:pt x="22" y="164"/>
                  </a:cubicBezTo>
                  <a:lnTo>
                    <a:pt x="5" y="164"/>
                  </a:lnTo>
                  <a:cubicBezTo>
                    <a:pt x="1" y="164"/>
                    <a:pt x="0" y="162"/>
                    <a:pt x="0" y="159"/>
                  </a:cubicBezTo>
                  <a:lnTo>
                    <a:pt x="0" y="7"/>
                  </a:lnTo>
                  <a:cubicBezTo>
                    <a:pt x="0" y="4"/>
                    <a:pt x="2" y="2"/>
                    <a:pt x="5" y="2"/>
                  </a:cubicBezTo>
                  <a:lnTo>
                    <a:pt x="22" y="2"/>
                  </a:lnTo>
                  <a:cubicBezTo>
                    <a:pt x="25" y="2"/>
                    <a:pt x="26" y="4"/>
                    <a:pt x="26" y="7"/>
                  </a:cubicBezTo>
                  <a:lnTo>
                    <a:pt x="26" y="14"/>
                  </a:lnTo>
                  <a:lnTo>
                    <a:pt x="27" y="14"/>
                  </a:lnTo>
                  <a:cubicBezTo>
                    <a:pt x="36" y="8"/>
                    <a:pt x="51" y="0"/>
                    <a:pt x="65" y="0"/>
                  </a:cubicBezTo>
                  <a:cubicBezTo>
                    <a:pt x="96" y="0"/>
                    <a:pt x="105" y="24"/>
                    <a:pt x="105" y="60"/>
                  </a:cubicBezTo>
                  <a:cubicBezTo>
                    <a:pt x="105" y="99"/>
                    <a:pt x="95" y="122"/>
                    <a:pt x="57" y="122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3" name="Freeform 337"/>
            <p:cNvSpPr>
              <a:spLocks noChangeAspect="1" noEditPoints="1"/>
            </p:cNvSpPr>
            <p:nvPr userDrawn="1"/>
          </p:nvSpPr>
          <p:spPr bwMode="gray">
            <a:xfrm>
              <a:off x="2860" y="888"/>
              <a:ext cx="34" cy="41"/>
            </a:xfrm>
            <a:custGeom>
              <a:avLst/>
              <a:gdLst>
                <a:gd name="T0" fmla="*/ 27 w 102"/>
                <a:gd name="T1" fmla="*/ 51 h 123"/>
                <a:gd name="T2" fmla="*/ 27 w 102"/>
                <a:gd name="T3" fmla="*/ 51 h 123"/>
                <a:gd name="T4" fmla="*/ 75 w 102"/>
                <a:gd name="T5" fmla="*/ 51 h 123"/>
                <a:gd name="T6" fmla="*/ 51 w 102"/>
                <a:gd name="T7" fmla="*/ 22 h 123"/>
                <a:gd name="T8" fmla="*/ 27 w 102"/>
                <a:gd name="T9" fmla="*/ 51 h 123"/>
                <a:gd name="T10" fmla="*/ 27 w 102"/>
                <a:gd name="T11" fmla="*/ 51 h 123"/>
                <a:gd name="T12" fmla="*/ 27 w 102"/>
                <a:gd name="T13" fmla="*/ 69 h 123"/>
                <a:gd name="T14" fmla="*/ 27 w 102"/>
                <a:gd name="T15" fmla="*/ 69 h 123"/>
                <a:gd name="T16" fmla="*/ 56 w 102"/>
                <a:gd name="T17" fmla="*/ 100 h 123"/>
                <a:gd name="T18" fmla="*/ 87 w 102"/>
                <a:gd name="T19" fmla="*/ 97 h 123"/>
                <a:gd name="T20" fmla="*/ 94 w 102"/>
                <a:gd name="T21" fmla="*/ 101 h 123"/>
                <a:gd name="T22" fmla="*/ 95 w 102"/>
                <a:gd name="T23" fmla="*/ 109 h 123"/>
                <a:gd name="T24" fmla="*/ 91 w 102"/>
                <a:gd name="T25" fmla="*/ 117 h 123"/>
                <a:gd name="T26" fmla="*/ 52 w 102"/>
                <a:gd name="T27" fmla="*/ 123 h 123"/>
                <a:gd name="T28" fmla="*/ 0 w 102"/>
                <a:gd name="T29" fmla="*/ 62 h 123"/>
                <a:gd name="T30" fmla="*/ 51 w 102"/>
                <a:gd name="T31" fmla="*/ 0 h 123"/>
                <a:gd name="T32" fmla="*/ 102 w 102"/>
                <a:gd name="T33" fmla="*/ 54 h 123"/>
                <a:gd name="T34" fmla="*/ 90 w 102"/>
                <a:gd name="T35" fmla="*/ 69 h 123"/>
                <a:gd name="T36" fmla="*/ 27 w 102"/>
                <a:gd name="T37" fmla="*/ 69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2" h="123">
                  <a:moveTo>
                    <a:pt x="27" y="51"/>
                  </a:moveTo>
                  <a:lnTo>
                    <a:pt x="27" y="51"/>
                  </a:lnTo>
                  <a:lnTo>
                    <a:pt x="75" y="51"/>
                  </a:lnTo>
                  <a:cubicBezTo>
                    <a:pt x="75" y="36"/>
                    <a:pt x="71" y="22"/>
                    <a:pt x="51" y="22"/>
                  </a:cubicBezTo>
                  <a:cubicBezTo>
                    <a:pt x="33" y="22"/>
                    <a:pt x="28" y="33"/>
                    <a:pt x="27" y="51"/>
                  </a:cubicBezTo>
                  <a:lnTo>
                    <a:pt x="27" y="51"/>
                  </a:lnTo>
                  <a:close/>
                  <a:moveTo>
                    <a:pt x="27" y="69"/>
                  </a:moveTo>
                  <a:lnTo>
                    <a:pt x="27" y="69"/>
                  </a:lnTo>
                  <a:cubicBezTo>
                    <a:pt x="28" y="93"/>
                    <a:pt x="36" y="100"/>
                    <a:pt x="56" y="100"/>
                  </a:cubicBezTo>
                  <a:cubicBezTo>
                    <a:pt x="65" y="100"/>
                    <a:pt x="78" y="98"/>
                    <a:pt x="87" y="97"/>
                  </a:cubicBezTo>
                  <a:cubicBezTo>
                    <a:pt x="91" y="97"/>
                    <a:pt x="93" y="97"/>
                    <a:pt x="94" y="101"/>
                  </a:cubicBezTo>
                  <a:lnTo>
                    <a:pt x="95" y="109"/>
                  </a:lnTo>
                  <a:cubicBezTo>
                    <a:pt x="96" y="113"/>
                    <a:pt x="95" y="115"/>
                    <a:pt x="91" y="117"/>
                  </a:cubicBezTo>
                  <a:cubicBezTo>
                    <a:pt x="82" y="120"/>
                    <a:pt x="64" y="123"/>
                    <a:pt x="52" y="123"/>
                  </a:cubicBezTo>
                  <a:cubicBezTo>
                    <a:pt x="6" y="123"/>
                    <a:pt x="0" y="93"/>
                    <a:pt x="0" y="62"/>
                  </a:cubicBezTo>
                  <a:cubicBezTo>
                    <a:pt x="0" y="39"/>
                    <a:pt x="4" y="0"/>
                    <a:pt x="51" y="0"/>
                  </a:cubicBezTo>
                  <a:cubicBezTo>
                    <a:pt x="94" y="0"/>
                    <a:pt x="102" y="28"/>
                    <a:pt x="102" y="54"/>
                  </a:cubicBezTo>
                  <a:cubicBezTo>
                    <a:pt x="102" y="63"/>
                    <a:pt x="100" y="69"/>
                    <a:pt x="90" y="69"/>
                  </a:cubicBezTo>
                  <a:lnTo>
                    <a:pt x="27" y="69"/>
                  </a:ln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4" name="Freeform 338"/>
            <p:cNvSpPr>
              <a:spLocks noChangeAspect="1" noEditPoints="1"/>
            </p:cNvSpPr>
            <p:nvPr userDrawn="1"/>
          </p:nvSpPr>
          <p:spPr bwMode="gray">
            <a:xfrm>
              <a:off x="2897" y="888"/>
              <a:ext cx="38" cy="41"/>
            </a:xfrm>
            <a:custGeom>
              <a:avLst/>
              <a:gdLst>
                <a:gd name="T0" fmla="*/ 76 w 116"/>
                <a:gd name="T1" fmla="*/ 67 h 122"/>
                <a:gd name="T2" fmla="*/ 76 w 116"/>
                <a:gd name="T3" fmla="*/ 67 h 122"/>
                <a:gd name="T4" fmla="*/ 47 w 116"/>
                <a:gd name="T5" fmla="*/ 67 h 122"/>
                <a:gd name="T6" fmla="*/ 27 w 116"/>
                <a:gd name="T7" fmla="*/ 87 h 122"/>
                <a:gd name="T8" fmla="*/ 42 w 116"/>
                <a:gd name="T9" fmla="*/ 101 h 122"/>
                <a:gd name="T10" fmla="*/ 76 w 116"/>
                <a:gd name="T11" fmla="*/ 90 h 122"/>
                <a:gd name="T12" fmla="*/ 76 w 116"/>
                <a:gd name="T13" fmla="*/ 67 h 122"/>
                <a:gd name="T14" fmla="*/ 76 w 116"/>
                <a:gd name="T15" fmla="*/ 67 h 122"/>
                <a:gd name="T16" fmla="*/ 78 w 116"/>
                <a:gd name="T17" fmla="*/ 107 h 122"/>
                <a:gd name="T18" fmla="*/ 78 w 116"/>
                <a:gd name="T19" fmla="*/ 107 h 122"/>
                <a:gd name="T20" fmla="*/ 33 w 116"/>
                <a:gd name="T21" fmla="*/ 122 h 122"/>
                <a:gd name="T22" fmla="*/ 1 w 116"/>
                <a:gd name="T23" fmla="*/ 88 h 122"/>
                <a:gd name="T24" fmla="*/ 46 w 116"/>
                <a:gd name="T25" fmla="*/ 48 h 122"/>
                <a:gd name="T26" fmla="*/ 76 w 116"/>
                <a:gd name="T27" fmla="*/ 48 h 122"/>
                <a:gd name="T28" fmla="*/ 76 w 116"/>
                <a:gd name="T29" fmla="*/ 42 h 122"/>
                <a:gd name="T30" fmla="*/ 51 w 116"/>
                <a:gd name="T31" fmla="*/ 23 h 122"/>
                <a:gd name="T32" fmla="*/ 19 w 116"/>
                <a:gd name="T33" fmla="*/ 25 h 122"/>
                <a:gd name="T34" fmla="*/ 12 w 116"/>
                <a:gd name="T35" fmla="*/ 22 h 122"/>
                <a:gd name="T36" fmla="*/ 10 w 116"/>
                <a:gd name="T37" fmla="*/ 13 h 122"/>
                <a:gd name="T38" fmla="*/ 15 w 116"/>
                <a:gd name="T39" fmla="*/ 6 h 122"/>
                <a:gd name="T40" fmla="*/ 56 w 116"/>
                <a:gd name="T41" fmla="*/ 0 h 122"/>
                <a:gd name="T42" fmla="*/ 103 w 116"/>
                <a:gd name="T43" fmla="*/ 44 h 122"/>
                <a:gd name="T44" fmla="*/ 103 w 116"/>
                <a:gd name="T45" fmla="*/ 91 h 122"/>
                <a:gd name="T46" fmla="*/ 111 w 116"/>
                <a:gd name="T47" fmla="*/ 102 h 122"/>
                <a:gd name="T48" fmla="*/ 116 w 116"/>
                <a:gd name="T49" fmla="*/ 105 h 122"/>
                <a:gd name="T50" fmla="*/ 116 w 116"/>
                <a:gd name="T51" fmla="*/ 115 h 122"/>
                <a:gd name="T52" fmla="*/ 110 w 116"/>
                <a:gd name="T53" fmla="*/ 121 h 122"/>
                <a:gd name="T54" fmla="*/ 99 w 116"/>
                <a:gd name="T55" fmla="*/ 122 h 122"/>
                <a:gd name="T56" fmla="*/ 78 w 116"/>
                <a:gd name="T57" fmla="*/ 107 h 122"/>
                <a:gd name="T58" fmla="*/ 78 w 116"/>
                <a:gd name="T59" fmla="*/ 107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6" h="122">
                  <a:moveTo>
                    <a:pt x="76" y="67"/>
                  </a:moveTo>
                  <a:lnTo>
                    <a:pt x="76" y="67"/>
                  </a:lnTo>
                  <a:lnTo>
                    <a:pt x="47" y="67"/>
                  </a:lnTo>
                  <a:cubicBezTo>
                    <a:pt x="35" y="67"/>
                    <a:pt x="27" y="71"/>
                    <a:pt x="27" y="87"/>
                  </a:cubicBezTo>
                  <a:cubicBezTo>
                    <a:pt x="27" y="98"/>
                    <a:pt x="31" y="101"/>
                    <a:pt x="42" y="101"/>
                  </a:cubicBezTo>
                  <a:cubicBezTo>
                    <a:pt x="52" y="101"/>
                    <a:pt x="67" y="95"/>
                    <a:pt x="76" y="90"/>
                  </a:cubicBezTo>
                  <a:lnTo>
                    <a:pt x="76" y="67"/>
                  </a:lnTo>
                  <a:lnTo>
                    <a:pt x="76" y="67"/>
                  </a:lnTo>
                  <a:close/>
                  <a:moveTo>
                    <a:pt x="78" y="107"/>
                  </a:moveTo>
                  <a:lnTo>
                    <a:pt x="78" y="107"/>
                  </a:lnTo>
                  <a:cubicBezTo>
                    <a:pt x="66" y="116"/>
                    <a:pt x="50" y="122"/>
                    <a:pt x="33" y="122"/>
                  </a:cubicBezTo>
                  <a:cubicBezTo>
                    <a:pt x="8" y="122"/>
                    <a:pt x="1" y="109"/>
                    <a:pt x="1" y="88"/>
                  </a:cubicBezTo>
                  <a:cubicBezTo>
                    <a:pt x="0" y="60"/>
                    <a:pt x="15" y="48"/>
                    <a:pt x="46" y="48"/>
                  </a:cubicBezTo>
                  <a:lnTo>
                    <a:pt x="76" y="48"/>
                  </a:lnTo>
                  <a:lnTo>
                    <a:pt x="76" y="42"/>
                  </a:lnTo>
                  <a:cubicBezTo>
                    <a:pt x="76" y="28"/>
                    <a:pt x="71" y="23"/>
                    <a:pt x="51" y="23"/>
                  </a:cubicBezTo>
                  <a:cubicBezTo>
                    <a:pt x="44" y="23"/>
                    <a:pt x="28" y="24"/>
                    <a:pt x="19" y="25"/>
                  </a:cubicBezTo>
                  <a:cubicBezTo>
                    <a:pt x="14" y="25"/>
                    <a:pt x="13" y="25"/>
                    <a:pt x="12" y="22"/>
                  </a:cubicBezTo>
                  <a:lnTo>
                    <a:pt x="10" y="13"/>
                  </a:lnTo>
                  <a:cubicBezTo>
                    <a:pt x="9" y="10"/>
                    <a:pt x="10" y="8"/>
                    <a:pt x="15" y="6"/>
                  </a:cubicBezTo>
                  <a:cubicBezTo>
                    <a:pt x="26" y="2"/>
                    <a:pt x="45" y="0"/>
                    <a:pt x="56" y="0"/>
                  </a:cubicBezTo>
                  <a:cubicBezTo>
                    <a:pt x="98" y="0"/>
                    <a:pt x="103" y="18"/>
                    <a:pt x="103" y="44"/>
                  </a:cubicBezTo>
                  <a:lnTo>
                    <a:pt x="103" y="91"/>
                  </a:lnTo>
                  <a:cubicBezTo>
                    <a:pt x="103" y="101"/>
                    <a:pt x="104" y="101"/>
                    <a:pt x="111" y="102"/>
                  </a:cubicBezTo>
                  <a:cubicBezTo>
                    <a:pt x="115" y="102"/>
                    <a:pt x="116" y="103"/>
                    <a:pt x="116" y="105"/>
                  </a:cubicBezTo>
                  <a:lnTo>
                    <a:pt x="116" y="115"/>
                  </a:lnTo>
                  <a:cubicBezTo>
                    <a:pt x="116" y="118"/>
                    <a:pt x="114" y="120"/>
                    <a:pt x="110" y="121"/>
                  </a:cubicBezTo>
                  <a:cubicBezTo>
                    <a:pt x="106" y="121"/>
                    <a:pt x="102" y="122"/>
                    <a:pt x="99" y="122"/>
                  </a:cubicBezTo>
                  <a:cubicBezTo>
                    <a:pt x="87" y="122"/>
                    <a:pt x="80" y="118"/>
                    <a:pt x="78" y="107"/>
                  </a:cubicBezTo>
                  <a:lnTo>
                    <a:pt x="78" y="107"/>
                  </a:ln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5" name="Freeform 339"/>
            <p:cNvSpPr>
              <a:spLocks noChangeAspect="1"/>
            </p:cNvSpPr>
            <p:nvPr userDrawn="1"/>
          </p:nvSpPr>
          <p:spPr bwMode="gray">
            <a:xfrm>
              <a:off x="2937" y="889"/>
              <a:ext cx="34" cy="39"/>
            </a:xfrm>
            <a:custGeom>
              <a:avLst/>
              <a:gdLst>
                <a:gd name="T0" fmla="*/ 98 w 103"/>
                <a:gd name="T1" fmla="*/ 120 h 120"/>
                <a:gd name="T2" fmla="*/ 98 w 103"/>
                <a:gd name="T3" fmla="*/ 120 h 120"/>
                <a:gd name="T4" fmla="*/ 81 w 103"/>
                <a:gd name="T5" fmla="*/ 120 h 120"/>
                <a:gd name="T6" fmla="*/ 77 w 103"/>
                <a:gd name="T7" fmla="*/ 115 h 120"/>
                <a:gd name="T8" fmla="*/ 77 w 103"/>
                <a:gd name="T9" fmla="*/ 47 h 120"/>
                <a:gd name="T10" fmla="*/ 60 w 103"/>
                <a:gd name="T11" fmla="*/ 24 h 120"/>
                <a:gd name="T12" fmla="*/ 27 w 103"/>
                <a:gd name="T13" fmla="*/ 35 h 120"/>
                <a:gd name="T14" fmla="*/ 27 w 103"/>
                <a:gd name="T15" fmla="*/ 115 h 120"/>
                <a:gd name="T16" fmla="*/ 22 w 103"/>
                <a:gd name="T17" fmla="*/ 120 h 120"/>
                <a:gd name="T18" fmla="*/ 5 w 103"/>
                <a:gd name="T19" fmla="*/ 120 h 120"/>
                <a:gd name="T20" fmla="*/ 0 w 103"/>
                <a:gd name="T21" fmla="*/ 115 h 120"/>
                <a:gd name="T22" fmla="*/ 0 w 103"/>
                <a:gd name="T23" fmla="*/ 7 h 120"/>
                <a:gd name="T24" fmla="*/ 5 w 103"/>
                <a:gd name="T25" fmla="*/ 2 h 120"/>
                <a:gd name="T26" fmla="*/ 22 w 103"/>
                <a:gd name="T27" fmla="*/ 2 h 120"/>
                <a:gd name="T28" fmla="*/ 27 w 103"/>
                <a:gd name="T29" fmla="*/ 7 h 120"/>
                <a:gd name="T30" fmla="*/ 27 w 103"/>
                <a:gd name="T31" fmla="*/ 14 h 120"/>
                <a:gd name="T32" fmla="*/ 27 w 103"/>
                <a:gd name="T33" fmla="*/ 14 h 120"/>
                <a:gd name="T34" fmla="*/ 68 w 103"/>
                <a:gd name="T35" fmla="*/ 0 h 120"/>
                <a:gd name="T36" fmla="*/ 103 w 103"/>
                <a:gd name="T37" fmla="*/ 45 h 120"/>
                <a:gd name="T38" fmla="*/ 103 w 103"/>
                <a:gd name="T39" fmla="*/ 115 h 120"/>
                <a:gd name="T40" fmla="*/ 98 w 103"/>
                <a:gd name="T4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3" h="120">
                  <a:moveTo>
                    <a:pt x="98" y="120"/>
                  </a:moveTo>
                  <a:lnTo>
                    <a:pt x="98" y="120"/>
                  </a:lnTo>
                  <a:lnTo>
                    <a:pt x="81" y="120"/>
                  </a:lnTo>
                  <a:cubicBezTo>
                    <a:pt x="78" y="120"/>
                    <a:pt x="77" y="118"/>
                    <a:pt x="77" y="115"/>
                  </a:cubicBezTo>
                  <a:lnTo>
                    <a:pt x="77" y="47"/>
                  </a:lnTo>
                  <a:cubicBezTo>
                    <a:pt x="77" y="33"/>
                    <a:pt x="73" y="24"/>
                    <a:pt x="60" y="24"/>
                  </a:cubicBezTo>
                  <a:cubicBezTo>
                    <a:pt x="50" y="24"/>
                    <a:pt x="33" y="32"/>
                    <a:pt x="27" y="35"/>
                  </a:cubicBezTo>
                  <a:lnTo>
                    <a:pt x="27" y="115"/>
                  </a:lnTo>
                  <a:cubicBezTo>
                    <a:pt x="27" y="118"/>
                    <a:pt x="25" y="120"/>
                    <a:pt x="22" y="120"/>
                  </a:cubicBezTo>
                  <a:lnTo>
                    <a:pt x="5" y="120"/>
                  </a:lnTo>
                  <a:cubicBezTo>
                    <a:pt x="2" y="120"/>
                    <a:pt x="0" y="118"/>
                    <a:pt x="0" y="115"/>
                  </a:cubicBezTo>
                  <a:lnTo>
                    <a:pt x="0" y="7"/>
                  </a:lnTo>
                  <a:cubicBezTo>
                    <a:pt x="0" y="4"/>
                    <a:pt x="2" y="2"/>
                    <a:pt x="5" y="2"/>
                  </a:cubicBezTo>
                  <a:lnTo>
                    <a:pt x="22" y="2"/>
                  </a:lnTo>
                  <a:cubicBezTo>
                    <a:pt x="25" y="2"/>
                    <a:pt x="27" y="4"/>
                    <a:pt x="27" y="7"/>
                  </a:cubicBezTo>
                  <a:lnTo>
                    <a:pt x="27" y="14"/>
                  </a:lnTo>
                  <a:cubicBezTo>
                    <a:pt x="27" y="14"/>
                    <a:pt x="27" y="14"/>
                    <a:pt x="27" y="14"/>
                  </a:cubicBezTo>
                  <a:cubicBezTo>
                    <a:pt x="36" y="8"/>
                    <a:pt x="53" y="0"/>
                    <a:pt x="68" y="0"/>
                  </a:cubicBezTo>
                  <a:cubicBezTo>
                    <a:pt x="100" y="0"/>
                    <a:pt x="103" y="21"/>
                    <a:pt x="103" y="45"/>
                  </a:cubicBezTo>
                  <a:lnTo>
                    <a:pt x="103" y="115"/>
                  </a:lnTo>
                  <a:cubicBezTo>
                    <a:pt x="103" y="118"/>
                    <a:pt x="102" y="120"/>
                    <a:pt x="98" y="12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6" name="Freeform 340"/>
            <p:cNvSpPr>
              <a:spLocks noChangeAspect="1"/>
            </p:cNvSpPr>
            <p:nvPr userDrawn="1"/>
          </p:nvSpPr>
          <p:spPr bwMode="gray">
            <a:xfrm>
              <a:off x="2680" y="959"/>
              <a:ext cx="37" cy="53"/>
            </a:xfrm>
            <a:custGeom>
              <a:avLst/>
              <a:gdLst>
                <a:gd name="T0" fmla="*/ 65 w 115"/>
                <a:gd name="T1" fmla="*/ 0 h 163"/>
                <a:gd name="T2" fmla="*/ 65 w 115"/>
                <a:gd name="T3" fmla="*/ 0 h 163"/>
                <a:gd name="T4" fmla="*/ 109 w 115"/>
                <a:gd name="T5" fmla="*/ 7 h 163"/>
                <a:gd name="T6" fmla="*/ 114 w 115"/>
                <a:gd name="T7" fmla="*/ 14 h 163"/>
                <a:gd name="T8" fmla="*/ 112 w 115"/>
                <a:gd name="T9" fmla="*/ 24 h 163"/>
                <a:gd name="T10" fmla="*/ 105 w 115"/>
                <a:gd name="T11" fmla="*/ 28 h 163"/>
                <a:gd name="T12" fmla="*/ 67 w 115"/>
                <a:gd name="T13" fmla="*/ 24 h 163"/>
                <a:gd name="T14" fmla="*/ 29 w 115"/>
                <a:gd name="T15" fmla="*/ 82 h 163"/>
                <a:gd name="T16" fmla="*/ 67 w 115"/>
                <a:gd name="T17" fmla="*/ 138 h 163"/>
                <a:gd name="T18" fmla="*/ 105 w 115"/>
                <a:gd name="T19" fmla="*/ 135 h 163"/>
                <a:gd name="T20" fmla="*/ 112 w 115"/>
                <a:gd name="T21" fmla="*/ 139 h 163"/>
                <a:gd name="T22" fmla="*/ 114 w 115"/>
                <a:gd name="T23" fmla="*/ 148 h 163"/>
                <a:gd name="T24" fmla="*/ 110 w 115"/>
                <a:gd name="T25" fmla="*/ 156 h 163"/>
                <a:gd name="T26" fmla="*/ 65 w 115"/>
                <a:gd name="T27" fmla="*/ 163 h 163"/>
                <a:gd name="T28" fmla="*/ 0 w 115"/>
                <a:gd name="T29" fmla="*/ 83 h 163"/>
                <a:gd name="T30" fmla="*/ 65 w 115"/>
                <a:gd name="T31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5" h="163">
                  <a:moveTo>
                    <a:pt x="65" y="0"/>
                  </a:moveTo>
                  <a:lnTo>
                    <a:pt x="65" y="0"/>
                  </a:lnTo>
                  <a:cubicBezTo>
                    <a:pt x="77" y="0"/>
                    <a:pt x="96" y="1"/>
                    <a:pt x="109" y="7"/>
                  </a:cubicBezTo>
                  <a:cubicBezTo>
                    <a:pt x="113" y="8"/>
                    <a:pt x="114" y="10"/>
                    <a:pt x="114" y="14"/>
                  </a:cubicBezTo>
                  <a:lnTo>
                    <a:pt x="112" y="24"/>
                  </a:lnTo>
                  <a:cubicBezTo>
                    <a:pt x="111" y="27"/>
                    <a:pt x="110" y="28"/>
                    <a:pt x="105" y="28"/>
                  </a:cubicBezTo>
                  <a:cubicBezTo>
                    <a:pt x="94" y="26"/>
                    <a:pt x="79" y="24"/>
                    <a:pt x="67" y="24"/>
                  </a:cubicBezTo>
                  <a:cubicBezTo>
                    <a:pt x="34" y="24"/>
                    <a:pt x="29" y="51"/>
                    <a:pt x="29" y="82"/>
                  </a:cubicBezTo>
                  <a:cubicBezTo>
                    <a:pt x="29" y="114"/>
                    <a:pt x="35" y="138"/>
                    <a:pt x="67" y="138"/>
                  </a:cubicBezTo>
                  <a:cubicBezTo>
                    <a:pt x="81" y="138"/>
                    <a:pt x="92" y="137"/>
                    <a:pt x="105" y="135"/>
                  </a:cubicBezTo>
                  <a:cubicBezTo>
                    <a:pt x="110" y="135"/>
                    <a:pt x="111" y="136"/>
                    <a:pt x="112" y="139"/>
                  </a:cubicBezTo>
                  <a:lnTo>
                    <a:pt x="114" y="148"/>
                  </a:lnTo>
                  <a:cubicBezTo>
                    <a:pt x="115" y="152"/>
                    <a:pt x="113" y="154"/>
                    <a:pt x="110" y="156"/>
                  </a:cubicBezTo>
                  <a:cubicBezTo>
                    <a:pt x="98" y="161"/>
                    <a:pt x="77" y="163"/>
                    <a:pt x="65" y="163"/>
                  </a:cubicBezTo>
                  <a:cubicBezTo>
                    <a:pt x="12" y="163"/>
                    <a:pt x="0" y="123"/>
                    <a:pt x="0" y="83"/>
                  </a:cubicBezTo>
                  <a:cubicBezTo>
                    <a:pt x="0" y="42"/>
                    <a:pt x="10" y="0"/>
                    <a:pt x="65" y="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7" name="Freeform 341"/>
            <p:cNvSpPr>
              <a:spLocks noChangeAspect="1" noEditPoints="1"/>
            </p:cNvSpPr>
            <p:nvPr userDrawn="1"/>
          </p:nvSpPr>
          <p:spPr bwMode="gray">
            <a:xfrm>
              <a:off x="2718" y="972"/>
              <a:ext cx="34" cy="40"/>
            </a:xfrm>
            <a:custGeom>
              <a:avLst/>
              <a:gdLst>
                <a:gd name="T0" fmla="*/ 51 w 104"/>
                <a:gd name="T1" fmla="*/ 23 h 122"/>
                <a:gd name="T2" fmla="*/ 51 w 104"/>
                <a:gd name="T3" fmla="*/ 23 h 122"/>
                <a:gd name="T4" fmla="*/ 26 w 104"/>
                <a:gd name="T5" fmla="*/ 61 h 122"/>
                <a:gd name="T6" fmla="*/ 51 w 104"/>
                <a:gd name="T7" fmla="*/ 99 h 122"/>
                <a:gd name="T8" fmla="*/ 77 w 104"/>
                <a:gd name="T9" fmla="*/ 61 h 122"/>
                <a:gd name="T10" fmla="*/ 51 w 104"/>
                <a:gd name="T11" fmla="*/ 23 h 122"/>
                <a:gd name="T12" fmla="*/ 51 w 104"/>
                <a:gd name="T13" fmla="*/ 23 h 122"/>
                <a:gd name="T14" fmla="*/ 51 w 104"/>
                <a:gd name="T15" fmla="*/ 122 h 122"/>
                <a:gd name="T16" fmla="*/ 51 w 104"/>
                <a:gd name="T17" fmla="*/ 122 h 122"/>
                <a:gd name="T18" fmla="*/ 0 w 104"/>
                <a:gd name="T19" fmla="*/ 59 h 122"/>
                <a:gd name="T20" fmla="*/ 51 w 104"/>
                <a:gd name="T21" fmla="*/ 0 h 122"/>
                <a:gd name="T22" fmla="*/ 104 w 104"/>
                <a:gd name="T23" fmla="*/ 59 h 122"/>
                <a:gd name="T24" fmla="*/ 51 w 104"/>
                <a:gd name="T25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4" h="122">
                  <a:moveTo>
                    <a:pt x="51" y="23"/>
                  </a:moveTo>
                  <a:lnTo>
                    <a:pt x="51" y="23"/>
                  </a:lnTo>
                  <a:cubicBezTo>
                    <a:pt x="31" y="23"/>
                    <a:pt x="26" y="36"/>
                    <a:pt x="26" y="61"/>
                  </a:cubicBezTo>
                  <a:cubicBezTo>
                    <a:pt x="26" y="86"/>
                    <a:pt x="31" y="99"/>
                    <a:pt x="51" y="99"/>
                  </a:cubicBezTo>
                  <a:cubicBezTo>
                    <a:pt x="73" y="99"/>
                    <a:pt x="77" y="86"/>
                    <a:pt x="77" y="61"/>
                  </a:cubicBezTo>
                  <a:cubicBezTo>
                    <a:pt x="77" y="35"/>
                    <a:pt x="73" y="23"/>
                    <a:pt x="51" y="23"/>
                  </a:cubicBezTo>
                  <a:lnTo>
                    <a:pt x="51" y="23"/>
                  </a:lnTo>
                  <a:close/>
                  <a:moveTo>
                    <a:pt x="51" y="122"/>
                  </a:moveTo>
                  <a:lnTo>
                    <a:pt x="51" y="122"/>
                  </a:lnTo>
                  <a:cubicBezTo>
                    <a:pt x="3" y="122"/>
                    <a:pt x="0" y="86"/>
                    <a:pt x="0" y="59"/>
                  </a:cubicBezTo>
                  <a:cubicBezTo>
                    <a:pt x="0" y="37"/>
                    <a:pt x="5" y="0"/>
                    <a:pt x="51" y="0"/>
                  </a:cubicBezTo>
                  <a:cubicBezTo>
                    <a:pt x="97" y="0"/>
                    <a:pt x="104" y="31"/>
                    <a:pt x="104" y="59"/>
                  </a:cubicBezTo>
                  <a:cubicBezTo>
                    <a:pt x="104" y="86"/>
                    <a:pt x="101" y="122"/>
                    <a:pt x="51" y="122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8" name="Freeform 342"/>
            <p:cNvSpPr>
              <a:spLocks noChangeAspect="1"/>
            </p:cNvSpPr>
            <p:nvPr userDrawn="1"/>
          </p:nvSpPr>
          <p:spPr bwMode="gray">
            <a:xfrm>
              <a:off x="2757" y="972"/>
              <a:ext cx="56" cy="40"/>
            </a:xfrm>
            <a:custGeom>
              <a:avLst/>
              <a:gdLst>
                <a:gd name="T0" fmla="*/ 167 w 172"/>
                <a:gd name="T1" fmla="*/ 120 h 120"/>
                <a:gd name="T2" fmla="*/ 167 w 172"/>
                <a:gd name="T3" fmla="*/ 120 h 120"/>
                <a:gd name="T4" fmla="*/ 150 w 172"/>
                <a:gd name="T5" fmla="*/ 120 h 120"/>
                <a:gd name="T6" fmla="*/ 146 w 172"/>
                <a:gd name="T7" fmla="*/ 115 h 120"/>
                <a:gd name="T8" fmla="*/ 146 w 172"/>
                <a:gd name="T9" fmla="*/ 47 h 120"/>
                <a:gd name="T10" fmla="*/ 129 w 172"/>
                <a:gd name="T11" fmla="*/ 24 h 120"/>
                <a:gd name="T12" fmla="*/ 99 w 172"/>
                <a:gd name="T13" fmla="*/ 35 h 120"/>
                <a:gd name="T14" fmla="*/ 99 w 172"/>
                <a:gd name="T15" fmla="*/ 47 h 120"/>
                <a:gd name="T16" fmla="*/ 99 w 172"/>
                <a:gd name="T17" fmla="*/ 115 h 120"/>
                <a:gd name="T18" fmla="*/ 94 w 172"/>
                <a:gd name="T19" fmla="*/ 120 h 120"/>
                <a:gd name="T20" fmla="*/ 77 w 172"/>
                <a:gd name="T21" fmla="*/ 120 h 120"/>
                <a:gd name="T22" fmla="*/ 73 w 172"/>
                <a:gd name="T23" fmla="*/ 115 h 120"/>
                <a:gd name="T24" fmla="*/ 73 w 172"/>
                <a:gd name="T25" fmla="*/ 46 h 120"/>
                <a:gd name="T26" fmla="*/ 57 w 172"/>
                <a:gd name="T27" fmla="*/ 24 h 120"/>
                <a:gd name="T28" fmla="*/ 26 w 172"/>
                <a:gd name="T29" fmla="*/ 35 h 120"/>
                <a:gd name="T30" fmla="*/ 26 w 172"/>
                <a:gd name="T31" fmla="*/ 115 h 120"/>
                <a:gd name="T32" fmla="*/ 21 w 172"/>
                <a:gd name="T33" fmla="*/ 120 h 120"/>
                <a:gd name="T34" fmla="*/ 4 w 172"/>
                <a:gd name="T35" fmla="*/ 120 h 120"/>
                <a:gd name="T36" fmla="*/ 0 w 172"/>
                <a:gd name="T37" fmla="*/ 115 h 120"/>
                <a:gd name="T38" fmla="*/ 0 w 172"/>
                <a:gd name="T39" fmla="*/ 7 h 120"/>
                <a:gd name="T40" fmla="*/ 4 w 172"/>
                <a:gd name="T41" fmla="*/ 2 h 120"/>
                <a:gd name="T42" fmla="*/ 21 w 172"/>
                <a:gd name="T43" fmla="*/ 2 h 120"/>
                <a:gd name="T44" fmla="*/ 26 w 172"/>
                <a:gd name="T45" fmla="*/ 7 h 120"/>
                <a:gd name="T46" fmla="*/ 26 w 172"/>
                <a:gd name="T47" fmla="*/ 14 h 120"/>
                <a:gd name="T48" fmla="*/ 26 w 172"/>
                <a:gd name="T49" fmla="*/ 14 h 120"/>
                <a:gd name="T50" fmla="*/ 62 w 172"/>
                <a:gd name="T51" fmla="*/ 0 h 120"/>
                <a:gd name="T52" fmla="*/ 95 w 172"/>
                <a:gd name="T53" fmla="*/ 17 h 120"/>
                <a:gd name="T54" fmla="*/ 137 w 172"/>
                <a:gd name="T55" fmla="*/ 0 h 120"/>
                <a:gd name="T56" fmla="*/ 172 w 172"/>
                <a:gd name="T57" fmla="*/ 45 h 120"/>
                <a:gd name="T58" fmla="*/ 172 w 172"/>
                <a:gd name="T59" fmla="*/ 115 h 120"/>
                <a:gd name="T60" fmla="*/ 167 w 172"/>
                <a:gd name="T6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72" h="120">
                  <a:moveTo>
                    <a:pt x="167" y="120"/>
                  </a:moveTo>
                  <a:lnTo>
                    <a:pt x="167" y="120"/>
                  </a:lnTo>
                  <a:lnTo>
                    <a:pt x="150" y="120"/>
                  </a:lnTo>
                  <a:cubicBezTo>
                    <a:pt x="147" y="120"/>
                    <a:pt x="146" y="118"/>
                    <a:pt x="146" y="115"/>
                  </a:cubicBezTo>
                  <a:lnTo>
                    <a:pt x="146" y="47"/>
                  </a:lnTo>
                  <a:cubicBezTo>
                    <a:pt x="146" y="29"/>
                    <a:pt x="141" y="24"/>
                    <a:pt x="129" y="24"/>
                  </a:cubicBezTo>
                  <a:cubicBezTo>
                    <a:pt x="120" y="24"/>
                    <a:pt x="106" y="31"/>
                    <a:pt x="99" y="35"/>
                  </a:cubicBezTo>
                  <a:cubicBezTo>
                    <a:pt x="99" y="37"/>
                    <a:pt x="99" y="42"/>
                    <a:pt x="99" y="47"/>
                  </a:cubicBezTo>
                  <a:lnTo>
                    <a:pt x="99" y="115"/>
                  </a:lnTo>
                  <a:cubicBezTo>
                    <a:pt x="99" y="118"/>
                    <a:pt x="98" y="120"/>
                    <a:pt x="94" y="120"/>
                  </a:cubicBezTo>
                  <a:lnTo>
                    <a:pt x="77" y="120"/>
                  </a:lnTo>
                  <a:cubicBezTo>
                    <a:pt x="74" y="120"/>
                    <a:pt x="73" y="118"/>
                    <a:pt x="73" y="115"/>
                  </a:cubicBezTo>
                  <a:lnTo>
                    <a:pt x="73" y="46"/>
                  </a:lnTo>
                  <a:cubicBezTo>
                    <a:pt x="73" y="31"/>
                    <a:pt x="69" y="24"/>
                    <a:pt x="57" y="24"/>
                  </a:cubicBezTo>
                  <a:cubicBezTo>
                    <a:pt x="48" y="24"/>
                    <a:pt x="35" y="30"/>
                    <a:pt x="26" y="35"/>
                  </a:cubicBezTo>
                  <a:lnTo>
                    <a:pt x="26" y="115"/>
                  </a:lnTo>
                  <a:cubicBezTo>
                    <a:pt x="26" y="118"/>
                    <a:pt x="25" y="120"/>
                    <a:pt x="21" y="120"/>
                  </a:cubicBezTo>
                  <a:lnTo>
                    <a:pt x="4" y="120"/>
                  </a:lnTo>
                  <a:cubicBezTo>
                    <a:pt x="1" y="120"/>
                    <a:pt x="0" y="118"/>
                    <a:pt x="0" y="115"/>
                  </a:cubicBezTo>
                  <a:lnTo>
                    <a:pt x="0" y="7"/>
                  </a:lnTo>
                  <a:cubicBezTo>
                    <a:pt x="0" y="4"/>
                    <a:pt x="1" y="2"/>
                    <a:pt x="4" y="2"/>
                  </a:cubicBezTo>
                  <a:lnTo>
                    <a:pt x="21" y="2"/>
                  </a:lnTo>
                  <a:cubicBezTo>
                    <a:pt x="25" y="2"/>
                    <a:pt x="26" y="4"/>
                    <a:pt x="26" y="7"/>
                  </a:cubicBezTo>
                  <a:lnTo>
                    <a:pt x="26" y="14"/>
                  </a:lnTo>
                  <a:lnTo>
                    <a:pt x="26" y="14"/>
                  </a:lnTo>
                  <a:cubicBezTo>
                    <a:pt x="35" y="8"/>
                    <a:pt x="49" y="1"/>
                    <a:pt x="62" y="0"/>
                  </a:cubicBezTo>
                  <a:cubicBezTo>
                    <a:pt x="76" y="0"/>
                    <a:pt x="87" y="3"/>
                    <a:pt x="95" y="17"/>
                  </a:cubicBezTo>
                  <a:cubicBezTo>
                    <a:pt x="107" y="8"/>
                    <a:pt x="122" y="0"/>
                    <a:pt x="137" y="0"/>
                  </a:cubicBezTo>
                  <a:cubicBezTo>
                    <a:pt x="169" y="0"/>
                    <a:pt x="172" y="21"/>
                    <a:pt x="172" y="45"/>
                  </a:cubicBezTo>
                  <a:lnTo>
                    <a:pt x="172" y="115"/>
                  </a:lnTo>
                  <a:cubicBezTo>
                    <a:pt x="172" y="118"/>
                    <a:pt x="171" y="120"/>
                    <a:pt x="167" y="12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9" name="Freeform 343"/>
            <p:cNvSpPr>
              <a:spLocks noChangeAspect="1"/>
            </p:cNvSpPr>
            <p:nvPr userDrawn="1"/>
          </p:nvSpPr>
          <p:spPr bwMode="gray">
            <a:xfrm>
              <a:off x="2819" y="972"/>
              <a:ext cx="56" cy="40"/>
            </a:xfrm>
            <a:custGeom>
              <a:avLst/>
              <a:gdLst>
                <a:gd name="T0" fmla="*/ 168 w 172"/>
                <a:gd name="T1" fmla="*/ 120 h 120"/>
                <a:gd name="T2" fmla="*/ 168 w 172"/>
                <a:gd name="T3" fmla="*/ 120 h 120"/>
                <a:gd name="T4" fmla="*/ 150 w 172"/>
                <a:gd name="T5" fmla="*/ 120 h 120"/>
                <a:gd name="T6" fmla="*/ 146 w 172"/>
                <a:gd name="T7" fmla="*/ 115 h 120"/>
                <a:gd name="T8" fmla="*/ 146 w 172"/>
                <a:gd name="T9" fmla="*/ 47 h 120"/>
                <a:gd name="T10" fmla="*/ 129 w 172"/>
                <a:gd name="T11" fmla="*/ 24 h 120"/>
                <a:gd name="T12" fmla="*/ 99 w 172"/>
                <a:gd name="T13" fmla="*/ 35 h 120"/>
                <a:gd name="T14" fmla="*/ 99 w 172"/>
                <a:gd name="T15" fmla="*/ 47 h 120"/>
                <a:gd name="T16" fmla="*/ 99 w 172"/>
                <a:gd name="T17" fmla="*/ 115 h 120"/>
                <a:gd name="T18" fmla="*/ 94 w 172"/>
                <a:gd name="T19" fmla="*/ 120 h 120"/>
                <a:gd name="T20" fmla="*/ 77 w 172"/>
                <a:gd name="T21" fmla="*/ 120 h 120"/>
                <a:gd name="T22" fmla="*/ 73 w 172"/>
                <a:gd name="T23" fmla="*/ 115 h 120"/>
                <a:gd name="T24" fmla="*/ 73 w 172"/>
                <a:gd name="T25" fmla="*/ 46 h 120"/>
                <a:gd name="T26" fmla="*/ 57 w 172"/>
                <a:gd name="T27" fmla="*/ 24 h 120"/>
                <a:gd name="T28" fmla="*/ 26 w 172"/>
                <a:gd name="T29" fmla="*/ 35 h 120"/>
                <a:gd name="T30" fmla="*/ 26 w 172"/>
                <a:gd name="T31" fmla="*/ 115 h 120"/>
                <a:gd name="T32" fmla="*/ 21 w 172"/>
                <a:gd name="T33" fmla="*/ 120 h 120"/>
                <a:gd name="T34" fmla="*/ 4 w 172"/>
                <a:gd name="T35" fmla="*/ 120 h 120"/>
                <a:gd name="T36" fmla="*/ 0 w 172"/>
                <a:gd name="T37" fmla="*/ 115 h 120"/>
                <a:gd name="T38" fmla="*/ 0 w 172"/>
                <a:gd name="T39" fmla="*/ 7 h 120"/>
                <a:gd name="T40" fmla="*/ 4 w 172"/>
                <a:gd name="T41" fmla="*/ 2 h 120"/>
                <a:gd name="T42" fmla="*/ 21 w 172"/>
                <a:gd name="T43" fmla="*/ 2 h 120"/>
                <a:gd name="T44" fmla="*/ 26 w 172"/>
                <a:gd name="T45" fmla="*/ 7 h 120"/>
                <a:gd name="T46" fmla="*/ 26 w 172"/>
                <a:gd name="T47" fmla="*/ 14 h 120"/>
                <a:gd name="T48" fmla="*/ 26 w 172"/>
                <a:gd name="T49" fmla="*/ 14 h 120"/>
                <a:gd name="T50" fmla="*/ 62 w 172"/>
                <a:gd name="T51" fmla="*/ 0 h 120"/>
                <a:gd name="T52" fmla="*/ 95 w 172"/>
                <a:gd name="T53" fmla="*/ 17 h 120"/>
                <a:gd name="T54" fmla="*/ 137 w 172"/>
                <a:gd name="T55" fmla="*/ 0 h 120"/>
                <a:gd name="T56" fmla="*/ 172 w 172"/>
                <a:gd name="T57" fmla="*/ 45 h 120"/>
                <a:gd name="T58" fmla="*/ 172 w 172"/>
                <a:gd name="T59" fmla="*/ 115 h 120"/>
                <a:gd name="T60" fmla="*/ 168 w 172"/>
                <a:gd name="T6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72" h="120">
                  <a:moveTo>
                    <a:pt x="168" y="120"/>
                  </a:moveTo>
                  <a:lnTo>
                    <a:pt x="168" y="120"/>
                  </a:lnTo>
                  <a:lnTo>
                    <a:pt x="150" y="120"/>
                  </a:lnTo>
                  <a:cubicBezTo>
                    <a:pt x="147" y="120"/>
                    <a:pt x="146" y="118"/>
                    <a:pt x="146" y="115"/>
                  </a:cubicBezTo>
                  <a:lnTo>
                    <a:pt x="146" y="47"/>
                  </a:lnTo>
                  <a:cubicBezTo>
                    <a:pt x="146" y="29"/>
                    <a:pt x="141" y="24"/>
                    <a:pt x="129" y="24"/>
                  </a:cubicBezTo>
                  <a:cubicBezTo>
                    <a:pt x="121" y="24"/>
                    <a:pt x="106" y="31"/>
                    <a:pt x="99" y="35"/>
                  </a:cubicBezTo>
                  <a:cubicBezTo>
                    <a:pt x="99" y="37"/>
                    <a:pt x="99" y="42"/>
                    <a:pt x="99" y="47"/>
                  </a:cubicBezTo>
                  <a:lnTo>
                    <a:pt x="99" y="115"/>
                  </a:lnTo>
                  <a:cubicBezTo>
                    <a:pt x="99" y="118"/>
                    <a:pt x="98" y="120"/>
                    <a:pt x="94" y="120"/>
                  </a:cubicBezTo>
                  <a:lnTo>
                    <a:pt x="77" y="120"/>
                  </a:lnTo>
                  <a:cubicBezTo>
                    <a:pt x="74" y="120"/>
                    <a:pt x="73" y="118"/>
                    <a:pt x="73" y="115"/>
                  </a:cubicBezTo>
                  <a:lnTo>
                    <a:pt x="73" y="46"/>
                  </a:lnTo>
                  <a:cubicBezTo>
                    <a:pt x="73" y="31"/>
                    <a:pt x="69" y="24"/>
                    <a:pt x="57" y="24"/>
                  </a:cubicBezTo>
                  <a:cubicBezTo>
                    <a:pt x="49" y="24"/>
                    <a:pt x="35" y="30"/>
                    <a:pt x="26" y="35"/>
                  </a:cubicBezTo>
                  <a:lnTo>
                    <a:pt x="26" y="115"/>
                  </a:lnTo>
                  <a:cubicBezTo>
                    <a:pt x="26" y="118"/>
                    <a:pt x="25" y="120"/>
                    <a:pt x="21" y="120"/>
                  </a:cubicBezTo>
                  <a:lnTo>
                    <a:pt x="4" y="120"/>
                  </a:lnTo>
                  <a:cubicBezTo>
                    <a:pt x="1" y="120"/>
                    <a:pt x="0" y="118"/>
                    <a:pt x="0" y="115"/>
                  </a:cubicBezTo>
                  <a:lnTo>
                    <a:pt x="0" y="7"/>
                  </a:lnTo>
                  <a:cubicBezTo>
                    <a:pt x="0" y="4"/>
                    <a:pt x="1" y="2"/>
                    <a:pt x="4" y="2"/>
                  </a:cubicBezTo>
                  <a:lnTo>
                    <a:pt x="21" y="2"/>
                  </a:lnTo>
                  <a:cubicBezTo>
                    <a:pt x="25" y="2"/>
                    <a:pt x="26" y="4"/>
                    <a:pt x="26" y="7"/>
                  </a:cubicBezTo>
                  <a:lnTo>
                    <a:pt x="26" y="14"/>
                  </a:lnTo>
                  <a:lnTo>
                    <a:pt x="26" y="14"/>
                  </a:lnTo>
                  <a:cubicBezTo>
                    <a:pt x="36" y="8"/>
                    <a:pt x="49" y="1"/>
                    <a:pt x="62" y="0"/>
                  </a:cubicBezTo>
                  <a:cubicBezTo>
                    <a:pt x="76" y="0"/>
                    <a:pt x="87" y="3"/>
                    <a:pt x="95" y="17"/>
                  </a:cubicBezTo>
                  <a:cubicBezTo>
                    <a:pt x="107" y="8"/>
                    <a:pt x="122" y="0"/>
                    <a:pt x="137" y="0"/>
                  </a:cubicBezTo>
                  <a:cubicBezTo>
                    <a:pt x="169" y="0"/>
                    <a:pt x="172" y="21"/>
                    <a:pt x="172" y="45"/>
                  </a:cubicBezTo>
                  <a:lnTo>
                    <a:pt x="172" y="115"/>
                  </a:lnTo>
                  <a:cubicBezTo>
                    <a:pt x="172" y="118"/>
                    <a:pt x="171" y="120"/>
                    <a:pt x="168" y="12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0" name="Freeform 344"/>
            <p:cNvSpPr>
              <a:spLocks noChangeAspect="1" noEditPoints="1"/>
            </p:cNvSpPr>
            <p:nvPr userDrawn="1"/>
          </p:nvSpPr>
          <p:spPr bwMode="gray">
            <a:xfrm>
              <a:off x="2882" y="958"/>
              <a:ext cx="9" cy="54"/>
            </a:xfrm>
            <a:custGeom>
              <a:avLst/>
              <a:gdLst>
                <a:gd name="T0" fmla="*/ 27 w 28"/>
                <a:gd name="T1" fmla="*/ 158 h 163"/>
                <a:gd name="T2" fmla="*/ 27 w 28"/>
                <a:gd name="T3" fmla="*/ 158 h 163"/>
                <a:gd name="T4" fmla="*/ 22 w 28"/>
                <a:gd name="T5" fmla="*/ 163 h 163"/>
                <a:gd name="T6" fmla="*/ 5 w 28"/>
                <a:gd name="T7" fmla="*/ 163 h 163"/>
                <a:gd name="T8" fmla="*/ 1 w 28"/>
                <a:gd name="T9" fmla="*/ 158 h 163"/>
                <a:gd name="T10" fmla="*/ 1 w 28"/>
                <a:gd name="T11" fmla="*/ 50 h 163"/>
                <a:gd name="T12" fmla="*/ 5 w 28"/>
                <a:gd name="T13" fmla="*/ 45 h 163"/>
                <a:gd name="T14" fmla="*/ 22 w 28"/>
                <a:gd name="T15" fmla="*/ 45 h 163"/>
                <a:gd name="T16" fmla="*/ 27 w 28"/>
                <a:gd name="T17" fmla="*/ 50 h 163"/>
                <a:gd name="T18" fmla="*/ 27 w 28"/>
                <a:gd name="T19" fmla="*/ 158 h 163"/>
                <a:gd name="T20" fmla="*/ 27 w 28"/>
                <a:gd name="T21" fmla="*/ 158 h 163"/>
                <a:gd name="T22" fmla="*/ 14 w 28"/>
                <a:gd name="T23" fmla="*/ 28 h 163"/>
                <a:gd name="T24" fmla="*/ 14 w 28"/>
                <a:gd name="T25" fmla="*/ 28 h 163"/>
                <a:gd name="T26" fmla="*/ 0 w 28"/>
                <a:gd name="T27" fmla="*/ 14 h 163"/>
                <a:gd name="T28" fmla="*/ 14 w 28"/>
                <a:gd name="T29" fmla="*/ 0 h 163"/>
                <a:gd name="T30" fmla="*/ 28 w 28"/>
                <a:gd name="T31" fmla="*/ 14 h 163"/>
                <a:gd name="T32" fmla="*/ 14 w 28"/>
                <a:gd name="T33" fmla="*/ 28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" h="163">
                  <a:moveTo>
                    <a:pt x="27" y="158"/>
                  </a:moveTo>
                  <a:lnTo>
                    <a:pt x="27" y="158"/>
                  </a:lnTo>
                  <a:cubicBezTo>
                    <a:pt x="27" y="161"/>
                    <a:pt x="26" y="163"/>
                    <a:pt x="22" y="163"/>
                  </a:cubicBezTo>
                  <a:lnTo>
                    <a:pt x="5" y="163"/>
                  </a:lnTo>
                  <a:cubicBezTo>
                    <a:pt x="2" y="163"/>
                    <a:pt x="1" y="161"/>
                    <a:pt x="1" y="158"/>
                  </a:cubicBezTo>
                  <a:lnTo>
                    <a:pt x="1" y="50"/>
                  </a:lnTo>
                  <a:cubicBezTo>
                    <a:pt x="1" y="46"/>
                    <a:pt x="2" y="45"/>
                    <a:pt x="5" y="45"/>
                  </a:cubicBezTo>
                  <a:lnTo>
                    <a:pt x="22" y="45"/>
                  </a:lnTo>
                  <a:cubicBezTo>
                    <a:pt x="26" y="45"/>
                    <a:pt x="27" y="47"/>
                    <a:pt x="27" y="50"/>
                  </a:cubicBezTo>
                  <a:lnTo>
                    <a:pt x="27" y="158"/>
                  </a:lnTo>
                  <a:lnTo>
                    <a:pt x="27" y="158"/>
                  </a:lnTo>
                  <a:close/>
                  <a:moveTo>
                    <a:pt x="14" y="28"/>
                  </a:moveTo>
                  <a:lnTo>
                    <a:pt x="14" y="28"/>
                  </a:lnTo>
                  <a:cubicBezTo>
                    <a:pt x="1" y="28"/>
                    <a:pt x="0" y="21"/>
                    <a:pt x="0" y="14"/>
                  </a:cubicBezTo>
                  <a:cubicBezTo>
                    <a:pt x="0" y="6"/>
                    <a:pt x="2" y="0"/>
                    <a:pt x="14" y="0"/>
                  </a:cubicBezTo>
                  <a:cubicBezTo>
                    <a:pt x="26" y="0"/>
                    <a:pt x="28" y="6"/>
                    <a:pt x="28" y="14"/>
                  </a:cubicBezTo>
                  <a:cubicBezTo>
                    <a:pt x="28" y="21"/>
                    <a:pt x="26" y="28"/>
                    <a:pt x="14" y="28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1" name="Freeform 345"/>
            <p:cNvSpPr>
              <a:spLocks noChangeAspect="1"/>
            </p:cNvSpPr>
            <p:nvPr userDrawn="1"/>
          </p:nvSpPr>
          <p:spPr bwMode="gray">
            <a:xfrm>
              <a:off x="2896" y="972"/>
              <a:ext cx="30" cy="40"/>
            </a:xfrm>
            <a:custGeom>
              <a:avLst/>
              <a:gdLst>
                <a:gd name="T0" fmla="*/ 43 w 92"/>
                <a:gd name="T1" fmla="*/ 122 h 122"/>
                <a:gd name="T2" fmla="*/ 43 w 92"/>
                <a:gd name="T3" fmla="*/ 122 h 122"/>
                <a:gd name="T4" fmla="*/ 6 w 92"/>
                <a:gd name="T5" fmla="*/ 116 h 122"/>
                <a:gd name="T6" fmla="*/ 1 w 92"/>
                <a:gd name="T7" fmla="*/ 109 h 122"/>
                <a:gd name="T8" fmla="*/ 3 w 92"/>
                <a:gd name="T9" fmla="*/ 101 h 122"/>
                <a:gd name="T10" fmla="*/ 9 w 92"/>
                <a:gd name="T11" fmla="*/ 97 h 122"/>
                <a:gd name="T12" fmla="*/ 43 w 92"/>
                <a:gd name="T13" fmla="*/ 100 h 122"/>
                <a:gd name="T14" fmla="*/ 65 w 92"/>
                <a:gd name="T15" fmla="*/ 86 h 122"/>
                <a:gd name="T16" fmla="*/ 45 w 92"/>
                <a:gd name="T17" fmla="*/ 71 h 122"/>
                <a:gd name="T18" fmla="*/ 1 w 92"/>
                <a:gd name="T19" fmla="*/ 36 h 122"/>
                <a:gd name="T20" fmla="*/ 46 w 92"/>
                <a:gd name="T21" fmla="*/ 0 h 122"/>
                <a:gd name="T22" fmla="*/ 83 w 92"/>
                <a:gd name="T23" fmla="*/ 5 h 122"/>
                <a:gd name="T24" fmla="*/ 88 w 92"/>
                <a:gd name="T25" fmla="*/ 12 h 122"/>
                <a:gd name="T26" fmla="*/ 86 w 92"/>
                <a:gd name="T27" fmla="*/ 21 h 122"/>
                <a:gd name="T28" fmla="*/ 79 w 92"/>
                <a:gd name="T29" fmla="*/ 24 h 122"/>
                <a:gd name="T30" fmla="*/ 47 w 92"/>
                <a:gd name="T31" fmla="*/ 22 h 122"/>
                <a:gd name="T32" fmla="*/ 28 w 92"/>
                <a:gd name="T33" fmla="*/ 35 h 122"/>
                <a:gd name="T34" fmla="*/ 48 w 92"/>
                <a:gd name="T35" fmla="*/ 48 h 122"/>
                <a:gd name="T36" fmla="*/ 92 w 92"/>
                <a:gd name="T37" fmla="*/ 85 h 122"/>
                <a:gd name="T38" fmla="*/ 43 w 92"/>
                <a:gd name="T39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2" h="122">
                  <a:moveTo>
                    <a:pt x="43" y="122"/>
                  </a:moveTo>
                  <a:lnTo>
                    <a:pt x="43" y="122"/>
                  </a:lnTo>
                  <a:cubicBezTo>
                    <a:pt x="31" y="122"/>
                    <a:pt x="15" y="120"/>
                    <a:pt x="6" y="116"/>
                  </a:cubicBezTo>
                  <a:cubicBezTo>
                    <a:pt x="1" y="115"/>
                    <a:pt x="0" y="112"/>
                    <a:pt x="1" y="109"/>
                  </a:cubicBezTo>
                  <a:lnTo>
                    <a:pt x="3" y="101"/>
                  </a:lnTo>
                  <a:cubicBezTo>
                    <a:pt x="3" y="97"/>
                    <a:pt x="5" y="97"/>
                    <a:pt x="9" y="97"/>
                  </a:cubicBezTo>
                  <a:cubicBezTo>
                    <a:pt x="19" y="99"/>
                    <a:pt x="35" y="100"/>
                    <a:pt x="43" y="100"/>
                  </a:cubicBezTo>
                  <a:cubicBezTo>
                    <a:pt x="58" y="100"/>
                    <a:pt x="65" y="96"/>
                    <a:pt x="65" y="86"/>
                  </a:cubicBezTo>
                  <a:cubicBezTo>
                    <a:pt x="65" y="75"/>
                    <a:pt x="61" y="73"/>
                    <a:pt x="45" y="71"/>
                  </a:cubicBezTo>
                  <a:cubicBezTo>
                    <a:pt x="22" y="67"/>
                    <a:pt x="1" y="62"/>
                    <a:pt x="1" y="36"/>
                  </a:cubicBezTo>
                  <a:cubicBezTo>
                    <a:pt x="1" y="12"/>
                    <a:pt x="19" y="0"/>
                    <a:pt x="46" y="0"/>
                  </a:cubicBezTo>
                  <a:cubicBezTo>
                    <a:pt x="56" y="0"/>
                    <a:pt x="73" y="1"/>
                    <a:pt x="83" y="5"/>
                  </a:cubicBezTo>
                  <a:cubicBezTo>
                    <a:pt x="87" y="7"/>
                    <a:pt x="89" y="9"/>
                    <a:pt x="88" y="12"/>
                  </a:cubicBezTo>
                  <a:lnTo>
                    <a:pt x="86" y="21"/>
                  </a:lnTo>
                  <a:cubicBezTo>
                    <a:pt x="85" y="24"/>
                    <a:pt x="84" y="25"/>
                    <a:pt x="79" y="24"/>
                  </a:cubicBezTo>
                  <a:cubicBezTo>
                    <a:pt x="69" y="23"/>
                    <a:pt x="56" y="22"/>
                    <a:pt x="47" y="22"/>
                  </a:cubicBezTo>
                  <a:cubicBezTo>
                    <a:pt x="31" y="22"/>
                    <a:pt x="28" y="26"/>
                    <a:pt x="28" y="35"/>
                  </a:cubicBezTo>
                  <a:cubicBezTo>
                    <a:pt x="28" y="44"/>
                    <a:pt x="34" y="46"/>
                    <a:pt x="48" y="48"/>
                  </a:cubicBezTo>
                  <a:cubicBezTo>
                    <a:pt x="71" y="51"/>
                    <a:pt x="92" y="56"/>
                    <a:pt x="92" y="85"/>
                  </a:cubicBezTo>
                  <a:cubicBezTo>
                    <a:pt x="92" y="113"/>
                    <a:pt x="68" y="122"/>
                    <a:pt x="43" y="122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2" name="Freeform 346"/>
            <p:cNvSpPr>
              <a:spLocks noChangeAspect="1"/>
            </p:cNvSpPr>
            <p:nvPr userDrawn="1"/>
          </p:nvSpPr>
          <p:spPr bwMode="gray">
            <a:xfrm>
              <a:off x="2929" y="972"/>
              <a:ext cx="30" cy="40"/>
            </a:xfrm>
            <a:custGeom>
              <a:avLst/>
              <a:gdLst>
                <a:gd name="T0" fmla="*/ 43 w 91"/>
                <a:gd name="T1" fmla="*/ 122 h 122"/>
                <a:gd name="T2" fmla="*/ 43 w 91"/>
                <a:gd name="T3" fmla="*/ 122 h 122"/>
                <a:gd name="T4" fmla="*/ 6 w 91"/>
                <a:gd name="T5" fmla="*/ 116 h 122"/>
                <a:gd name="T6" fmla="*/ 1 w 91"/>
                <a:gd name="T7" fmla="*/ 109 h 122"/>
                <a:gd name="T8" fmla="*/ 2 w 91"/>
                <a:gd name="T9" fmla="*/ 101 h 122"/>
                <a:gd name="T10" fmla="*/ 8 w 91"/>
                <a:gd name="T11" fmla="*/ 97 h 122"/>
                <a:gd name="T12" fmla="*/ 43 w 91"/>
                <a:gd name="T13" fmla="*/ 100 h 122"/>
                <a:gd name="T14" fmla="*/ 64 w 91"/>
                <a:gd name="T15" fmla="*/ 86 h 122"/>
                <a:gd name="T16" fmla="*/ 45 w 91"/>
                <a:gd name="T17" fmla="*/ 71 h 122"/>
                <a:gd name="T18" fmla="*/ 1 w 91"/>
                <a:gd name="T19" fmla="*/ 36 h 122"/>
                <a:gd name="T20" fmla="*/ 46 w 91"/>
                <a:gd name="T21" fmla="*/ 0 h 122"/>
                <a:gd name="T22" fmla="*/ 82 w 91"/>
                <a:gd name="T23" fmla="*/ 5 h 122"/>
                <a:gd name="T24" fmla="*/ 87 w 91"/>
                <a:gd name="T25" fmla="*/ 12 h 122"/>
                <a:gd name="T26" fmla="*/ 86 w 91"/>
                <a:gd name="T27" fmla="*/ 21 h 122"/>
                <a:gd name="T28" fmla="*/ 79 w 91"/>
                <a:gd name="T29" fmla="*/ 24 h 122"/>
                <a:gd name="T30" fmla="*/ 46 w 91"/>
                <a:gd name="T31" fmla="*/ 22 h 122"/>
                <a:gd name="T32" fmla="*/ 27 w 91"/>
                <a:gd name="T33" fmla="*/ 35 h 122"/>
                <a:gd name="T34" fmla="*/ 48 w 91"/>
                <a:gd name="T35" fmla="*/ 48 h 122"/>
                <a:gd name="T36" fmla="*/ 91 w 91"/>
                <a:gd name="T37" fmla="*/ 85 h 122"/>
                <a:gd name="T38" fmla="*/ 43 w 91"/>
                <a:gd name="T39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1" h="122">
                  <a:moveTo>
                    <a:pt x="43" y="122"/>
                  </a:moveTo>
                  <a:lnTo>
                    <a:pt x="43" y="122"/>
                  </a:lnTo>
                  <a:cubicBezTo>
                    <a:pt x="31" y="122"/>
                    <a:pt x="15" y="120"/>
                    <a:pt x="6" y="116"/>
                  </a:cubicBezTo>
                  <a:cubicBezTo>
                    <a:pt x="1" y="115"/>
                    <a:pt x="0" y="112"/>
                    <a:pt x="1" y="109"/>
                  </a:cubicBezTo>
                  <a:lnTo>
                    <a:pt x="2" y="101"/>
                  </a:lnTo>
                  <a:cubicBezTo>
                    <a:pt x="3" y="97"/>
                    <a:pt x="5" y="97"/>
                    <a:pt x="8" y="97"/>
                  </a:cubicBezTo>
                  <a:cubicBezTo>
                    <a:pt x="19" y="99"/>
                    <a:pt x="34" y="100"/>
                    <a:pt x="43" y="100"/>
                  </a:cubicBezTo>
                  <a:cubicBezTo>
                    <a:pt x="58" y="100"/>
                    <a:pt x="64" y="96"/>
                    <a:pt x="64" y="86"/>
                  </a:cubicBezTo>
                  <a:cubicBezTo>
                    <a:pt x="64" y="75"/>
                    <a:pt x="60" y="73"/>
                    <a:pt x="45" y="71"/>
                  </a:cubicBezTo>
                  <a:cubicBezTo>
                    <a:pt x="21" y="67"/>
                    <a:pt x="1" y="62"/>
                    <a:pt x="1" y="36"/>
                  </a:cubicBezTo>
                  <a:cubicBezTo>
                    <a:pt x="1" y="12"/>
                    <a:pt x="19" y="0"/>
                    <a:pt x="46" y="0"/>
                  </a:cubicBezTo>
                  <a:cubicBezTo>
                    <a:pt x="56" y="0"/>
                    <a:pt x="72" y="1"/>
                    <a:pt x="82" y="5"/>
                  </a:cubicBezTo>
                  <a:cubicBezTo>
                    <a:pt x="86" y="7"/>
                    <a:pt x="88" y="9"/>
                    <a:pt x="87" y="12"/>
                  </a:cubicBezTo>
                  <a:lnTo>
                    <a:pt x="86" y="21"/>
                  </a:lnTo>
                  <a:cubicBezTo>
                    <a:pt x="85" y="24"/>
                    <a:pt x="83" y="25"/>
                    <a:pt x="79" y="24"/>
                  </a:cubicBezTo>
                  <a:cubicBezTo>
                    <a:pt x="69" y="23"/>
                    <a:pt x="55" y="22"/>
                    <a:pt x="46" y="22"/>
                  </a:cubicBezTo>
                  <a:cubicBezTo>
                    <a:pt x="31" y="22"/>
                    <a:pt x="27" y="26"/>
                    <a:pt x="27" y="35"/>
                  </a:cubicBezTo>
                  <a:cubicBezTo>
                    <a:pt x="27" y="44"/>
                    <a:pt x="33" y="46"/>
                    <a:pt x="48" y="48"/>
                  </a:cubicBezTo>
                  <a:cubicBezTo>
                    <a:pt x="71" y="51"/>
                    <a:pt x="91" y="56"/>
                    <a:pt x="91" y="85"/>
                  </a:cubicBezTo>
                  <a:cubicBezTo>
                    <a:pt x="91" y="113"/>
                    <a:pt x="68" y="122"/>
                    <a:pt x="43" y="122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3" name="Freeform 347"/>
            <p:cNvSpPr>
              <a:spLocks noChangeAspect="1" noEditPoints="1"/>
            </p:cNvSpPr>
            <p:nvPr userDrawn="1"/>
          </p:nvSpPr>
          <p:spPr bwMode="gray">
            <a:xfrm>
              <a:off x="2964" y="958"/>
              <a:ext cx="9" cy="54"/>
            </a:xfrm>
            <a:custGeom>
              <a:avLst/>
              <a:gdLst>
                <a:gd name="T0" fmla="*/ 26 w 28"/>
                <a:gd name="T1" fmla="*/ 158 h 163"/>
                <a:gd name="T2" fmla="*/ 26 w 28"/>
                <a:gd name="T3" fmla="*/ 158 h 163"/>
                <a:gd name="T4" fmla="*/ 22 w 28"/>
                <a:gd name="T5" fmla="*/ 163 h 163"/>
                <a:gd name="T6" fmla="*/ 5 w 28"/>
                <a:gd name="T7" fmla="*/ 163 h 163"/>
                <a:gd name="T8" fmla="*/ 0 w 28"/>
                <a:gd name="T9" fmla="*/ 158 h 163"/>
                <a:gd name="T10" fmla="*/ 0 w 28"/>
                <a:gd name="T11" fmla="*/ 50 h 163"/>
                <a:gd name="T12" fmla="*/ 5 w 28"/>
                <a:gd name="T13" fmla="*/ 45 h 163"/>
                <a:gd name="T14" fmla="*/ 22 w 28"/>
                <a:gd name="T15" fmla="*/ 45 h 163"/>
                <a:gd name="T16" fmla="*/ 26 w 28"/>
                <a:gd name="T17" fmla="*/ 50 h 163"/>
                <a:gd name="T18" fmla="*/ 26 w 28"/>
                <a:gd name="T19" fmla="*/ 158 h 163"/>
                <a:gd name="T20" fmla="*/ 26 w 28"/>
                <a:gd name="T21" fmla="*/ 158 h 163"/>
                <a:gd name="T22" fmla="*/ 14 w 28"/>
                <a:gd name="T23" fmla="*/ 28 h 163"/>
                <a:gd name="T24" fmla="*/ 14 w 28"/>
                <a:gd name="T25" fmla="*/ 28 h 163"/>
                <a:gd name="T26" fmla="*/ 0 w 28"/>
                <a:gd name="T27" fmla="*/ 14 h 163"/>
                <a:gd name="T28" fmla="*/ 14 w 28"/>
                <a:gd name="T29" fmla="*/ 0 h 163"/>
                <a:gd name="T30" fmla="*/ 28 w 28"/>
                <a:gd name="T31" fmla="*/ 14 h 163"/>
                <a:gd name="T32" fmla="*/ 14 w 28"/>
                <a:gd name="T33" fmla="*/ 28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" h="163">
                  <a:moveTo>
                    <a:pt x="26" y="158"/>
                  </a:moveTo>
                  <a:lnTo>
                    <a:pt x="26" y="158"/>
                  </a:lnTo>
                  <a:cubicBezTo>
                    <a:pt x="26" y="161"/>
                    <a:pt x="26" y="163"/>
                    <a:pt x="22" y="163"/>
                  </a:cubicBezTo>
                  <a:lnTo>
                    <a:pt x="5" y="163"/>
                  </a:lnTo>
                  <a:cubicBezTo>
                    <a:pt x="2" y="163"/>
                    <a:pt x="0" y="161"/>
                    <a:pt x="0" y="158"/>
                  </a:cubicBezTo>
                  <a:lnTo>
                    <a:pt x="0" y="50"/>
                  </a:lnTo>
                  <a:cubicBezTo>
                    <a:pt x="0" y="46"/>
                    <a:pt x="2" y="45"/>
                    <a:pt x="5" y="45"/>
                  </a:cubicBezTo>
                  <a:lnTo>
                    <a:pt x="22" y="45"/>
                  </a:lnTo>
                  <a:cubicBezTo>
                    <a:pt x="26" y="45"/>
                    <a:pt x="26" y="47"/>
                    <a:pt x="26" y="50"/>
                  </a:cubicBezTo>
                  <a:lnTo>
                    <a:pt x="26" y="158"/>
                  </a:lnTo>
                  <a:lnTo>
                    <a:pt x="26" y="158"/>
                  </a:lnTo>
                  <a:close/>
                  <a:moveTo>
                    <a:pt x="14" y="28"/>
                  </a:moveTo>
                  <a:lnTo>
                    <a:pt x="14" y="28"/>
                  </a:lnTo>
                  <a:cubicBezTo>
                    <a:pt x="1" y="28"/>
                    <a:pt x="0" y="21"/>
                    <a:pt x="0" y="14"/>
                  </a:cubicBezTo>
                  <a:cubicBezTo>
                    <a:pt x="0" y="6"/>
                    <a:pt x="2" y="0"/>
                    <a:pt x="14" y="0"/>
                  </a:cubicBezTo>
                  <a:cubicBezTo>
                    <a:pt x="26" y="0"/>
                    <a:pt x="28" y="6"/>
                    <a:pt x="28" y="14"/>
                  </a:cubicBezTo>
                  <a:cubicBezTo>
                    <a:pt x="28" y="21"/>
                    <a:pt x="26" y="28"/>
                    <a:pt x="14" y="28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4" name="Freeform 348"/>
            <p:cNvSpPr>
              <a:spLocks noChangeAspect="1" noEditPoints="1"/>
            </p:cNvSpPr>
            <p:nvPr userDrawn="1"/>
          </p:nvSpPr>
          <p:spPr bwMode="gray">
            <a:xfrm>
              <a:off x="2979" y="972"/>
              <a:ext cx="34" cy="40"/>
            </a:xfrm>
            <a:custGeom>
              <a:avLst/>
              <a:gdLst>
                <a:gd name="T0" fmla="*/ 52 w 105"/>
                <a:gd name="T1" fmla="*/ 23 h 122"/>
                <a:gd name="T2" fmla="*/ 52 w 105"/>
                <a:gd name="T3" fmla="*/ 23 h 122"/>
                <a:gd name="T4" fmla="*/ 27 w 105"/>
                <a:gd name="T5" fmla="*/ 61 h 122"/>
                <a:gd name="T6" fmla="*/ 52 w 105"/>
                <a:gd name="T7" fmla="*/ 99 h 122"/>
                <a:gd name="T8" fmla="*/ 78 w 105"/>
                <a:gd name="T9" fmla="*/ 61 h 122"/>
                <a:gd name="T10" fmla="*/ 52 w 105"/>
                <a:gd name="T11" fmla="*/ 23 h 122"/>
                <a:gd name="T12" fmla="*/ 52 w 105"/>
                <a:gd name="T13" fmla="*/ 23 h 122"/>
                <a:gd name="T14" fmla="*/ 52 w 105"/>
                <a:gd name="T15" fmla="*/ 122 h 122"/>
                <a:gd name="T16" fmla="*/ 52 w 105"/>
                <a:gd name="T17" fmla="*/ 122 h 122"/>
                <a:gd name="T18" fmla="*/ 0 w 105"/>
                <a:gd name="T19" fmla="*/ 59 h 122"/>
                <a:gd name="T20" fmla="*/ 52 w 105"/>
                <a:gd name="T21" fmla="*/ 0 h 122"/>
                <a:gd name="T22" fmla="*/ 105 w 105"/>
                <a:gd name="T23" fmla="*/ 59 h 122"/>
                <a:gd name="T24" fmla="*/ 52 w 105"/>
                <a:gd name="T25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2">
                  <a:moveTo>
                    <a:pt x="52" y="23"/>
                  </a:moveTo>
                  <a:lnTo>
                    <a:pt x="52" y="23"/>
                  </a:lnTo>
                  <a:cubicBezTo>
                    <a:pt x="31" y="23"/>
                    <a:pt x="27" y="36"/>
                    <a:pt x="27" y="61"/>
                  </a:cubicBezTo>
                  <a:cubicBezTo>
                    <a:pt x="27" y="86"/>
                    <a:pt x="31" y="99"/>
                    <a:pt x="52" y="99"/>
                  </a:cubicBezTo>
                  <a:cubicBezTo>
                    <a:pt x="73" y="99"/>
                    <a:pt x="78" y="86"/>
                    <a:pt x="78" y="61"/>
                  </a:cubicBezTo>
                  <a:cubicBezTo>
                    <a:pt x="78" y="35"/>
                    <a:pt x="74" y="23"/>
                    <a:pt x="52" y="23"/>
                  </a:cubicBezTo>
                  <a:lnTo>
                    <a:pt x="52" y="23"/>
                  </a:lnTo>
                  <a:close/>
                  <a:moveTo>
                    <a:pt x="52" y="122"/>
                  </a:moveTo>
                  <a:lnTo>
                    <a:pt x="52" y="122"/>
                  </a:lnTo>
                  <a:cubicBezTo>
                    <a:pt x="3" y="122"/>
                    <a:pt x="0" y="86"/>
                    <a:pt x="0" y="59"/>
                  </a:cubicBezTo>
                  <a:cubicBezTo>
                    <a:pt x="0" y="37"/>
                    <a:pt x="5" y="0"/>
                    <a:pt x="52" y="0"/>
                  </a:cubicBezTo>
                  <a:cubicBezTo>
                    <a:pt x="98" y="0"/>
                    <a:pt x="105" y="31"/>
                    <a:pt x="105" y="59"/>
                  </a:cubicBezTo>
                  <a:cubicBezTo>
                    <a:pt x="105" y="86"/>
                    <a:pt x="101" y="122"/>
                    <a:pt x="52" y="122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5" name="Freeform 349"/>
            <p:cNvSpPr>
              <a:spLocks noChangeAspect="1"/>
            </p:cNvSpPr>
            <p:nvPr userDrawn="1"/>
          </p:nvSpPr>
          <p:spPr bwMode="gray">
            <a:xfrm>
              <a:off x="3017" y="972"/>
              <a:ext cx="34" cy="40"/>
            </a:xfrm>
            <a:custGeom>
              <a:avLst/>
              <a:gdLst>
                <a:gd name="T0" fmla="*/ 98 w 102"/>
                <a:gd name="T1" fmla="*/ 120 h 120"/>
                <a:gd name="T2" fmla="*/ 98 w 102"/>
                <a:gd name="T3" fmla="*/ 120 h 120"/>
                <a:gd name="T4" fmla="*/ 80 w 102"/>
                <a:gd name="T5" fmla="*/ 120 h 120"/>
                <a:gd name="T6" fmla="*/ 76 w 102"/>
                <a:gd name="T7" fmla="*/ 115 h 120"/>
                <a:gd name="T8" fmla="*/ 76 w 102"/>
                <a:gd name="T9" fmla="*/ 48 h 120"/>
                <a:gd name="T10" fmla="*/ 59 w 102"/>
                <a:gd name="T11" fmla="*/ 24 h 120"/>
                <a:gd name="T12" fmla="*/ 26 w 102"/>
                <a:gd name="T13" fmla="*/ 35 h 120"/>
                <a:gd name="T14" fmla="*/ 26 w 102"/>
                <a:gd name="T15" fmla="*/ 115 h 120"/>
                <a:gd name="T16" fmla="*/ 21 w 102"/>
                <a:gd name="T17" fmla="*/ 120 h 120"/>
                <a:gd name="T18" fmla="*/ 4 w 102"/>
                <a:gd name="T19" fmla="*/ 120 h 120"/>
                <a:gd name="T20" fmla="*/ 0 w 102"/>
                <a:gd name="T21" fmla="*/ 115 h 120"/>
                <a:gd name="T22" fmla="*/ 0 w 102"/>
                <a:gd name="T23" fmla="*/ 7 h 120"/>
                <a:gd name="T24" fmla="*/ 4 w 102"/>
                <a:gd name="T25" fmla="*/ 2 h 120"/>
                <a:gd name="T26" fmla="*/ 21 w 102"/>
                <a:gd name="T27" fmla="*/ 2 h 120"/>
                <a:gd name="T28" fmla="*/ 26 w 102"/>
                <a:gd name="T29" fmla="*/ 7 h 120"/>
                <a:gd name="T30" fmla="*/ 26 w 102"/>
                <a:gd name="T31" fmla="*/ 14 h 120"/>
                <a:gd name="T32" fmla="*/ 27 w 102"/>
                <a:gd name="T33" fmla="*/ 14 h 120"/>
                <a:gd name="T34" fmla="*/ 67 w 102"/>
                <a:gd name="T35" fmla="*/ 0 h 120"/>
                <a:gd name="T36" fmla="*/ 102 w 102"/>
                <a:gd name="T37" fmla="*/ 46 h 120"/>
                <a:gd name="T38" fmla="*/ 102 w 102"/>
                <a:gd name="T39" fmla="*/ 115 h 120"/>
                <a:gd name="T40" fmla="*/ 98 w 102"/>
                <a:gd name="T4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2" h="120">
                  <a:moveTo>
                    <a:pt x="98" y="120"/>
                  </a:moveTo>
                  <a:lnTo>
                    <a:pt x="98" y="120"/>
                  </a:lnTo>
                  <a:lnTo>
                    <a:pt x="80" y="120"/>
                  </a:lnTo>
                  <a:cubicBezTo>
                    <a:pt x="77" y="120"/>
                    <a:pt x="76" y="118"/>
                    <a:pt x="76" y="115"/>
                  </a:cubicBezTo>
                  <a:lnTo>
                    <a:pt x="76" y="48"/>
                  </a:lnTo>
                  <a:cubicBezTo>
                    <a:pt x="76" y="34"/>
                    <a:pt x="73" y="24"/>
                    <a:pt x="59" y="24"/>
                  </a:cubicBezTo>
                  <a:cubicBezTo>
                    <a:pt x="49" y="24"/>
                    <a:pt x="32" y="32"/>
                    <a:pt x="26" y="35"/>
                  </a:cubicBezTo>
                  <a:lnTo>
                    <a:pt x="26" y="115"/>
                  </a:lnTo>
                  <a:cubicBezTo>
                    <a:pt x="26" y="118"/>
                    <a:pt x="25" y="120"/>
                    <a:pt x="21" y="120"/>
                  </a:cubicBezTo>
                  <a:lnTo>
                    <a:pt x="4" y="120"/>
                  </a:lnTo>
                  <a:cubicBezTo>
                    <a:pt x="1" y="120"/>
                    <a:pt x="0" y="118"/>
                    <a:pt x="0" y="115"/>
                  </a:cubicBezTo>
                  <a:lnTo>
                    <a:pt x="0" y="7"/>
                  </a:lnTo>
                  <a:cubicBezTo>
                    <a:pt x="0" y="4"/>
                    <a:pt x="1" y="2"/>
                    <a:pt x="4" y="2"/>
                  </a:cubicBezTo>
                  <a:lnTo>
                    <a:pt x="21" y="2"/>
                  </a:lnTo>
                  <a:cubicBezTo>
                    <a:pt x="25" y="2"/>
                    <a:pt x="26" y="4"/>
                    <a:pt x="26" y="7"/>
                  </a:cubicBezTo>
                  <a:lnTo>
                    <a:pt x="26" y="14"/>
                  </a:lnTo>
                  <a:cubicBezTo>
                    <a:pt x="26" y="14"/>
                    <a:pt x="26" y="14"/>
                    <a:pt x="27" y="14"/>
                  </a:cubicBezTo>
                  <a:cubicBezTo>
                    <a:pt x="35" y="8"/>
                    <a:pt x="52" y="0"/>
                    <a:pt x="67" y="0"/>
                  </a:cubicBezTo>
                  <a:cubicBezTo>
                    <a:pt x="99" y="0"/>
                    <a:pt x="102" y="21"/>
                    <a:pt x="102" y="46"/>
                  </a:cubicBezTo>
                  <a:lnTo>
                    <a:pt x="102" y="115"/>
                  </a:lnTo>
                  <a:cubicBezTo>
                    <a:pt x="102" y="118"/>
                    <a:pt x="101" y="120"/>
                    <a:pt x="98" y="12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</p:grpSp>
      <p:grpSp>
        <p:nvGrpSpPr>
          <p:cNvPr id="90" name="Group 89"/>
          <p:cNvGrpSpPr/>
          <p:nvPr userDrawn="1"/>
        </p:nvGrpSpPr>
        <p:grpSpPr bwMode="gray">
          <a:xfrm>
            <a:off x="467544" y="6317551"/>
            <a:ext cx="7789651" cy="540449"/>
            <a:chOff x="467544" y="6317551"/>
            <a:chExt cx="7789651" cy="540449"/>
          </a:xfrm>
        </p:grpSpPr>
        <p:grpSp>
          <p:nvGrpSpPr>
            <p:cNvPr id="8" name="Group 7"/>
            <p:cNvGrpSpPr>
              <a:grpSpLocks noChangeAspect="1"/>
            </p:cNvGrpSpPr>
            <p:nvPr userDrawn="1"/>
          </p:nvGrpSpPr>
          <p:grpSpPr bwMode="gray">
            <a:xfrm>
              <a:off x="467544" y="6433591"/>
              <a:ext cx="1295472" cy="180000"/>
              <a:chOff x="3786188" y="3321051"/>
              <a:chExt cx="1565276" cy="217488"/>
            </a:xfrm>
            <a:solidFill>
              <a:schemeClr val="bg2"/>
            </a:solidFill>
          </p:grpSpPr>
          <p:sp>
            <p:nvSpPr>
              <p:cNvPr id="9" name="Freeform 277"/>
              <p:cNvSpPr>
                <a:spLocks noEditPoints="1"/>
              </p:cNvSpPr>
              <p:nvPr userDrawn="1"/>
            </p:nvSpPr>
            <p:spPr bwMode="gray">
              <a:xfrm>
                <a:off x="4183063" y="3382963"/>
                <a:ext cx="123825" cy="134938"/>
              </a:xfrm>
              <a:custGeom>
                <a:avLst/>
                <a:gdLst>
                  <a:gd name="T0" fmla="*/ 33 w 33"/>
                  <a:gd name="T1" fmla="*/ 17 h 34"/>
                  <a:gd name="T2" fmla="*/ 32 w 33"/>
                  <a:gd name="T3" fmla="*/ 22 h 34"/>
                  <a:gd name="T4" fmla="*/ 30 w 33"/>
                  <a:gd name="T5" fmla="*/ 27 h 34"/>
                  <a:gd name="T6" fmla="*/ 21 w 33"/>
                  <a:gd name="T7" fmla="*/ 27 h 34"/>
                  <a:gd name="T8" fmla="*/ 20 w 33"/>
                  <a:gd name="T9" fmla="*/ 24 h 34"/>
                  <a:gd name="T10" fmla="*/ 18 w 33"/>
                  <a:gd name="T11" fmla="*/ 26 h 34"/>
                  <a:gd name="T12" fmla="*/ 15 w 33"/>
                  <a:gd name="T13" fmla="*/ 27 h 34"/>
                  <a:gd name="T14" fmla="*/ 9 w 33"/>
                  <a:gd name="T15" fmla="*/ 24 h 34"/>
                  <a:gd name="T16" fmla="*/ 7 w 33"/>
                  <a:gd name="T17" fmla="*/ 17 h 34"/>
                  <a:gd name="T18" fmla="*/ 10 w 33"/>
                  <a:gd name="T19" fmla="*/ 10 h 34"/>
                  <a:gd name="T20" fmla="*/ 16 w 33"/>
                  <a:gd name="T21" fmla="*/ 8 h 34"/>
                  <a:gd name="T22" fmla="*/ 18 w 33"/>
                  <a:gd name="T23" fmla="*/ 8 h 34"/>
                  <a:gd name="T24" fmla="*/ 20 w 33"/>
                  <a:gd name="T25" fmla="*/ 9 h 34"/>
                  <a:gd name="T26" fmla="*/ 20 w 33"/>
                  <a:gd name="T27" fmla="*/ 8 h 34"/>
                  <a:gd name="T28" fmla="*/ 24 w 33"/>
                  <a:gd name="T29" fmla="*/ 8 h 34"/>
                  <a:gd name="T30" fmla="*/ 24 w 33"/>
                  <a:gd name="T31" fmla="*/ 24 h 34"/>
                  <a:gd name="T32" fmla="*/ 28 w 33"/>
                  <a:gd name="T33" fmla="*/ 24 h 34"/>
                  <a:gd name="T34" fmla="*/ 30 w 33"/>
                  <a:gd name="T35" fmla="*/ 21 h 34"/>
                  <a:gd name="T36" fmla="*/ 30 w 33"/>
                  <a:gd name="T37" fmla="*/ 17 h 34"/>
                  <a:gd name="T38" fmla="*/ 29 w 33"/>
                  <a:gd name="T39" fmla="*/ 11 h 34"/>
                  <a:gd name="T40" fmla="*/ 26 w 33"/>
                  <a:gd name="T41" fmla="*/ 6 h 34"/>
                  <a:gd name="T42" fmla="*/ 22 w 33"/>
                  <a:gd name="T43" fmla="*/ 4 h 34"/>
                  <a:gd name="T44" fmla="*/ 16 w 33"/>
                  <a:gd name="T45" fmla="*/ 3 h 34"/>
                  <a:gd name="T46" fmla="*/ 11 w 33"/>
                  <a:gd name="T47" fmla="*/ 4 h 34"/>
                  <a:gd name="T48" fmla="*/ 6 w 33"/>
                  <a:gd name="T49" fmla="*/ 7 h 34"/>
                  <a:gd name="T50" fmla="*/ 3 w 33"/>
                  <a:gd name="T51" fmla="*/ 11 h 34"/>
                  <a:gd name="T52" fmla="*/ 2 w 33"/>
                  <a:gd name="T53" fmla="*/ 17 h 34"/>
                  <a:gd name="T54" fmla="*/ 3 w 33"/>
                  <a:gd name="T55" fmla="*/ 23 h 34"/>
                  <a:gd name="T56" fmla="*/ 6 w 33"/>
                  <a:gd name="T57" fmla="*/ 27 h 34"/>
                  <a:gd name="T58" fmla="*/ 11 w 33"/>
                  <a:gd name="T59" fmla="*/ 30 h 34"/>
                  <a:gd name="T60" fmla="*/ 16 w 33"/>
                  <a:gd name="T61" fmla="*/ 31 h 34"/>
                  <a:gd name="T62" fmla="*/ 20 w 33"/>
                  <a:gd name="T63" fmla="*/ 31 h 34"/>
                  <a:gd name="T64" fmla="*/ 23 w 33"/>
                  <a:gd name="T65" fmla="*/ 31 h 34"/>
                  <a:gd name="T66" fmla="*/ 23 w 33"/>
                  <a:gd name="T67" fmla="*/ 33 h 34"/>
                  <a:gd name="T68" fmla="*/ 20 w 33"/>
                  <a:gd name="T69" fmla="*/ 34 h 34"/>
                  <a:gd name="T70" fmla="*/ 16 w 33"/>
                  <a:gd name="T71" fmla="*/ 34 h 34"/>
                  <a:gd name="T72" fmla="*/ 10 w 33"/>
                  <a:gd name="T73" fmla="*/ 33 h 34"/>
                  <a:gd name="T74" fmla="*/ 4 w 33"/>
                  <a:gd name="T75" fmla="*/ 29 h 34"/>
                  <a:gd name="T76" fmla="*/ 1 w 33"/>
                  <a:gd name="T77" fmla="*/ 24 h 34"/>
                  <a:gd name="T78" fmla="*/ 0 w 33"/>
                  <a:gd name="T79" fmla="*/ 17 h 34"/>
                  <a:gd name="T80" fmla="*/ 1 w 33"/>
                  <a:gd name="T81" fmla="*/ 10 h 34"/>
                  <a:gd name="T82" fmla="*/ 4 w 33"/>
                  <a:gd name="T83" fmla="*/ 5 h 34"/>
                  <a:gd name="T84" fmla="*/ 10 w 33"/>
                  <a:gd name="T85" fmla="*/ 1 h 34"/>
                  <a:gd name="T86" fmla="*/ 16 w 33"/>
                  <a:gd name="T87" fmla="*/ 0 h 34"/>
                  <a:gd name="T88" fmla="*/ 23 w 33"/>
                  <a:gd name="T89" fmla="*/ 1 h 34"/>
                  <a:gd name="T90" fmla="*/ 28 w 33"/>
                  <a:gd name="T91" fmla="*/ 5 h 34"/>
                  <a:gd name="T92" fmla="*/ 32 w 33"/>
                  <a:gd name="T93" fmla="*/ 10 h 34"/>
                  <a:gd name="T94" fmla="*/ 33 w 33"/>
                  <a:gd name="T95" fmla="*/ 17 h 34"/>
                  <a:gd name="T96" fmla="*/ 20 w 33"/>
                  <a:gd name="T97" fmla="*/ 22 h 34"/>
                  <a:gd name="T98" fmla="*/ 20 w 33"/>
                  <a:gd name="T99" fmla="*/ 12 h 34"/>
                  <a:gd name="T100" fmla="*/ 18 w 33"/>
                  <a:gd name="T101" fmla="*/ 11 h 34"/>
                  <a:gd name="T102" fmla="*/ 16 w 33"/>
                  <a:gd name="T103" fmla="*/ 10 h 34"/>
                  <a:gd name="T104" fmla="*/ 12 w 33"/>
                  <a:gd name="T105" fmla="*/ 12 h 34"/>
                  <a:gd name="T106" fmla="*/ 11 w 33"/>
                  <a:gd name="T107" fmla="*/ 17 h 34"/>
                  <a:gd name="T108" fmla="*/ 12 w 33"/>
                  <a:gd name="T109" fmla="*/ 22 h 34"/>
                  <a:gd name="T110" fmla="*/ 15 w 33"/>
                  <a:gd name="T111" fmla="*/ 24 h 34"/>
                  <a:gd name="T112" fmla="*/ 18 w 33"/>
                  <a:gd name="T113" fmla="*/ 23 h 34"/>
                  <a:gd name="T114" fmla="*/ 20 w 33"/>
                  <a:gd name="T115" fmla="*/ 22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3" h="34">
                    <a:moveTo>
                      <a:pt x="33" y="17"/>
                    </a:moveTo>
                    <a:cubicBezTo>
                      <a:pt x="33" y="18"/>
                      <a:pt x="32" y="20"/>
                      <a:pt x="32" y="22"/>
                    </a:cubicBezTo>
                    <a:cubicBezTo>
                      <a:pt x="31" y="24"/>
                      <a:pt x="31" y="25"/>
                      <a:pt x="30" y="27"/>
                    </a:cubicBezTo>
                    <a:cubicBezTo>
                      <a:pt x="21" y="27"/>
                      <a:pt x="21" y="27"/>
                      <a:pt x="21" y="27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19" y="25"/>
                      <a:pt x="19" y="26"/>
                      <a:pt x="18" y="26"/>
                    </a:cubicBezTo>
                    <a:cubicBezTo>
                      <a:pt x="17" y="27"/>
                      <a:pt x="16" y="27"/>
                      <a:pt x="15" y="27"/>
                    </a:cubicBezTo>
                    <a:cubicBezTo>
                      <a:pt x="12" y="27"/>
                      <a:pt x="11" y="26"/>
                      <a:pt x="9" y="24"/>
                    </a:cubicBezTo>
                    <a:cubicBezTo>
                      <a:pt x="8" y="23"/>
                      <a:pt x="7" y="20"/>
                      <a:pt x="7" y="17"/>
                    </a:cubicBezTo>
                    <a:cubicBezTo>
                      <a:pt x="7" y="14"/>
                      <a:pt x="8" y="12"/>
                      <a:pt x="10" y="10"/>
                    </a:cubicBezTo>
                    <a:cubicBezTo>
                      <a:pt x="11" y="8"/>
                      <a:pt x="13" y="8"/>
                      <a:pt x="16" y="8"/>
                    </a:cubicBezTo>
                    <a:cubicBezTo>
                      <a:pt x="17" y="8"/>
                      <a:pt x="17" y="8"/>
                      <a:pt x="18" y="8"/>
                    </a:cubicBezTo>
                    <a:cubicBezTo>
                      <a:pt x="19" y="8"/>
                      <a:pt x="20" y="8"/>
                      <a:pt x="20" y="9"/>
                    </a:cubicBezTo>
                    <a:cubicBezTo>
                      <a:pt x="20" y="8"/>
                      <a:pt x="20" y="8"/>
                      <a:pt x="20" y="8"/>
                    </a:cubicBezTo>
                    <a:cubicBezTo>
                      <a:pt x="24" y="8"/>
                      <a:pt x="24" y="8"/>
                      <a:pt x="24" y="8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8" y="24"/>
                      <a:pt x="28" y="24"/>
                      <a:pt x="28" y="24"/>
                    </a:cubicBezTo>
                    <a:cubicBezTo>
                      <a:pt x="29" y="23"/>
                      <a:pt x="29" y="22"/>
                      <a:pt x="30" y="21"/>
                    </a:cubicBezTo>
                    <a:cubicBezTo>
                      <a:pt x="30" y="19"/>
                      <a:pt x="30" y="18"/>
                      <a:pt x="30" y="17"/>
                    </a:cubicBezTo>
                    <a:cubicBezTo>
                      <a:pt x="30" y="15"/>
                      <a:pt x="30" y="13"/>
                      <a:pt x="29" y="11"/>
                    </a:cubicBezTo>
                    <a:cubicBezTo>
                      <a:pt x="28" y="9"/>
                      <a:pt x="28" y="8"/>
                      <a:pt x="26" y="6"/>
                    </a:cubicBezTo>
                    <a:cubicBezTo>
                      <a:pt x="25" y="5"/>
                      <a:pt x="24" y="4"/>
                      <a:pt x="22" y="4"/>
                    </a:cubicBezTo>
                    <a:cubicBezTo>
                      <a:pt x="21" y="3"/>
                      <a:pt x="19" y="3"/>
                      <a:pt x="16" y="3"/>
                    </a:cubicBezTo>
                    <a:cubicBezTo>
                      <a:pt x="14" y="3"/>
                      <a:pt x="12" y="3"/>
                      <a:pt x="11" y="4"/>
                    </a:cubicBezTo>
                    <a:cubicBezTo>
                      <a:pt x="9" y="4"/>
                      <a:pt x="8" y="6"/>
                      <a:pt x="6" y="7"/>
                    </a:cubicBezTo>
                    <a:cubicBezTo>
                      <a:pt x="5" y="8"/>
                      <a:pt x="4" y="10"/>
                      <a:pt x="3" y="11"/>
                    </a:cubicBezTo>
                    <a:cubicBezTo>
                      <a:pt x="3" y="13"/>
                      <a:pt x="2" y="15"/>
                      <a:pt x="2" y="17"/>
                    </a:cubicBezTo>
                    <a:cubicBezTo>
                      <a:pt x="2" y="19"/>
                      <a:pt x="3" y="21"/>
                      <a:pt x="3" y="23"/>
                    </a:cubicBezTo>
                    <a:cubicBezTo>
                      <a:pt x="4" y="25"/>
                      <a:pt x="5" y="26"/>
                      <a:pt x="6" y="27"/>
                    </a:cubicBezTo>
                    <a:cubicBezTo>
                      <a:pt x="7" y="29"/>
                      <a:pt x="9" y="30"/>
                      <a:pt x="11" y="30"/>
                    </a:cubicBezTo>
                    <a:cubicBezTo>
                      <a:pt x="12" y="31"/>
                      <a:pt x="14" y="31"/>
                      <a:pt x="16" y="31"/>
                    </a:cubicBezTo>
                    <a:cubicBezTo>
                      <a:pt x="17" y="31"/>
                      <a:pt x="19" y="31"/>
                      <a:pt x="20" y="31"/>
                    </a:cubicBezTo>
                    <a:cubicBezTo>
                      <a:pt x="21" y="31"/>
                      <a:pt x="22" y="31"/>
                      <a:pt x="23" y="31"/>
                    </a:cubicBezTo>
                    <a:cubicBezTo>
                      <a:pt x="23" y="33"/>
                      <a:pt x="23" y="33"/>
                      <a:pt x="23" y="33"/>
                    </a:cubicBezTo>
                    <a:cubicBezTo>
                      <a:pt x="22" y="34"/>
                      <a:pt x="21" y="34"/>
                      <a:pt x="20" y="34"/>
                    </a:cubicBezTo>
                    <a:cubicBezTo>
                      <a:pt x="19" y="34"/>
                      <a:pt x="18" y="34"/>
                      <a:pt x="16" y="34"/>
                    </a:cubicBezTo>
                    <a:cubicBezTo>
                      <a:pt x="14" y="34"/>
                      <a:pt x="12" y="34"/>
                      <a:pt x="10" y="33"/>
                    </a:cubicBezTo>
                    <a:cubicBezTo>
                      <a:pt x="8" y="32"/>
                      <a:pt x="6" y="31"/>
                      <a:pt x="4" y="29"/>
                    </a:cubicBezTo>
                    <a:cubicBezTo>
                      <a:pt x="3" y="28"/>
                      <a:pt x="2" y="26"/>
                      <a:pt x="1" y="24"/>
                    </a:cubicBezTo>
                    <a:cubicBezTo>
                      <a:pt x="0" y="22"/>
                      <a:pt x="0" y="20"/>
                      <a:pt x="0" y="17"/>
                    </a:cubicBezTo>
                    <a:cubicBezTo>
                      <a:pt x="0" y="15"/>
                      <a:pt x="0" y="12"/>
                      <a:pt x="1" y="10"/>
                    </a:cubicBezTo>
                    <a:cubicBezTo>
                      <a:pt x="2" y="8"/>
                      <a:pt x="3" y="6"/>
                      <a:pt x="4" y="5"/>
                    </a:cubicBezTo>
                    <a:cubicBezTo>
                      <a:pt x="6" y="3"/>
                      <a:pt x="8" y="2"/>
                      <a:pt x="10" y="1"/>
                    </a:cubicBezTo>
                    <a:cubicBezTo>
                      <a:pt x="12" y="0"/>
                      <a:pt x="14" y="0"/>
                      <a:pt x="16" y="0"/>
                    </a:cubicBezTo>
                    <a:cubicBezTo>
                      <a:pt x="19" y="0"/>
                      <a:pt x="21" y="0"/>
                      <a:pt x="23" y="1"/>
                    </a:cubicBezTo>
                    <a:cubicBezTo>
                      <a:pt x="25" y="2"/>
                      <a:pt x="27" y="3"/>
                      <a:pt x="28" y="5"/>
                    </a:cubicBezTo>
                    <a:cubicBezTo>
                      <a:pt x="30" y="6"/>
                      <a:pt x="31" y="8"/>
                      <a:pt x="32" y="10"/>
                    </a:cubicBezTo>
                    <a:cubicBezTo>
                      <a:pt x="32" y="12"/>
                      <a:pt x="33" y="14"/>
                      <a:pt x="33" y="17"/>
                    </a:cubicBezTo>
                    <a:close/>
                    <a:moveTo>
                      <a:pt x="20" y="22"/>
                    </a:moveTo>
                    <a:cubicBezTo>
                      <a:pt x="20" y="12"/>
                      <a:pt x="20" y="12"/>
                      <a:pt x="20" y="12"/>
                    </a:cubicBezTo>
                    <a:cubicBezTo>
                      <a:pt x="20" y="11"/>
                      <a:pt x="19" y="11"/>
                      <a:pt x="18" y="11"/>
                    </a:cubicBezTo>
                    <a:cubicBezTo>
                      <a:pt x="18" y="11"/>
                      <a:pt x="17" y="10"/>
                      <a:pt x="16" y="10"/>
                    </a:cubicBezTo>
                    <a:cubicBezTo>
                      <a:pt x="14" y="10"/>
                      <a:pt x="13" y="11"/>
                      <a:pt x="12" y="12"/>
                    </a:cubicBezTo>
                    <a:cubicBezTo>
                      <a:pt x="11" y="13"/>
                      <a:pt x="11" y="15"/>
                      <a:pt x="11" y="17"/>
                    </a:cubicBezTo>
                    <a:cubicBezTo>
                      <a:pt x="11" y="19"/>
                      <a:pt x="11" y="21"/>
                      <a:pt x="12" y="22"/>
                    </a:cubicBezTo>
                    <a:cubicBezTo>
                      <a:pt x="13" y="23"/>
                      <a:pt x="14" y="24"/>
                      <a:pt x="15" y="24"/>
                    </a:cubicBezTo>
                    <a:cubicBezTo>
                      <a:pt x="16" y="24"/>
                      <a:pt x="17" y="23"/>
                      <a:pt x="18" y="23"/>
                    </a:cubicBezTo>
                    <a:cubicBezTo>
                      <a:pt x="19" y="23"/>
                      <a:pt x="20" y="22"/>
                      <a:pt x="20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0" name="Freeform 278"/>
              <p:cNvSpPr>
                <a:spLocks/>
              </p:cNvSpPr>
              <p:nvPr userDrawn="1"/>
            </p:nvSpPr>
            <p:spPr bwMode="gray">
              <a:xfrm>
                <a:off x="4314826" y="3387726"/>
                <a:ext cx="90488" cy="114300"/>
              </a:xfrm>
              <a:custGeom>
                <a:avLst/>
                <a:gdLst>
                  <a:gd name="T0" fmla="*/ 57 w 57"/>
                  <a:gd name="T1" fmla="*/ 7 h 72"/>
                  <a:gd name="T2" fmla="*/ 33 w 57"/>
                  <a:gd name="T3" fmla="*/ 7 h 72"/>
                  <a:gd name="T4" fmla="*/ 33 w 57"/>
                  <a:gd name="T5" fmla="*/ 72 h 72"/>
                  <a:gd name="T6" fmla="*/ 24 w 57"/>
                  <a:gd name="T7" fmla="*/ 72 h 72"/>
                  <a:gd name="T8" fmla="*/ 24 w 57"/>
                  <a:gd name="T9" fmla="*/ 7 h 72"/>
                  <a:gd name="T10" fmla="*/ 0 w 57"/>
                  <a:gd name="T11" fmla="*/ 7 h 72"/>
                  <a:gd name="T12" fmla="*/ 0 w 57"/>
                  <a:gd name="T13" fmla="*/ 0 h 72"/>
                  <a:gd name="T14" fmla="*/ 57 w 57"/>
                  <a:gd name="T15" fmla="*/ 0 h 72"/>
                  <a:gd name="T16" fmla="*/ 57 w 57"/>
                  <a:gd name="T17" fmla="*/ 7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" h="72">
                    <a:moveTo>
                      <a:pt x="57" y="7"/>
                    </a:moveTo>
                    <a:lnTo>
                      <a:pt x="33" y="7"/>
                    </a:lnTo>
                    <a:lnTo>
                      <a:pt x="33" y="72"/>
                    </a:lnTo>
                    <a:lnTo>
                      <a:pt x="24" y="72"/>
                    </a:lnTo>
                    <a:lnTo>
                      <a:pt x="24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57" y="0"/>
                    </a:lnTo>
                    <a:lnTo>
                      <a:pt x="57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1" name="Freeform 279"/>
              <p:cNvSpPr>
                <a:spLocks/>
              </p:cNvSpPr>
              <p:nvPr userDrawn="1"/>
            </p:nvSpPr>
            <p:spPr bwMode="gray">
              <a:xfrm>
                <a:off x="4410076" y="3414713"/>
                <a:ext cx="52388" cy="87313"/>
              </a:xfrm>
              <a:custGeom>
                <a:avLst/>
                <a:gdLst>
                  <a:gd name="T0" fmla="*/ 14 w 14"/>
                  <a:gd name="T1" fmla="*/ 4 h 22"/>
                  <a:gd name="T2" fmla="*/ 13 w 14"/>
                  <a:gd name="T3" fmla="*/ 4 h 22"/>
                  <a:gd name="T4" fmla="*/ 12 w 14"/>
                  <a:gd name="T5" fmla="*/ 4 h 22"/>
                  <a:gd name="T6" fmla="*/ 10 w 14"/>
                  <a:gd name="T7" fmla="*/ 3 h 22"/>
                  <a:gd name="T8" fmla="*/ 7 w 14"/>
                  <a:gd name="T9" fmla="*/ 4 h 22"/>
                  <a:gd name="T10" fmla="*/ 4 w 14"/>
                  <a:gd name="T11" fmla="*/ 6 h 22"/>
                  <a:gd name="T12" fmla="*/ 4 w 14"/>
                  <a:gd name="T13" fmla="*/ 22 h 22"/>
                  <a:gd name="T14" fmla="*/ 0 w 14"/>
                  <a:gd name="T15" fmla="*/ 22 h 22"/>
                  <a:gd name="T16" fmla="*/ 0 w 14"/>
                  <a:gd name="T17" fmla="*/ 0 h 22"/>
                  <a:gd name="T18" fmla="*/ 4 w 14"/>
                  <a:gd name="T19" fmla="*/ 0 h 22"/>
                  <a:gd name="T20" fmla="*/ 4 w 14"/>
                  <a:gd name="T21" fmla="*/ 3 h 22"/>
                  <a:gd name="T22" fmla="*/ 8 w 14"/>
                  <a:gd name="T23" fmla="*/ 1 h 22"/>
                  <a:gd name="T24" fmla="*/ 11 w 14"/>
                  <a:gd name="T25" fmla="*/ 0 h 22"/>
                  <a:gd name="T26" fmla="*/ 12 w 14"/>
                  <a:gd name="T27" fmla="*/ 0 h 22"/>
                  <a:gd name="T28" fmla="*/ 14 w 14"/>
                  <a:gd name="T29" fmla="*/ 0 h 22"/>
                  <a:gd name="T30" fmla="*/ 14 w 14"/>
                  <a:gd name="T31" fmla="*/ 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" h="22">
                    <a:moveTo>
                      <a:pt x="14" y="4"/>
                    </a:move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2" y="4"/>
                      <a:pt x="12" y="4"/>
                    </a:cubicBezTo>
                    <a:cubicBezTo>
                      <a:pt x="11" y="3"/>
                      <a:pt x="11" y="3"/>
                      <a:pt x="10" y="3"/>
                    </a:cubicBezTo>
                    <a:cubicBezTo>
                      <a:pt x="9" y="3"/>
                      <a:pt x="8" y="4"/>
                      <a:pt x="7" y="4"/>
                    </a:cubicBezTo>
                    <a:cubicBezTo>
                      <a:pt x="6" y="5"/>
                      <a:pt x="5" y="5"/>
                      <a:pt x="4" y="6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5" y="2"/>
                      <a:pt x="6" y="1"/>
                      <a:pt x="8" y="1"/>
                    </a:cubicBezTo>
                    <a:cubicBezTo>
                      <a:pt x="9" y="0"/>
                      <a:pt x="10" y="0"/>
                      <a:pt x="11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3" y="0"/>
                      <a:pt x="13" y="0"/>
                      <a:pt x="14" y="0"/>
                    </a:cubicBezTo>
                    <a:lnTo>
                      <a:pt x="14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2" name="Freeform 280"/>
              <p:cNvSpPr>
                <a:spLocks noEditPoints="1"/>
              </p:cNvSpPr>
              <p:nvPr userDrawn="1"/>
            </p:nvSpPr>
            <p:spPr bwMode="gray">
              <a:xfrm>
                <a:off x="4470401" y="3411538"/>
                <a:ext cx="71438" cy="90488"/>
              </a:xfrm>
              <a:custGeom>
                <a:avLst/>
                <a:gdLst>
                  <a:gd name="T0" fmla="*/ 19 w 19"/>
                  <a:gd name="T1" fmla="*/ 23 h 23"/>
                  <a:gd name="T2" fmla="*/ 15 w 19"/>
                  <a:gd name="T3" fmla="*/ 23 h 23"/>
                  <a:gd name="T4" fmla="*/ 15 w 19"/>
                  <a:gd name="T5" fmla="*/ 20 h 23"/>
                  <a:gd name="T6" fmla="*/ 14 w 19"/>
                  <a:gd name="T7" fmla="*/ 21 h 23"/>
                  <a:gd name="T8" fmla="*/ 12 w 19"/>
                  <a:gd name="T9" fmla="*/ 22 h 23"/>
                  <a:gd name="T10" fmla="*/ 10 w 19"/>
                  <a:gd name="T11" fmla="*/ 23 h 23"/>
                  <a:gd name="T12" fmla="*/ 7 w 19"/>
                  <a:gd name="T13" fmla="*/ 23 h 23"/>
                  <a:gd name="T14" fmla="*/ 2 w 19"/>
                  <a:gd name="T15" fmla="*/ 21 h 23"/>
                  <a:gd name="T16" fmla="*/ 0 w 19"/>
                  <a:gd name="T17" fmla="*/ 16 h 23"/>
                  <a:gd name="T18" fmla="*/ 1 w 19"/>
                  <a:gd name="T19" fmla="*/ 12 h 23"/>
                  <a:gd name="T20" fmla="*/ 4 w 19"/>
                  <a:gd name="T21" fmla="*/ 10 h 23"/>
                  <a:gd name="T22" fmla="*/ 9 w 19"/>
                  <a:gd name="T23" fmla="*/ 9 h 23"/>
                  <a:gd name="T24" fmla="*/ 15 w 19"/>
                  <a:gd name="T25" fmla="*/ 8 h 23"/>
                  <a:gd name="T26" fmla="*/ 15 w 19"/>
                  <a:gd name="T27" fmla="*/ 8 h 23"/>
                  <a:gd name="T28" fmla="*/ 14 w 19"/>
                  <a:gd name="T29" fmla="*/ 6 h 23"/>
                  <a:gd name="T30" fmla="*/ 13 w 19"/>
                  <a:gd name="T31" fmla="*/ 4 h 23"/>
                  <a:gd name="T32" fmla="*/ 11 w 19"/>
                  <a:gd name="T33" fmla="*/ 4 h 23"/>
                  <a:gd name="T34" fmla="*/ 9 w 19"/>
                  <a:gd name="T35" fmla="*/ 4 h 23"/>
                  <a:gd name="T36" fmla="*/ 6 w 19"/>
                  <a:gd name="T37" fmla="*/ 4 h 23"/>
                  <a:gd name="T38" fmla="*/ 2 w 19"/>
                  <a:gd name="T39" fmla="*/ 5 h 23"/>
                  <a:gd name="T40" fmla="*/ 2 w 19"/>
                  <a:gd name="T41" fmla="*/ 5 h 23"/>
                  <a:gd name="T42" fmla="*/ 2 w 19"/>
                  <a:gd name="T43" fmla="*/ 1 h 23"/>
                  <a:gd name="T44" fmla="*/ 5 w 19"/>
                  <a:gd name="T45" fmla="*/ 1 h 23"/>
                  <a:gd name="T46" fmla="*/ 9 w 19"/>
                  <a:gd name="T47" fmla="*/ 0 h 23"/>
                  <a:gd name="T48" fmla="*/ 13 w 19"/>
                  <a:gd name="T49" fmla="*/ 1 h 23"/>
                  <a:gd name="T50" fmla="*/ 16 w 19"/>
                  <a:gd name="T51" fmla="*/ 2 h 23"/>
                  <a:gd name="T52" fmla="*/ 18 w 19"/>
                  <a:gd name="T53" fmla="*/ 4 h 23"/>
                  <a:gd name="T54" fmla="*/ 19 w 19"/>
                  <a:gd name="T55" fmla="*/ 8 h 23"/>
                  <a:gd name="T56" fmla="*/ 19 w 19"/>
                  <a:gd name="T57" fmla="*/ 23 h 23"/>
                  <a:gd name="T58" fmla="*/ 15 w 19"/>
                  <a:gd name="T59" fmla="*/ 17 h 23"/>
                  <a:gd name="T60" fmla="*/ 15 w 19"/>
                  <a:gd name="T61" fmla="*/ 11 h 23"/>
                  <a:gd name="T62" fmla="*/ 11 w 19"/>
                  <a:gd name="T63" fmla="*/ 11 h 23"/>
                  <a:gd name="T64" fmla="*/ 7 w 19"/>
                  <a:gd name="T65" fmla="*/ 12 h 23"/>
                  <a:gd name="T66" fmla="*/ 5 w 19"/>
                  <a:gd name="T67" fmla="*/ 13 h 23"/>
                  <a:gd name="T68" fmla="*/ 4 w 19"/>
                  <a:gd name="T69" fmla="*/ 16 h 23"/>
                  <a:gd name="T70" fmla="*/ 5 w 19"/>
                  <a:gd name="T71" fmla="*/ 19 h 23"/>
                  <a:gd name="T72" fmla="*/ 8 w 19"/>
                  <a:gd name="T73" fmla="*/ 20 h 23"/>
                  <a:gd name="T74" fmla="*/ 12 w 19"/>
                  <a:gd name="T75" fmla="*/ 19 h 23"/>
                  <a:gd name="T76" fmla="*/ 15 w 19"/>
                  <a:gd name="T77" fmla="*/ 17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9" h="23">
                    <a:moveTo>
                      <a:pt x="19" y="23"/>
                    </a:moveTo>
                    <a:cubicBezTo>
                      <a:pt x="15" y="23"/>
                      <a:pt x="15" y="23"/>
                      <a:pt x="15" y="23"/>
                    </a:cubicBezTo>
                    <a:cubicBezTo>
                      <a:pt x="15" y="20"/>
                      <a:pt x="15" y="20"/>
                      <a:pt x="15" y="20"/>
                    </a:cubicBezTo>
                    <a:cubicBezTo>
                      <a:pt x="15" y="21"/>
                      <a:pt x="14" y="21"/>
                      <a:pt x="14" y="21"/>
                    </a:cubicBezTo>
                    <a:cubicBezTo>
                      <a:pt x="13" y="22"/>
                      <a:pt x="12" y="22"/>
                      <a:pt x="12" y="22"/>
                    </a:cubicBezTo>
                    <a:cubicBezTo>
                      <a:pt x="11" y="22"/>
                      <a:pt x="11" y="23"/>
                      <a:pt x="10" y="23"/>
                    </a:cubicBezTo>
                    <a:cubicBezTo>
                      <a:pt x="9" y="23"/>
                      <a:pt x="8" y="23"/>
                      <a:pt x="7" y="23"/>
                    </a:cubicBezTo>
                    <a:cubicBezTo>
                      <a:pt x="5" y="23"/>
                      <a:pt x="3" y="23"/>
                      <a:pt x="2" y="21"/>
                    </a:cubicBezTo>
                    <a:cubicBezTo>
                      <a:pt x="1" y="20"/>
                      <a:pt x="0" y="18"/>
                      <a:pt x="0" y="16"/>
                    </a:cubicBezTo>
                    <a:cubicBezTo>
                      <a:pt x="0" y="15"/>
                      <a:pt x="0" y="13"/>
                      <a:pt x="1" y="12"/>
                    </a:cubicBezTo>
                    <a:cubicBezTo>
                      <a:pt x="2" y="11"/>
                      <a:pt x="3" y="10"/>
                      <a:pt x="4" y="10"/>
                    </a:cubicBezTo>
                    <a:cubicBezTo>
                      <a:pt x="5" y="9"/>
                      <a:pt x="7" y="9"/>
                      <a:pt x="9" y="9"/>
                    </a:cubicBezTo>
                    <a:cubicBezTo>
                      <a:pt x="11" y="8"/>
                      <a:pt x="13" y="8"/>
                      <a:pt x="15" y="8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7"/>
                      <a:pt x="15" y="6"/>
                      <a:pt x="14" y="6"/>
                    </a:cubicBezTo>
                    <a:cubicBezTo>
                      <a:pt x="14" y="5"/>
                      <a:pt x="14" y="5"/>
                      <a:pt x="13" y="4"/>
                    </a:cubicBezTo>
                    <a:cubicBezTo>
                      <a:pt x="13" y="4"/>
                      <a:pt x="12" y="4"/>
                      <a:pt x="11" y="4"/>
                    </a:cubicBezTo>
                    <a:cubicBezTo>
                      <a:pt x="11" y="4"/>
                      <a:pt x="10" y="4"/>
                      <a:pt x="9" y="4"/>
                    </a:cubicBezTo>
                    <a:cubicBezTo>
                      <a:pt x="8" y="4"/>
                      <a:pt x="7" y="4"/>
                      <a:pt x="6" y="4"/>
                    </a:cubicBezTo>
                    <a:cubicBezTo>
                      <a:pt x="5" y="4"/>
                      <a:pt x="3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4" y="1"/>
                      <a:pt x="5" y="1"/>
                    </a:cubicBezTo>
                    <a:cubicBezTo>
                      <a:pt x="6" y="0"/>
                      <a:pt x="8" y="0"/>
                      <a:pt x="9" y="0"/>
                    </a:cubicBezTo>
                    <a:cubicBezTo>
                      <a:pt x="11" y="0"/>
                      <a:pt x="12" y="0"/>
                      <a:pt x="13" y="1"/>
                    </a:cubicBezTo>
                    <a:cubicBezTo>
                      <a:pt x="14" y="1"/>
                      <a:pt x="15" y="1"/>
                      <a:pt x="16" y="2"/>
                    </a:cubicBezTo>
                    <a:cubicBezTo>
                      <a:pt x="17" y="3"/>
                      <a:pt x="17" y="3"/>
                      <a:pt x="18" y="4"/>
                    </a:cubicBezTo>
                    <a:cubicBezTo>
                      <a:pt x="18" y="5"/>
                      <a:pt x="19" y="6"/>
                      <a:pt x="19" y="8"/>
                    </a:cubicBezTo>
                    <a:lnTo>
                      <a:pt x="19" y="23"/>
                    </a:lnTo>
                    <a:close/>
                    <a:moveTo>
                      <a:pt x="15" y="17"/>
                    </a:moveTo>
                    <a:cubicBezTo>
                      <a:pt x="15" y="11"/>
                      <a:pt x="15" y="11"/>
                      <a:pt x="15" y="11"/>
                    </a:cubicBezTo>
                    <a:cubicBezTo>
                      <a:pt x="14" y="11"/>
                      <a:pt x="12" y="11"/>
                      <a:pt x="11" y="11"/>
                    </a:cubicBezTo>
                    <a:cubicBezTo>
                      <a:pt x="9" y="12"/>
                      <a:pt x="8" y="12"/>
                      <a:pt x="7" y="12"/>
                    </a:cubicBezTo>
                    <a:cubicBezTo>
                      <a:pt x="6" y="12"/>
                      <a:pt x="5" y="13"/>
                      <a:pt x="5" y="13"/>
                    </a:cubicBezTo>
                    <a:cubicBezTo>
                      <a:pt x="4" y="14"/>
                      <a:pt x="4" y="15"/>
                      <a:pt x="4" y="16"/>
                    </a:cubicBezTo>
                    <a:cubicBezTo>
                      <a:pt x="4" y="17"/>
                      <a:pt x="4" y="18"/>
                      <a:pt x="5" y="19"/>
                    </a:cubicBezTo>
                    <a:cubicBezTo>
                      <a:pt x="6" y="20"/>
                      <a:pt x="7" y="20"/>
                      <a:pt x="8" y="20"/>
                    </a:cubicBezTo>
                    <a:cubicBezTo>
                      <a:pt x="10" y="20"/>
                      <a:pt x="11" y="20"/>
                      <a:pt x="12" y="19"/>
                    </a:cubicBezTo>
                    <a:cubicBezTo>
                      <a:pt x="13" y="19"/>
                      <a:pt x="14" y="18"/>
                      <a:pt x="15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3" name="Freeform 281"/>
              <p:cNvSpPr>
                <a:spLocks/>
              </p:cNvSpPr>
              <p:nvPr userDrawn="1"/>
            </p:nvSpPr>
            <p:spPr bwMode="gray">
              <a:xfrm>
                <a:off x="4564063" y="3411538"/>
                <a:ext cx="73025" cy="90488"/>
              </a:xfrm>
              <a:custGeom>
                <a:avLst/>
                <a:gdLst>
                  <a:gd name="T0" fmla="*/ 19 w 19"/>
                  <a:gd name="T1" fmla="*/ 23 h 23"/>
                  <a:gd name="T2" fmla="*/ 15 w 19"/>
                  <a:gd name="T3" fmla="*/ 23 h 23"/>
                  <a:gd name="T4" fmla="*/ 15 w 19"/>
                  <a:gd name="T5" fmla="*/ 10 h 23"/>
                  <a:gd name="T6" fmla="*/ 15 w 19"/>
                  <a:gd name="T7" fmla="*/ 7 h 23"/>
                  <a:gd name="T8" fmla="*/ 14 w 19"/>
                  <a:gd name="T9" fmla="*/ 5 h 23"/>
                  <a:gd name="T10" fmla="*/ 13 w 19"/>
                  <a:gd name="T11" fmla="*/ 4 h 23"/>
                  <a:gd name="T12" fmla="*/ 10 w 19"/>
                  <a:gd name="T13" fmla="*/ 4 h 23"/>
                  <a:gd name="T14" fmla="*/ 7 w 19"/>
                  <a:gd name="T15" fmla="*/ 4 h 23"/>
                  <a:gd name="T16" fmla="*/ 4 w 19"/>
                  <a:gd name="T17" fmla="*/ 6 h 23"/>
                  <a:gd name="T18" fmla="*/ 4 w 19"/>
                  <a:gd name="T19" fmla="*/ 23 h 23"/>
                  <a:gd name="T20" fmla="*/ 0 w 19"/>
                  <a:gd name="T21" fmla="*/ 23 h 23"/>
                  <a:gd name="T22" fmla="*/ 0 w 19"/>
                  <a:gd name="T23" fmla="*/ 1 h 23"/>
                  <a:gd name="T24" fmla="*/ 4 w 19"/>
                  <a:gd name="T25" fmla="*/ 1 h 23"/>
                  <a:gd name="T26" fmla="*/ 4 w 19"/>
                  <a:gd name="T27" fmla="*/ 3 h 23"/>
                  <a:gd name="T28" fmla="*/ 8 w 19"/>
                  <a:gd name="T29" fmla="*/ 1 h 23"/>
                  <a:gd name="T30" fmla="*/ 11 w 19"/>
                  <a:gd name="T31" fmla="*/ 0 h 23"/>
                  <a:gd name="T32" fmla="*/ 17 w 19"/>
                  <a:gd name="T33" fmla="*/ 2 h 23"/>
                  <a:gd name="T34" fmla="*/ 19 w 19"/>
                  <a:gd name="T35" fmla="*/ 8 h 23"/>
                  <a:gd name="T36" fmla="*/ 19 w 19"/>
                  <a:gd name="T37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9" h="23">
                    <a:moveTo>
                      <a:pt x="19" y="23"/>
                    </a:moveTo>
                    <a:cubicBezTo>
                      <a:pt x="15" y="23"/>
                      <a:pt x="15" y="23"/>
                      <a:pt x="15" y="23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15" y="9"/>
                      <a:pt x="15" y="8"/>
                      <a:pt x="15" y="7"/>
                    </a:cubicBezTo>
                    <a:cubicBezTo>
                      <a:pt x="15" y="7"/>
                      <a:pt x="15" y="6"/>
                      <a:pt x="14" y="5"/>
                    </a:cubicBezTo>
                    <a:cubicBezTo>
                      <a:pt x="14" y="5"/>
                      <a:pt x="13" y="4"/>
                      <a:pt x="13" y="4"/>
                    </a:cubicBezTo>
                    <a:cubicBezTo>
                      <a:pt x="12" y="4"/>
                      <a:pt x="11" y="4"/>
                      <a:pt x="10" y="4"/>
                    </a:cubicBezTo>
                    <a:cubicBezTo>
                      <a:pt x="9" y="4"/>
                      <a:pt x="8" y="4"/>
                      <a:pt x="7" y="4"/>
                    </a:cubicBezTo>
                    <a:cubicBezTo>
                      <a:pt x="6" y="5"/>
                      <a:pt x="5" y="6"/>
                      <a:pt x="4" y="6"/>
                    </a:cubicBezTo>
                    <a:cubicBezTo>
                      <a:pt x="4" y="23"/>
                      <a:pt x="4" y="23"/>
                      <a:pt x="4" y="23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5" y="2"/>
                      <a:pt x="6" y="2"/>
                      <a:pt x="8" y="1"/>
                    </a:cubicBezTo>
                    <a:cubicBezTo>
                      <a:pt x="9" y="0"/>
                      <a:pt x="10" y="0"/>
                      <a:pt x="11" y="0"/>
                    </a:cubicBezTo>
                    <a:cubicBezTo>
                      <a:pt x="14" y="0"/>
                      <a:pt x="16" y="1"/>
                      <a:pt x="17" y="2"/>
                    </a:cubicBezTo>
                    <a:cubicBezTo>
                      <a:pt x="18" y="4"/>
                      <a:pt x="19" y="6"/>
                      <a:pt x="19" y="8"/>
                    </a:cubicBezTo>
                    <a:lnTo>
                      <a:pt x="19" y="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4" name="Freeform 282"/>
              <p:cNvSpPr>
                <a:spLocks/>
              </p:cNvSpPr>
              <p:nvPr userDrawn="1"/>
            </p:nvSpPr>
            <p:spPr bwMode="gray">
              <a:xfrm>
                <a:off x="4659313" y="3411538"/>
                <a:ext cx="63500" cy="90488"/>
              </a:xfrm>
              <a:custGeom>
                <a:avLst/>
                <a:gdLst>
                  <a:gd name="T0" fmla="*/ 17 w 17"/>
                  <a:gd name="T1" fmla="*/ 16 h 23"/>
                  <a:gd name="T2" fmla="*/ 14 w 17"/>
                  <a:gd name="T3" fmla="*/ 21 h 23"/>
                  <a:gd name="T4" fmla="*/ 7 w 17"/>
                  <a:gd name="T5" fmla="*/ 23 h 23"/>
                  <a:gd name="T6" fmla="*/ 3 w 17"/>
                  <a:gd name="T7" fmla="*/ 23 h 23"/>
                  <a:gd name="T8" fmla="*/ 0 w 17"/>
                  <a:gd name="T9" fmla="*/ 21 h 23"/>
                  <a:gd name="T10" fmla="*/ 0 w 17"/>
                  <a:gd name="T11" fmla="*/ 17 h 23"/>
                  <a:gd name="T12" fmla="*/ 0 w 17"/>
                  <a:gd name="T13" fmla="*/ 17 h 23"/>
                  <a:gd name="T14" fmla="*/ 4 w 17"/>
                  <a:gd name="T15" fmla="*/ 19 h 23"/>
                  <a:gd name="T16" fmla="*/ 8 w 17"/>
                  <a:gd name="T17" fmla="*/ 20 h 23"/>
                  <a:gd name="T18" fmla="*/ 12 w 17"/>
                  <a:gd name="T19" fmla="*/ 19 h 23"/>
                  <a:gd name="T20" fmla="*/ 13 w 17"/>
                  <a:gd name="T21" fmla="*/ 17 h 23"/>
                  <a:gd name="T22" fmla="*/ 12 w 17"/>
                  <a:gd name="T23" fmla="*/ 15 h 23"/>
                  <a:gd name="T24" fmla="*/ 9 w 17"/>
                  <a:gd name="T25" fmla="*/ 14 h 23"/>
                  <a:gd name="T26" fmla="*/ 7 w 17"/>
                  <a:gd name="T27" fmla="*/ 13 h 23"/>
                  <a:gd name="T28" fmla="*/ 5 w 17"/>
                  <a:gd name="T29" fmla="*/ 13 h 23"/>
                  <a:gd name="T30" fmla="*/ 1 w 17"/>
                  <a:gd name="T31" fmla="*/ 11 h 23"/>
                  <a:gd name="T32" fmla="*/ 0 w 17"/>
                  <a:gd name="T33" fmla="*/ 7 h 23"/>
                  <a:gd name="T34" fmla="*/ 0 w 17"/>
                  <a:gd name="T35" fmla="*/ 4 h 23"/>
                  <a:gd name="T36" fmla="*/ 2 w 17"/>
                  <a:gd name="T37" fmla="*/ 2 h 23"/>
                  <a:gd name="T38" fmla="*/ 5 w 17"/>
                  <a:gd name="T39" fmla="*/ 1 h 23"/>
                  <a:gd name="T40" fmla="*/ 9 w 17"/>
                  <a:gd name="T41" fmla="*/ 0 h 23"/>
                  <a:gd name="T42" fmla="*/ 12 w 17"/>
                  <a:gd name="T43" fmla="*/ 1 h 23"/>
                  <a:gd name="T44" fmla="*/ 16 w 17"/>
                  <a:gd name="T45" fmla="*/ 2 h 23"/>
                  <a:gd name="T46" fmla="*/ 16 w 17"/>
                  <a:gd name="T47" fmla="*/ 6 h 23"/>
                  <a:gd name="T48" fmla="*/ 16 w 17"/>
                  <a:gd name="T49" fmla="*/ 6 h 23"/>
                  <a:gd name="T50" fmla="*/ 12 w 17"/>
                  <a:gd name="T51" fmla="*/ 4 h 23"/>
                  <a:gd name="T52" fmla="*/ 8 w 17"/>
                  <a:gd name="T53" fmla="*/ 3 h 23"/>
                  <a:gd name="T54" fmla="*/ 5 w 17"/>
                  <a:gd name="T55" fmla="*/ 4 h 23"/>
                  <a:gd name="T56" fmla="*/ 3 w 17"/>
                  <a:gd name="T57" fmla="*/ 6 h 23"/>
                  <a:gd name="T58" fmla="*/ 4 w 17"/>
                  <a:gd name="T59" fmla="*/ 8 h 23"/>
                  <a:gd name="T60" fmla="*/ 7 w 17"/>
                  <a:gd name="T61" fmla="*/ 10 h 23"/>
                  <a:gd name="T62" fmla="*/ 9 w 17"/>
                  <a:gd name="T63" fmla="*/ 10 h 23"/>
                  <a:gd name="T64" fmla="*/ 11 w 17"/>
                  <a:gd name="T65" fmla="*/ 11 h 23"/>
                  <a:gd name="T66" fmla="*/ 15 w 17"/>
                  <a:gd name="T67" fmla="*/ 13 h 23"/>
                  <a:gd name="T68" fmla="*/ 17 w 17"/>
                  <a:gd name="T69" fmla="*/ 1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7" h="23">
                    <a:moveTo>
                      <a:pt x="17" y="16"/>
                    </a:moveTo>
                    <a:cubicBezTo>
                      <a:pt x="17" y="18"/>
                      <a:pt x="16" y="20"/>
                      <a:pt x="14" y="21"/>
                    </a:cubicBezTo>
                    <a:cubicBezTo>
                      <a:pt x="13" y="23"/>
                      <a:pt x="10" y="23"/>
                      <a:pt x="7" y="23"/>
                    </a:cubicBezTo>
                    <a:cubicBezTo>
                      <a:pt x="6" y="23"/>
                      <a:pt x="4" y="23"/>
                      <a:pt x="3" y="23"/>
                    </a:cubicBezTo>
                    <a:cubicBezTo>
                      <a:pt x="2" y="22"/>
                      <a:pt x="1" y="22"/>
                      <a:pt x="0" y="21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1" y="18"/>
                      <a:pt x="2" y="19"/>
                      <a:pt x="4" y="19"/>
                    </a:cubicBezTo>
                    <a:cubicBezTo>
                      <a:pt x="5" y="20"/>
                      <a:pt x="6" y="20"/>
                      <a:pt x="8" y="20"/>
                    </a:cubicBezTo>
                    <a:cubicBezTo>
                      <a:pt x="9" y="20"/>
                      <a:pt x="11" y="20"/>
                      <a:pt x="12" y="19"/>
                    </a:cubicBezTo>
                    <a:cubicBezTo>
                      <a:pt x="12" y="19"/>
                      <a:pt x="13" y="18"/>
                      <a:pt x="13" y="17"/>
                    </a:cubicBezTo>
                    <a:cubicBezTo>
                      <a:pt x="13" y="16"/>
                      <a:pt x="13" y="15"/>
                      <a:pt x="12" y="15"/>
                    </a:cubicBezTo>
                    <a:cubicBezTo>
                      <a:pt x="12" y="14"/>
                      <a:pt x="11" y="14"/>
                      <a:pt x="9" y="14"/>
                    </a:cubicBezTo>
                    <a:cubicBezTo>
                      <a:pt x="9" y="14"/>
                      <a:pt x="8" y="13"/>
                      <a:pt x="7" y="13"/>
                    </a:cubicBezTo>
                    <a:cubicBezTo>
                      <a:pt x="6" y="13"/>
                      <a:pt x="6" y="13"/>
                      <a:pt x="5" y="13"/>
                    </a:cubicBezTo>
                    <a:cubicBezTo>
                      <a:pt x="3" y="12"/>
                      <a:pt x="2" y="12"/>
                      <a:pt x="1" y="11"/>
                    </a:cubicBezTo>
                    <a:cubicBezTo>
                      <a:pt x="0" y="10"/>
                      <a:pt x="0" y="8"/>
                      <a:pt x="0" y="7"/>
                    </a:cubicBezTo>
                    <a:cubicBezTo>
                      <a:pt x="0" y="6"/>
                      <a:pt x="0" y="5"/>
                      <a:pt x="0" y="4"/>
                    </a:cubicBezTo>
                    <a:cubicBezTo>
                      <a:pt x="1" y="4"/>
                      <a:pt x="1" y="3"/>
                      <a:pt x="2" y="2"/>
                    </a:cubicBezTo>
                    <a:cubicBezTo>
                      <a:pt x="3" y="2"/>
                      <a:pt x="4" y="1"/>
                      <a:pt x="5" y="1"/>
                    </a:cubicBezTo>
                    <a:cubicBezTo>
                      <a:pt x="6" y="0"/>
                      <a:pt x="7" y="0"/>
                      <a:pt x="9" y="0"/>
                    </a:cubicBezTo>
                    <a:cubicBezTo>
                      <a:pt x="10" y="0"/>
                      <a:pt x="11" y="0"/>
                      <a:pt x="12" y="1"/>
                    </a:cubicBezTo>
                    <a:cubicBezTo>
                      <a:pt x="14" y="1"/>
                      <a:pt x="15" y="1"/>
                      <a:pt x="16" y="2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5" y="5"/>
                      <a:pt x="14" y="5"/>
                      <a:pt x="12" y="4"/>
                    </a:cubicBezTo>
                    <a:cubicBezTo>
                      <a:pt x="11" y="4"/>
                      <a:pt x="10" y="3"/>
                      <a:pt x="8" y="3"/>
                    </a:cubicBezTo>
                    <a:cubicBezTo>
                      <a:pt x="7" y="3"/>
                      <a:pt x="6" y="4"/>
                      <a:pt x="5" y="4"/>
                    </a:cubicBezTo>
                    <a:cubicBezTo>
                      <a:pt x="4" y="5"/>
                      <a:pt x="3" y="5"/>
                      <a:pt x="3" y="6"/>
                    </a:cubicBezTo>
                    <a:cubicBezTo>
                      <a:pt x="3" y="7"/>
                      <a:pt x="4" y="8"/>
                      <a:pt x="4" y="8"/>
                    </a:cubicBezTo>
                    <a:cubicBezTo>
                      <a:pt x="5" y="9"/>
                      <a:pt x="6" y="9"/>
                      <a:pt x="7" y="10"/>
                    </a:cubicBezTo>
                    <a:cubicBezTo>
                      <a:pt x="8" y="10"/>
                      <a:pt x="8" y="10"/>
                      <a:pt x="9" y="10"/>
                    </a:cubicBezTo>
                    <a:cubicBezTo>
                      <a:pt x="10" y="10"/>
                      <a:pt x="11" y="10"/>
                      <a:pt x="11" y="11"/>
                    </a:cubicBezTo>
                    <a:cubicBezTo>
                      <a:pt x="13" y="11"/>
                      <a:pt x="14" y="12"/>
                      <a:pt x="15" y="13"/>
                    </a:cubicBezTo>
                    <a:cubicBezTo>
                      <a:pt x="16" y="13"/>
                      <a:pt x="17" y="15"/>
                      <a:pt x="17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5" name="Freeform 283"/>
              <p:cNvSpPr>
                <a:spLocks noEditPoints="1"/>
              </p:cNvSpPr>
              <p:nvPr userDrawn="1"/>
            </p:nvSpPr>
            <p:spPr bwMode="gray">
              <a:xfrm>
                <a:off x="4741863" y="3411538"/>
                <a:ext cx="73025" cy="122238"/>
              </a:xfrm>
              <a:custGeom>
                <a:avLst/>
                <a:gdLst>
                  <a:gd name="T0" fmla="*/ 19 w 19"/>
                  <a:gd name="T1" fmla="*/ 11 h 31"/>
                  <a:gd name="T2" fmla="*/ 19 w 19"/>
                  <a:gd name="T3" fmla="*/ 16 h 31"/>
                  <a:gd name="T4" fmla="*/ 16 w 19"/>
                  <a:gd name="T5" fmla="*/ 20 h 31"/>
                  <a:gd name="T6" fmla="*/ 13 w 19"/>
                  <a:gd name="T7" fmla="*/ 22 h 31"/>
                  <a:gd name="T8" fmla="*/ 10 w 19"/>
                  <a:gd name="T9" fmla="*/ 23 h 31"/>
                  <a:gd name="T10" fmla="*/ 7 w 19"/>
                  <a:gd name="T11" fmla="*/ 23 h 31"/>
                  <a:gd name="T12" fmla="*/ 4 w 19"/>
                  <a:gd name="T13" fmla="*/ 22 h 31"/>
                  <a:gd name="T14" fmla="*/ 4 w 19"/>
                  <a:gd name="T15" fmla="*/ 31 h 31"/>
                  <a:gd name="T16" fmla="*/ 0 w 19"/>
                  <a:gd name="T17" fmla="*/ 31 h 31"/>
                  <a:gd name="T18" fmla="*/ 0 w 19"/>
                  <a:gd name="T19" fmla="*/ 1 h 31"/>
                  <a:gd name="T20" fmla="*/ 4 w 19"/>
                  <a:gd name="T21" fmla="*/ 1 h 31"/>
                  <a:gd name="T22" fmla="*/ 4 w 19"/>
                  <a:gd name="T23" fmla="*/ 3 h 31"/>
                  <a:gd name="T24" fmla="*/ 7 w 19"/>
                  <a:gd name="T25" fmla="*/ 1 h 31"/>
                  <a:gd name="T26" fmla="*/ 11 w 19"/>
                  <a:gd name="T27" fmla="*/ 0 h 31"/>
                  <a:gd name="T28" fmla="*/ 17 w 19"/>
                  <a:gd name="T29" fmla="*/ 3 h 31"/>
                  <a:gd name="T30" fmla="*/ 19 w 19"/>
                  <a:gd name="T31" fmla="*/ 11 h 31"/>
                  <a:gd name="T32" fmla="*/ 16 w 19"/>
                  <a:gd name="T33" fmla="*/ 12 h 31"/>
                  <a:gd name="T34" fmla="*/ 14 w 19"/>
                  <a:gd name="T35" fmla="*/ 6 h 31"/>
                  <a:gd name="T36" fmla="*/ 10 w 19"/>
                  <a:gd name="T37" fmla="*/ 4 h 31"/>
                  <a:gd name="T38" fmla="*/ 7 w 19"/>
                  <a:gd name="T39" fmla="*/ 4 h 31"/>
                  <a:gd name="T40" fmla="*/ 4 w 19"/>
                  <a:gd name="T41" fmla="*/ 6 h 31"/>
                  <a:gd name="T42" fmla="*/ 4 w 19"/>
                  <a:gd name="T43" fmla="*/ 19 h 31"/>
                  <a:gd name="T44" fmla="*/ 7 w 19"/>
                  <a:gd name="T45" fmla="*/ 20 h 31"/>
                  <a:gd name="T46" fmla="*/ 9 w 19"/>
                  <a:gd name="T47" fmla="*/ 20 h 31"/>
                  <a:gd name="T48" fmla="*/ 14 w 19"/>
                  <a:gd name="T49" fmla="*/ 18 h 31"/>
                  <a:gd name="T50" fmla="*/ 16 w 19"/>
                  <a:gd name="T51" fmla="*/ 12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9" h="31">
                    <a:moveTo>
                      <a:pt x="19" y="11"/>
                    </a:moveTo>
                    <a:cubicBezTo>
                      <a:pt x="19" y="13"/>
                      <a:pt x="19" y="15"/>
                      <a:pt x="19" y="16"/>
                    </a:cubicBezTo>
                    <a:cubicBezTo>
                      <a:pt x="18" y="18"/>
                      <a:pt x="17" y="19"/>
                      <a:pt x="16" y="20"/>
                    </a:cubicBezTo>
                    <a:cubicBezTo>
                      <a:pt x="16" y="21"/>
                      <a:pt x="15" y="22"/>
                      <a:pt x="13" y="22"/>
                    </a:cubicBezTo>
                    <a:cubicBezTo>
                      <a:pt x="12" y="23"/>
                      <a:pt x="11" y="23"/>
                      <a:pt x="10" y="23"/>
                    </a:cubicBezTo>
                    <a:cubicBezTo>
                      <a:pt x="9" y="23"/>
                      <a:pt x="8" y="23"/>
                      <a:pt x="7" y="23"/>
                    </a:cubicBezTo>
                    <a:cubicBezTo>
                      <a:pt x="6" y="22"/>
                      <a:pt x="5" y="22"/>
                      <a:pt x="4" y="22"/>
                    </a:cubicBezTo>
                    <a:cubicBezTo>
                      <a:pt x="4" y="31"/>
                      <a:pt x="4" y="31"/>
                      <a:pt x="4" y="31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5" y="2"/>
                      <a:pt x="6" y="2"/>
                      <a:pt x="7" y="1"/>
                    </a:cubicBezTo>
                    <a:cubicBezTo>
                      <a:pt x="8" y="0"/>
                      <a:pt x="10" y="0"/>
                      <a:pt x="11" y="0"/>
                    </a:cubicBezTo>
                    <a:cubicBezTo>
                      <a:pt x="14" y="0"/>
                      <a:pt x="16" y="1"/>
                      <a:pt x="17" y="3"/>
                    </a:cubicBezTo>
                    <a:cubicBezTo>
                      <a:pt x="19" y="5"/>
                      <a:pt x="19" y="8"/>
                      <a:pt x="19" y="11"/>
                    </a:cubicBezTo>
                    <a:close/>
                    <a:moveTo>
                      <a:pt x="16" y="12"/>
                    </a:moveTo>
                    <a:cubicBezTo>
                      <a:pt x="16" y="9"/>
                      <a:pt x="15" y="7"/>
                      <a:pt x="14" y="6"/>
                    </a:cubicBezTo>
                    <a:cubicBezTo>
                      <a:pt x="13" y="4"/>
                      <a:pt x="12" y="4"/>
                      <a:pt x="10" y="4"/>
                    </a:cubicBezTo>
                    <a:cubicBezTo>
                      <a:pt x="9" y="4"/>
                      <a:pt x="8" y="4"/>
                      <a:pt x="7" y="4"/>
                    </a:cubicBezTo>
                    <a:cubicBezTo>
                      <a:pt x="6" y="5"/>
                      <a:pt x="5" y="5"/>
                      <a:pt x="4" y="6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5" y="19"/>
                      <a:pt x="6" y="19"/>
                      <a:pt x="7" y="20"/>
                    </a:cubicBezTo>
                    <a:cubicBezTo>
                      <a:pt x="7" y="20"/>
                      <a:pt x="8" y="20"/>
                      <a:pt x="9" y="20"/>
                    </a:cubicBezTo>
                    <a:cubicBezTo>
                      <a:pt x="11" y="20"/>
                      <a:pt x="13" y="19"/>
                      <a:pt x="14" y="18"/>
                    </a:cubicBezTo>
                    <a:cubicBezTo>
                      <a:pt x="15" y="16"/>
                      <a:pt x="16" y="14"/>
                      <a:pt x="16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6" name="Freeform 284"/>
              <p:cNvSpPr>
                <a:spLocks noEditPoints="1"/>
              </p:cNvSpPr>
              <p:nvPr userDrawn="1"/>
            </p:nvSpPr>
            <p:spPr bwMode="gray">
              <a:xfrm>
                <a:off x="4832351" y="3411538"/>
                <a:ext cx="76200" cy="90488"/>
              </a:xfrm>
              <a:custGeom>
                <a:avLst/>
                <a:gdLst>
                  <a:gd name="T0" fmla="*/ 20 w 20"/>
                  <a:gd name="T1" fmla="*/ 12 h 23"/>
                  <a:gd name="T2" fmla="*/ 17 w 20"/>
                  <a:gd name="T3" fmla="*/ 20 h 23"/>
                  <a:gd name="T4" fmla="*/ 10 w 20"/>
                  <a:gd name="T5" fmla="*/ 23 h 23"/>
                  <a:gd name="T6" fmla="*/ 3 w 20"/>
                  <a:gd name="T7" fmla="*/ 20 h 23"/>
                  <a:gd name="T8" fmla="*/ 0 w 20"/>
                  <a:gd name="T9" fmla="*/ 12 h 23"/>
                  <a:gd name="T10" fmla="*/ 3 w 20"/>
                  <a:gd name="T11" fmla="*/ 3 h 23"/>
                  <a:gd name="T12" fmla="*/ 10 w 20"/>
                  <a:gd name="T13" fmla="*/ 0 h 23"/>
                  <a:gd name="T14" fmla="*/ 17 w 20"/>
                  <a:gd name="T15" fmla="*/ 3 h 23"/>
                  <a:gd name="T16" fmla="*/ 20 w 20"/>
                  <a:gd name="T17" fmla="*/ 12 h 23"/>
                  <a:gd name="T18" fmla="*/ 16 w 20"/>
                  <a:gd name="T19" fmla="*/ 12 h 23"/>
                  <a:gd name="T20" fmla="*/ 15 w 20"/>
                  <a:gd name="T21" fmla="*/ 5 h 23"/>
                  <a:gd name="T22" fmla="*/ 10 w 20"/>
                  <a:gd name="T23" fmla="*/ 3 h 23"/>
                  <a:gd name="T24" fmla="*/ 5 w 20"/>
                  <a:gd name="T25" fmla="*/ 5 h 23"/>
                  <a:gd name="T26" fmla="*/ 4 w 20"/>
                  <a:gd name="T27" fmla="*/ 12 h 23"/>
                  <a:gd name="T28" fmla="*/ 5 w 20"/>
                  <a:gd name="T29" fmla="*/ 18 h 23"/>
                  <a:gd name="T30" fmla="*/ 10 w 20"/>
                  <a:gd name="T31" fmla="*/ 20 h 23"/>
                  <a:gd name="T32" fmla="*/ 15 w 20"/>
                  <a:gd name="T33" fmla="*/ 18 h 23"/>
                  <a:gd name="T34" fmla="*/ 16 w 20"/>
                  <a:gd name="T35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0" h="23">
                    <a:moveTo>
                      <a:pt x="20" y="12"/>
                    </a:moveTo>
                    <a:cubicBezTo>
                      <a:pt x="20" y="15"/>
                      <a:pt x="19" y="18"/>
                      <a:pt x="17" y="20"/>
                    </a:cubicBezTo>
                    <a:cubicBezTo>
                      <a:pt x="15" y="22"/>
                      <a:pt x="13" y="23"/>
                      <a:pt x="10" y="23"/>
                    </a:cubicBezTo>
                    <a:cubicBezTo>
                      <a:pt x="7" y="23"/>
                      <a:pt x="4" y="22"/>
                      <a:pt x="3" y="20"/>
                    </a:cubicBezTo>
                    <a:cubicBezTo>
                      <a:pt x="1" y="18"/>
                      <a:pt x="0" y="15"/>
                      <a:pt x="0" y="12"/>
                    </a:cubicBezTo>
                    <a:cubicBezTo>
                      <a:pt x="0" y="8"/>
                      <a:pt x="1" y="5"/>
                      <a:pt x="3" y="3"/>
                    </a:cubicBezTo>
                    <a:cubicBezTo>
                      <a:pt x="4" y="1"/>
                      <a:pt x="7" y="0"/>
                      <a:pt x="10" y="0"/>
                    </a:cubicBezTo>
                    <a:cubicBezTo>
                      <a:pt x="13" y="0"/>
                      <a:pt x="15" y="1"/>
                      <a:pt x="17" y="3"/>
                    </a:cubicBezTo>
                    <a:cubicBezTo>
                      <a:pt x="19" y="5"/>
                      <a:pt x="20" y="8"/>
                      <a:pt x="20" y="12"/>
                    </a:cubicBezTo>
                    <a:close/>
                    <a:moveTo>
                      <a:pt x="16" y="12"/>
                    </a:moveTo>
                    <a:cubicBezTo>
                      <a:pt x="16" y="9"/>
                      <a:pt x="16" y="7"/>
                      <a:pt x="15" y="5"/>
                    </a:cubicBezTo>
                    <a:cubicBezTo>
                      <a:pt x="13" y="4"/>
                      <a:pt x="12" y="3"/>
                      <a:pt x="10" y="3"/>
                    </a:cubicBezTo>
                    <a:cubicBezTo>
                      <a:pt x="8" y="3"/>
                      <a:pt x="6" y="4"/>
                      <a:pt x="5" y="5"/>
                    </a:cubicBezTo>
                    <a:cubicBezTo>
                      <a:pt x="4" y="7"/>
                      <a:pt x="4" y="9"/>
                      <a:pt x="4" y="12"/>
                    </a:cubicBezTo>
                    <a:cubicBezTo>
                      <a:pt x="4" y="14"/>
                      <a:pt x="4" y="17"/>
                      <a:pt x="5" y="18"/>
                    </a:cubicBezTo>
                    <a:cubicBezTo>
                      <a:pt x="6" y="19"/>
                      <a:pt x="8" y="20"/>
                      <a:pt x="10" y="20"/>
                    </a:cubicBezTo>
                    <a:cubicBezTo>
                      <a:pt x="12" y="20"/>
                      <a:pt x="13" y="19"/>
                      <a:pt x="15" y="18"/>
                    </a:cubicBezTo>
                    <a:cubicBezTo>
                      <a:pt x="16" y="17"/>
                      <a:pt x="16" y="14"/>
                      <a:pt x="16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7" name="Freeform 285"/>
              <p:cNvSpPr>
                <a:spLocks/>
              </p:cNvSpPr>
              <p:nvPr userDrawn="1"/>
            </p:nvSpPr>
            <p:spPr bwMode="gray">
              <a:xfrm>
                <a:off x="4930776" y="3414713"/>
                <a:ext cx="49213" cy="87313"/>
              </a:xfrm>
              <a:custGeom>
                <a:avLst/>
                <a:gdLst>
                  <a:gd name="T0" fmla="*/ 13 w 13"/>
                  <a:gd name="T1" fmla="*/ 4 h 22"/>
                  <a:gd name="T2" fmla="*/ 13 w 13"/>
                  <a:gd name="T3" fmla="*/ 4 h 22"/>
                  <a:gd name="T4" fmla="*/ 12 w 13"/>
                  <a:gd name="T5" fmla="*/ 4 h 22"/>
                  <a:gd name="T6" fmla="*/ 10 w 13"/>
                  <a:gd name="T7" fmla="*/ 3 h 22"/>
                  <a:gd name="T8" fmla="*/ 6 w 13"/>
                  <a:gd name="T9" fmla="*/ 4 h 22"/>
                  <a:gd name="T10" fmla="*/ 3 w 13"/>
                  <a:gd name="T11" fmla="*/ 6 h 22"/>
                  <a:gd name="T12" fmla="*/ 3 w 13"/>
                  <a:gd name="T13" fmla="*/ 22 h 22"/>
                  <a:gd name="T14" fmla="*/ 0 w 13"/>
                  <a:gd name="T15" fmla="*/ 22 h 22"/>
                  <a:gd name="T16" fmla="*/ 0 w 13"/>
                  <a:gd name="T17" fmla="*/ 0 h 22"/>
                  <a:gd name="T18" fmla="*/ 3 w 13"/>
                  <a:gd name="T19" fmla="*/ 0 h 22"/>
                  <a:gd name="T20" fmla="*/ 3 w 13"/>
                  <a:gd name="T21" fmla="*/ 3 h 22"/>
                  <a:gd name="T22" fmla="*/ 7 w 13"/>
                  <a:gd name="T23" fmla="*/ 1 h 22"/>
                  <a:gd name="T24" fmla="*/ 11 w 13"/>
                  <a:gd name="T25" fmla="*/ 0 h 22"/>
                  <a:gd name="T26" fmla="*/ 12 w 13"/>
                  <a:gd name="T27" fmla="*/ 0 h 22"/>
                  <a:gd name="T28" fmla="*/ 13 w 13"/>
                  <a:gd name="T29" fmla="*/ 0 h 22"/>
                  <a:gd name="T30" fmla="*/ 13 w 13"/>
                  <a:gd name="T31" fmla="*/ 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3" h="22">
                    <a:moveTo>
                      <a:pt x="13" y="4"/>
                    </a:move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2" y="4"/>
                      <a:pt x="12" y="4"/>
                    </a:cubicBezTo>
                    <a:cubicBezTo>
                      <a:pt x="11" y="3"/>
                      <a:pt x="10" y="3"/>
                      <a:pt x="10" y="3"/>
                    </a:cubicBezTo>
                    <a:cubicBezTo>
                      <a:pt x="9" y="3"/>
                      <a:pt x="8" y="4"/>
                      <a:pt x="6" y="4"/>
                    </a:cubicBezTo>
                    <a:cubicBezTo>
                      <a:pt x="5" y="5"/>
                      <a:pt x="4" y="5"/>
                      <a:pt x="3" y="6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5" y="2"/>
                      <a:pt x="6" y="1"/>
                      <a:pt x="7" y="1"/>
                    </a:cubicBezTo>
                    <a:cubicBezTo>
                      <a:pt x="8" y="0"/>
                      <a:pt x="10" y="0"/>
                      <a:pt x="11" y="0"/>
                    </a:cubicBezTo>
                    <a:cubicBezTo>
                      <a:pt x="11" y="0"/>
                      <a:pt x="12" y="0"/>
                      <a:pt x="12" y="0"/>
                    </a:cubicBezTo>
                    <a:cubicBezTo>
                      <a:pt x="12" y="0"/>
                      <a:pt x="13" y="0"/>
                      <a:pt x="13" y="0"/>
                    </a:cubicBezTo>
                    <a:lnTo>
                      <a:pt x="13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8" name="Freeform 286"/>
              <p:cNvSpPr>
                <a:spLocks/>
              </p:cNvSpPr>
              <p:nvPr userDrawn="1"/>
            </p:nvSpPr>
            <p:spPr bwMode="gray">
              <a:xfrm>
                <a:off x="4991101" y="3390901"/>
                <a:ext cx="53975" cy="111125"/>
              </a:xfrm>
              <a:custGeom>
                <a:avLst/>
                <a:gdLst>
                  <a:gd name="T0" fmla="*/ 14 w 14"/>
                  <a:gd name="T1" fmla="*/ 27 h 28"/>
                  <a:gd name="T2" fmla="*/ 12 w 14"/>
                  <a:gd name="T3" fmla="*/ 28 h 28"/>
                  <a:gd name="T4" fmla="*/ 10 w 14"/>
                  <a:gd name="T5" fmla="*/ 28 h 28"/>
                  <a:gd name="T6" fmla="*/ 4 w 14"/>
                  <a:gd name="T7" fmla="*/ 26 h 28"/>
                  <a:gd name="T8" fmla="*/ 3 w 14"/>
                  <a:gd name="T9" fmla="*/ 21 h 28"/>
                  <a:gd name="T10" fmla="*/ 3 w 14"/>
                  <a:gd name="T11" fmla="*/ 9 h 28"/>
                  <a:gd name="T12" fmla="*/ 0 w 14"/>
                  <a:gd name="T13" fmla="*/ 9 h 28"/>
                  <a:gd name="T14" fmla="*/ 0 w 14"/>
                  <a:gd name="T15" fmla="*/ 6 h 28"/>
                  <a:gd name="T16" fmla="*/ 3 w 14"/>
                  <a:gd name="T17" fmla="*/ 6 h 28"/>
                  <a:gd name="T18" fmla="*/ 3 w 14"/>
                  <a:gd name="T19" fmla="*/ 0 h 28"/>
                  <a:gd name="T20" fmla="*/ 6 w 14"/>
                  <a:gd name="T21" fmla="*/ 0 h 28"/>
                  <a:gd name="T22" fmla="*/ 6 w 14"/>
                  <a:gd name="T23" fmla="*/ 6 h 28"/>
                  <a:gd name="T24" fmla="*/ 14 w 14"/>
                  <a:gd name="T25" fmla="*/ 6 h 28"/>
                  <a:gd name="T26" fmla="*/ 14 w 14"/>
                  <a:gd name="T27" fmla="*/ 9 h 28"/>
                  <a:gd name="T28" fmla="*/ 6 w 14"/>
                  <a:gd name="T29" fmla="*/ 9 h 28"/>
                  <a:gd name="T30" fmla="*/ 6 w 14"/>
                  <a:gd name="T31" fmla="*/ 19 h 28"/>
                  <a:gd name="T32" fmla="*/ 6 w 14"/>
                  <a:gd name="T33" fmla="*/ 22 h 28"/>
                  <a:gd name="T34" fmla="*/ 7 w 14"/>
                  <a:gd name="T35" fmla="*/ 23 h 28"/>
                  <a:gd name="T36" fmla="*/ 8 w 14"/>
                  <a:gd name="T37" fmla="*/ 24 h 28"/>
                  <a:gd name="T38" fmla="*/ 11 w 14"/>
                  <a:gd name="T39" fmla="*/ 25 h 28"/>
                  <a:gd name="T40" fmla="*/ 12 w 14"/>
                  <a:gd name="T41" fmla="*/ 25 h 28"/>
                  <a:gd name="T42" fmla="*/ 14 w 14"/>
                  <a:gd name="T43" fmla="*/ 24 h 28"/>
                  <a:gd name="T44" fmla="*/ 14 w 14"/>
                  <a:gd name="T45" fmla="*/ 24 h 28"/>
                  <a:gd name="T46" fmla="*/ 14 w 14"/>
                  <a:gd name="T47" fmla="*/ 27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4" h="28">
                    <a:moveTo>
                      <a:pt x="14" y="27"/>
                    </a:moveTo>
                    <a:cubicBezTo>
                      <a:pt x="13" y="28"/>
                      <a:pt x="13" y="28"/>
                      <a:pt x="12" y="28"/>
                    </a:cubicBezTo>
                    <a:cubicBezTo>
                      <a:pt x="11" y="28"/>
                      <a:pt x="10" y="28"/>
                      <a:pt x="10" y="28"/>
                    </a:cubicBezTo>
                    <a:cubicBezTo>
                      <a:pt x="7" y="28"/>
                      <a:pt x="6" y="27"/>
                      <a:pt x="4" y="26"/>
                    </a:cubicBezTo>
                    <a:cubicBezTo>
                      <a:pt x="3" y="25"/>
                      <a:pt x="3" y="23"/>
                      <a:pt x="3" y="21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14" y="6"/>
                      <a:pt x="14" y="6"/>
                      <a:pt x="14" y="6"/>
                    </a:cubicBezTo>
                    <a:cubicBezTo>
                      <a:pt x="14" y="9"/>
                      <a:pt x="14" y="9"/>
                      <a:pt x="14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6" y="20"/>
                      <a:pt x="6" y="21"/>
                      <a:pt x="6" y="22"/>
                    </a:cubicBezTo>
                    <a:cubicBezTo>
                      <a:pt x="7" y="22"/>
                      <a:pt x="7" y="23"/>
                      <a:pt x="7" y="23"/>
                    </a:cubicBezTo>
                    <a:cubicBezTo>
                      <a:pt x="7" y="24"/>
                      <a:pt x="8" y="24"/>
                      <a:pt x="8" y="24"/>
                    </a:cubicBezTo>
                    <a:cubicBezTo>
                      <a:pt x="9" y="25"/>
                      <a:pt x="9" y="25"/>
                      <a:pt x="11" y="25"/>
                    </a:cubicBezTo>
                    <a:cubicBezTo>
                      <a:pt x="11" y="25"/>
                      <a:pt x="12" y="25"/>
                      <a:pt x="12" y="25"/>
                    </a:cubicBezTo>
                    <a:cubicBezTo>
                      <a:pt x="13" y="24"/>
                      <a:pt x="13" y="24"/>
                      <a:pt x="14" y="24"/>
                    </a:cubicBezTo>
                    <a:cubicBezTo>
                      <a:pt x="14" y="24"/>
                      <a:pt x="14" y="24"/>
                      <a:pt x="14" y="24"/>
                    </a:cubicBezTo>
                    <a:lnTo>
                      <a:pt x="14" y="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9" name="Rectangle 287"/>
              <p:cNvSpPr>
                <a:spLocks noChangeArrowheads="1"/>
              </p:cNvSpPr>
              <p:nvPr userDrawn="1"/>
            </p:nvSpPr>
            <p:spPr bwMode="gray">
              <a:xfrm>
                <a:off x="5056188" y="3514726"/>
                <a:ext cx="95250" cy="79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20" name="Freeform 288"/>
              <p:cNvSpPr>
                <a:spLocks/>
              </p:cNvSpPr>
              <p:nvPr userDrawn="1"/>
            </p:nvSpPr>
            <p:spPr bwMode="gray">
              <a:xfrm>
                <a:off x="5168901" y="3387726"/>
                <a:ext cx="73025" cy="114300"/>
              </a:xfrm>
              <a:custGeom>
                <a:avLst/>
                <a:gdLst>
                  <a:gd name="T0" fmla="*/ 46 w 46"/>
                  <a:gd name="T1" fmla="*/ 72 h 72"/>
                  <a:gd name="T2" fmla="*/ 0 w 46"/>
                  <a:gd name="T3" fmla="*/ 72 h 72"/>
                  <a:gd name="T4" fmla="*/ 0 w 46"/>
                  <a:gd name="T5" fmla="*/ 0 h 72"/>
                  <a:gd name="T6" fmla="*/ 46 w 46"/>
                  <a:gd name="T7" fmla="*/ 0 h 72"/>
                  <a:gd name="T8" fmla="*/ 46 w 46"/>
                  <a:gd name="T9" fmla="*/ 7 h 72"/>
                  <a:gd name="T10" fmla="*/ 10 w 46"/>
                  <a:gd name="T11" fmla="*/ 7 h 72"/>
                  <a:gd name="T12" fmla="*/ 10 w 46"/>
                  <a:gd name="T13" fmla="*/ 27 h 72"/>
                  <a:gd name="T14" fmla="*/ 46 w 46"/>
                  <a:gd name="T15" fmla="*/ 27 h 72"/>
                  <a:gd name="T16" fmla="*/ 46 w 46"/>
                  <a:gd name="T17" fmla="*/ 35 h 72"/>
                  <a:gd name="T18" fmla="*/ 10 w 46"/>
                  <a:gd name="T19" fmla="*/ 35 h 72"/>
                  <a:gd name="T20" fmla="*/ 10 w 46"/>
                  <a:gd name="T21" fmla="*/ 62 h 72"/>
                  <a:gd name="T22" fmla="*/ 46 w 46"/>
                  <a:gd name="T23" fmla="*/ 62 h 72"/>
                  <a:gd name="T24" fmla="*/ 46 w 46"/>
                  <a:gd name="T25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72">
                    <a:moveTo>
                      <a:pt x="46" y="72"/>
                    </a:moveTo>
                    <a:lnTo>
                      <a:pt x="0" y="72"/>
                    </a:lnTo>
                    <a:lnTo>
                      <a:pt x="0" y="0"/>
                    </a:lnTo>
                    <a:lnTo>
                      <a:pt x="46" y="0"/>
                    </a:lnTo>
                    <a:lnTo>
                      <a:pt x="46" y="7"/>
                    </a:lnTo>
                    <a:lnTo>
                      <a:pt x="10" y="7"/>
                    </a:lnTo>
                    <a:lnTo>
                      <a:pt x="10" y="27"/>
                    </a:lnTo>
                    <a:lnTo>
                      <a:pt x="46" y="27"/>
                    </a:lnTo>
                    <a:lnTo>
                      <a:pt x="46" y="35"/>
                    </a:lnTo>
                    <a:lnTo>
                      <a:pt x="10" y="35"/>
                    </a:lnTo>
                    <a:lnTo>
                      <a:pt x="10" y="62"/>
                    </a:lnTo>
                    <a:lnTo>
                      <a:pt x="46" y="62"/>
                    </a:lnTo>
                    <a:lnTo>
                      <a:pt x="46" y="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21" name="Freeform 289"/>
              <p:cNvSpPr>
                <a:spLocks/>
              </p:cNvSpPr>
              <p:nvPr userDrawn="1"/>
            </p:nvSpPr>
            <p:spPr bwMode="gray">
              <a:xfrm>
                <a:off x="5264151" y="3387726"/>
                <a:ext cx="87313" cy="114300"/>
              </a:xfrm>
              <a:custGeom>
                <a:avLst/>
                <a:gdLst>
                  <a:gd name="T0" fmla="*/ 23 w 23"/>
                  <a:gd name="T1" fmla="*/ 17 h 29"/>
                  <a:gd name="T2" fmla="*/ 22 w 23"/>
                  <a:gd name="T3" fmla="*/ 22 h 29"/>
                  <a:gd name="T4" fmla="*/ 20 w 23"/>
                  <a:gd name="T5" fmla="*/ 26 h 29"/>
                  <a:gd name="T6" fmla="*/ 16 w 23"/>
                  <a:gd name="T7" fmla="*/ 29 h 29"/>
                  <a:gd name="T8" fmla="*/ 11 w 23"/>
                  <a:gd name="T9" fmla="*/ 29 h 29"/>
                  <a:gd name="T10" fmla="*/ 7 w 23"/>
                  <a:gd name="T11" fmla="*/ 29 h 29"/>
                  <a:gd name="T12" fmla="*/ 3 w 23"/>
                  <a:gd name="T13" fmla="*/ 26 h 29"/>
                  <a:gd name="T14" fmla="*/ 1 w 23"/>
                  <a:gd name="T15" fmla="*/ 23 h 29"/>
                  <a:gd name="T16" fmla="*/ 0 w 23"/>
                  <a:gd name="T17" fmla="*/ 17 h 29"/>
                  <a:gd name="T18" fmla="*/ 0 w 23"/>
                  <a:gd name="T19" fmla="*/ 0 h 29"/>
                  <a:gd name="T20" fmla="*/ 4 w 23"/>
                  <a:gd name="T21" fmla="*/ 0 h 29"/>
                  <a:gd name="T22" fmla="*/ 4 w 23"/>
                  <a:gd name="T23" fmla="*/ 17 h 29"/>
                  <a:gd name="T24" fmla="*/ 4 w 23"/>
                  <a:gd name="T25" fmla="*/ 21 h 29"/>
                  <a:gd name="T26" fmla="*/ 6 w 23"/>
                  <a:gd name="T27" fmla="*/ 23 h 29"/>
                  <a:gd name="T28" fmla="*/ 8 w 23"/>
                  <a:gd name="T29" fmla="*/ 25 h 29"/>
                  <a:gd name="T30" fmla="*/ 11 w 23"/>
                  <a:gd name="T31" fmla="*/ 26 h 29"/>
                  <a:gd name="T32" fmla="*/ 15 w 23"/>
                  <a:gd name="T33" fmla="*/ 25 h 29"/>
                  <a:gd name="T34" fmla="*/ 17 w 23"/>
                  <a:gd name="T35" fmla="*/ 23 h 29"/>
                  <a:gd name="T36" fmla="*/ 18 w 23"/>
                  <a:gd name="T37" fmla="*/ 21 h 29"/>
                  <a:gd name="T38" fmla="*/ 19 w 23"/>
                  <a:gd name="T39" fmla="*/ 17 h 29"/>
                  <a:gd name="T40" fmla="*/ 19 w 23"/>
                  <a:gd name="T41" fmla="*/ 0 h 29"/>
                  <a:gd name="T42" fmla="*/ 23 w 23"/>
                  <a:gd name="T43" fmla="*/ 0 h 29"/>
                  <a:gd name="T44" fmla="*/ 23 w 23"/>
                  <a:gd name="T45" fmla="*/ 17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3" h="29">
                    <a:moveTo>
                      <a:pt x="23" y="17"/>
                    </a:moveTo>
                    <a:cubicBezTo>
                      <a:pt x="23" y="19"/>
                      <a:pt x="22" y="21"/>
                      <a:pt x="22" y="22"/>
                    </a:cubicBezTo>
                    <a:cubicBezTo>
                      <a:pt x="21" y="24"/>
                      <a:pt x="21" y="25"/>
                      <a:pt x="20" y="26"/>
                    </a:cubicBezTo>
                    <a:cubicBezTo>
                      <a:pt x="19" y="27"/>
                      <a:pt x="17" y="28"/>
                      <a:pt x="16" y="29"/>
                    </a:cubicBezTo>
                    <a:cubicBezTo>
                      <a:pt x="15" y="29"/>
                      <a:pt x="13" y="29"/>
                      <a:pt x="11" y="29"/>
                    </a:cubicBezTo>
                    <a:cubicBezTo>
                      <a:pt x="10" y="29"/>
                      <a:pt x="8" y="29"/>
                      <a:pt x="7" y="29"/>
                    </a:cubicBezTo>
                    <a:cubicBezTo>
                      <a:pt x="5" y="28"/>
                      <a:pt x="4" y="27"/>
                      <a:pt x="3" y="26"/>
                    </a:cubicBezTo>
                    <a:cubicBezTo>
                      <a:pt x="2" y="25"/>
                      <a:pt x="1" y="24"/>
                      <a:pt x="1" y="23"/>
                    </a:cubicBezTo>
                    <a:cubicBezTo>
                      <a:pt x="0" y="21"/>
                      <a:pt x="0" y="19"/>
                      <a:pt x="0" y="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17"/>
                      <a:pt x="4" y="17"/>
                      <a:pt x="4" y="17"/>
                    </a:cubicBezTo>
                    <a:cubicBezTo>
                      <a:pt x="4" y="19"/>
                      <a:pt x="4" y="20"/>
                      <a:pt x="4" y="21"/>
                    </a:cubicBezTo>
                    <a:cubicBezTo>
                      <a:pt x="5" y="22"/>
                      <a:pt x="5" y="23"/>
                      <a:pt x="6" y="23"/>
                    </a:cubicBezTo>
                    <a:cubicBezTo>
                      <a:pt x="6" y="24"/>
                      <a:pt x="7" y="25"/>
                      <a:pt x="8" y="25"/>
                    </a:cubicBezTo>
                    <a:cubicBezTo>
                      <a:pt x="9" y="26"/>
                      <a:pt x="10" y="26"/>
                      <a:pt x="11" y="26"/>
                    </a:cubicBezTo>
                    <a:cubicBezTo>
                      <a:pt x="13" y="26"/>
                      <a:pt x="14" y="26"/>
                      <a:pt x="15" y="25"/>
                    </a:cubicBezTo>
                    <a:cubicBezTo>
                      <a:pt x="16" y="25"/>
                      <a:pt x="17" y="24"/>
                      <a:pt x="17" y="23"/>
                    </a:cubicBezTo>
                    <a:cubicBezTo>
                      <a:pt x="18" y="23"/>
                      <a:pt x="18" y="22"/>
                      <a:pt x="18" y="21"/>
                    </a:cubicBezTo>
                    <a:cubicBezTo>
                      <a:pt x="19" y="20"/>
                      <a:pt x="19" y="19"/>
                      <a:pt x="19" y="17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3" y="0"/>
                      <a:pt x="23" y="0"/>
                      <a:pt x="23" y="0"/>
                    </a:cubicBezTo>
                    <a:lnTo>
                      <a:pt x="23" y="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22" name="Freeform 290"/>
              <p:cNvSpPr>
                <a:spLocks/>
              </p:cNvSpPr>
              <p:nvPr userDrawn="1"/>
            </p:nvSpPr>
            <p:spPr bwMode="gray">
              <a:xfrm>
                <a:off x="3786188" y="3321051"/>
                <a:ext cx="260350" cy="217488"/>
              </a:xfrm>
              <a:custGeom>
                <a:avLst/>
                <a:gdLst>
                  <a:gd name="T0" fmla="*/ 61 w 69"/>
                  <a:gd name="T1" fmla="*/ 8 h 55"/>
                  <a:gd name="T2" fmla="*/ 69 w 69"/>
                  <a:gd name="T3" fmla="*/ 6 h 55"/>
                  <a:gd name="T4" fmla="*/ 62 w 69"/>
                  <a:gd name="T5" fmla="*/ 13 h 55"/>
                  <a:gd name="T6" fmla="*/ 62 w 69"/>
                  <a:gd name="T7" fmla="*/ 15 h 55"/>
                  <a:gd name="T8" fmla="*/ 22 w 69"/>
                  <a:gd name="T9" fmla="*/ 55 h 55"/>
                  <a:gd name="T10" fmla="*/ 0 w 69"/>
                  <a:gd name="T11" fmla="*/ 49 h 55"/>
                  <a:gd name="T12" fmla="*/ 3 w 69"/>
                  <a:gd name="T13" fmla="*/ 49 h 55"/>
                  <a:gd name="T14" fmla="*/ 21 w 69"/>
                  <a:gd name="T15" fmla="*/ 43 h 55"/>
                  <a:gd name="T16" fmla="*/ 8 w 69"/>
                  <a:gd name="T17" fmla="*/ 33 h 55"/>
                  <a:gd name="T18" fmla="*/ 10 w 69"/>
                  <a:gd name="T19" fmla="*/ 34 h 55"/>
                  <a:gd name="T20" fmla="*/ 14 w 69"/>
                  <a:gd name="T21" fmla="*/ 33 h 55"/>
                  <a:gd name="T22" fmla="*/ 3 w 69"/>
                  <a:gd name="T23" fmla="*/ 19 h 55"/>
                  <a:gd name="T24" fmla="*/ 3 w 69"/>
                  <a:gd name="T25" fmla="*/ 19 h 55"/>
                  <a:gd name="T26" fmla="*/ 9 w 69"/>
                  <a:gd name="T27" fmla="*/ 21 h 55"/>
                  <a:gd name="T28" fmla="*/ 3 w 69"/>
                  <a:gd name="T29" fmla="*/ 9 h 55"/>
                  <a:gd name="T30" fmla="*/ 5 w 69"/>
                  <a:gd name="T31" fmla="*/ 2 h 55"/>
                  <a:gd name="T32" fmla="*/ 34 w 69"/>
                  <a:gd name="T33" fmla="*/ 17 h 55"/>
                  <a:gd name="T34" fmla="*/ 33 w 69"/>
                  <a:gd name="T35" fmla="*/ 14 h 55"/>
                  <a:gd name="T36" fmla="*/ 48 w 69"/>
                  <a:gd name="T37" fmla="*/ 0 h 55"/>
                  <a:gd name="T38" fmla="*/ 58 w 69"/>
                  <a:gd name="T39" fmla="*/ 4 h 55"/>
                  <a:gd name="T40" fmla="*/ 67 w 69"/>
                  <a:gd name="T41" fmla="*/ 1 h 55"/>
                  <a:gd name="T42" fmla="*/ 61 w 69"/>
                  <a:gd name="T43" fmla="*/ 8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69" h="55">
                    <a:moveTo>
                      <a:pt x="61" y="8"/>
                    </a:moveTo>
                    <a:cubicBezTo>
                      <a:pt x="63" y="8"/>
                      <a:pt x="66" y="7"/>
                      <a:pt x="69" y="6"/>
                    </a:cubicBezTo>
                    <a:cubicBezTo>
                      <a:pt x="67" y="9"/>
                      <a:pt x="64" y="11"/>
                      <a:pt x="62" y="13"/>
                    </a:cubicBezTo>
                    <a:cubicBezTo>
                      <a:pt x="62" y="14"/>
                      <a:pt x="62" y="15"/>
                      <a:pt x="62" y="15"/>
                    </a:cubicBezTo>
                    <a:cubicBezTo>
                      <a:pt x="62" y="34"/>
                      <a:pt x="47" y="55"/>
                      <a:pt x="22" y="55"/>
                    </a:cubicBezTo>
                    <a:cubicBezTo>
                      <a:pt x="14" y="55"/>
                      <a:pt x="6" y="53"/>
                      <a:pt x="0" y="49"/>
                    </a:cubicBezTo>
                    <a:cubicBezTo>
                      <a:pt x="1" y="49"/>
                      <a:pt x="2" y="49"/>
                      <a:pt x="3" y="49"/>
                    </a:cubicBezTo>
                    <a:cubicBezTo>
                      <a:pt x="10" y="49"/>
                      <a:pt x="16" y="47"/>
                      <a:pt x="21" y="43"/>
                    </a:cubicBezTo>
                    <a:cubicBezTo>
                      <a:pt x="15" y="43"/>
                      <a:pt x="9" y="39"/>
                      <a:pt x="8" y="33"/>
                    </a:cubicBezTo>
                    <a:cubicBezTo>
                      <a:pt x="9" y="34"/>
                      <a:pt x="9" y="34"/>
                      <a:pt x="10" y="34"/>
                    </a:cubicBezTo>
                    <a:cubicBezTo>
                      <a:pt x="12" y="34"/>
                      <a:pt x="13" y="33"/>
                      <a:pt x="14" y="33"/>
                    </a:cubicBezTo>
                    <a:cubicBezTo>
                      <a:pt x="8" y="32"/>
                      <a:pt x="3" y="26"/>
                      <a:pt x="3" y="19"/>
                    </a:cubicBezTo>
                    <a:cubicBezTo>
                      <a:pt x="3" y="19"/>
                      <a:pt x="3" y="19"/>
                      <a:pt x="3" y="19"/>
                    </a:cubicBezTo>
                    <a:cubicBezTo>
                      <a:pt x="5" y="20"/>
                      <a:pt x="7" y="21"/>
                      <a:pt x="9" y="21"/>
                    </a:cubicBezTo>
                    <a:cubicBezTo>
                      <a:pt x="5" y="18"/>
                      <a:pt x="3" y="14"/>
                      <a:pt x="3" y="9"/>
                    </a:cubicBezTo>
                    <a:cubicBezTo>
                      <a:pt x="3" y="7"/>
                      <a:pt x="4" y="4"/>
                      <a:pt x="5" y="2"/>
                    </a:cubicBezTo>
                    <a:cubicBezTo>
                      <a:pt x="12" y="11"/>
                      <a:pt x="22" y="16"/>
                      <a:pt x="34" y="17"/>
                    </a:cubicBezTo>
                    <a:cubicBezTo>
                      <a:pt x="34" y="16"/>
                      <a:pt x="33" y="15"/>
                      <a:pt x="33" y="14"/>
                    </a:cubicBezTo>
                    <a:cubicBezTo>
                      <a:pt x="33" y="6"/>
                      <a:pt x="40" y="0"/>
                      <a:pt x="48" y="0"/>
                    </a:cubicBezTo>
                    <a:cubicBezTo>
                      <a:pt x="52" y="0"/>
                      <a:pt x="55" y="1"/>
                      <a:pt x="58" y="4"/>
                    </a:cubicBezTo>
                    <a:cubicBezTo>
                      <a:pt x="61" y="3"/>
                      <a:pt x="64" y="2"/>
                      <a:pt x="67" y="1"/>
                    </a:cubicBezTo>
                    <a:cubicBezTo>
                      <a:pt x="66" y="4"/>
                      <a:pt x="63" y="7"/>
                      <a:pt x="61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</p:grpSp>
        <p:pic>
          <p:nvPicPr>
            <p:cNvPr id="23" name="Picture 22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6778912" y="6317551"/>
              <a:ext cx="1478283" cy="271273"/>
            </a:xfrm>
            <a:prstGeom prst="rect">
              <a:avLst/>
            </a:prstGeom>
          </p:spPr>
        </p:pic>
        <p:sp>
          <p:nvSpPr>
            <p:cNvPr id="24" name="Rectangle 105"/>
            <p:cNvSpPr>
              <a:spLocks noChangeArrowheads="1"/>
            </p:cNvSpPr>
            <p:nvPr userDrawn="1"/>
          </p:nvSpPr>
          <p:spPr bwMode="gray">
            <a:xfrm>
              <a:off x="4264025" y="6453188"/>
              <a:ext cx="633413" cy="40481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25" name="TextBox 24"/>
            <p:cNvSpPr txBox="1"/>
            <p:nvPr userDrawn="1"/>
          </p:nvSpPr>
          <p:spPr bwMode="gray">
            <a:xfrm>
              <a:off x="4208088" y="6433591"/>
              <a:ext cx="7296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700" b="0" i="1" dirty="0" err="1" smtClean="0">
                  <a:solidFill>
                    <a:schemeClr val="bg1"/>
                  </a:solidFill>
                </a:rPr>
                <a:t>Mobility</a:t>
              </a:r>
              <a:r>
                <a:rPr lang="fr-BE" sz="700" b="0" i="1" dirty="0" smtClean="0">
                  <a:solidFill>
                    <a:schemeClr val="bg1"/>
                  </a:solidFill>
                </a:rPr>
                <a:t> and</a:t>
              </a:r>
            </a:p>
            <a:p>
              <a:r>
                <a:rPr lang="fr-BE" sz="700" b="0" i="1" dirty="0" smtClean="0">
                  <a:solidFill>
                    <a:schemeClr val="bg1"/>
                  </a:solidFill>
                </a:rPr>
                <a:t>Transport</a:t>
              </a:r>
              <a:endParaRPr lang="fr-BE" sz="700" b="0" i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 bwMode="gray">
          <a:xfrm>
            <a:off x="0" y="3212976"/>
            <a:ext cx="9144000" cy="2940162"/>
          </a:xfrm>
          <a:prstGeom prst="rect">
            <a:avLst/>
          </a:prstGeom>
        </p:spPr>
      </p:pic>
      <p:sp>
        <p:nvSpPr>
          <p:cNvPr id="86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95288" y="1484784"/>
            <a:ext cx="8353424" cy="324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None/>
              <a:defRPr lang="nl-BE" sz="1400" b="0" dirty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spcBef>
                <a:spcPct val="50000"/>
              </a:spcBef>
            </a:pPr>
            <a:endParaRPr lang="nl-BE" dirty="0"/>
          </a:p>
        </p:txBody>
      </p:sp>
    </p:spTree>
    <p:extLst>
      <p:ext uri="{BB962C8B-B14F-4D97-AF65-F5344CB8AC3E}">
        <p14:creationId xmlns="" xmlns:p14="http://schemas.microsoft.com/office/powerpoint/2010/main" val="102941078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289"/>
          <p:cNvSpPr>
            <a:spLocks noChangeArrowheads="1"/>
          </p:cNvSpPr>
          <p:nvPr userDrawn="1"/>
        </p:nvSpPr>
        <p:spPr bwMode="gray">
          <a:xfrm flipV="1">
            <a:off x="0" y="1011238"/>
            <a:ext cx="9144000" cy="8394426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25000">
                <a:schemeClr val="accent1"/>
              </a:gs>
              <a:gs pos="75000">
                <a:schemeClr val="tx2"/>
              </a:gs>
              <a:gs pos="100000">
                <a:schemeClr val="tx2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395288" y="1628775"/>
            <a:ext cx="83534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fr-FR" dirty="0" smtClean="0"/>
              <a:t>Second </a:t>
            </a:r>
            <a:r>
              <a:rPr lang="fr-BE" altLang="fr-FR" dirty="0" err="1" smtClean="0"/>
              <a:t>level</a:t>
            </a:r>
            <a:r>
              <a:rPr lang="en-GB" altLang="fr-FR" dirty="0" smtClean="0"/>
              <a:t> </a:t>
            </a:r>
            <a:r>
              <a:rPr lang="en-GB" altLang="fr-FR" dirty="0" err="1" smtClean="0"/>
              <a:t>hird</a:t>
            </a:r>
            <a:r>
              <a:rPr lang="en-GB" altLang="fr-FR" dirty="0" smtClean="0"/>
              <a:t> level 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287338" y="2172300"/>
            <a:ext cx="8461375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fr-FR" smtClean="0"/>
              <a:t>Et dolor fragum</a:t>
            </a:r>
            <a:endParaRPr lang="en-GB" altLang="fr-FR" smtClean="0"/>
          </a:p>
        </p:txBody>
      </p:sp>
      <p:sp>
        <p:nvSpPr>
          <p:cNvPr id="28" name="Rectangle 27"/>
          <p:cNvSpPr/>
          <p:nvPr userDrawn="1"/>
        </p:nvSpPr>
        <p:spPr bwMode="gray">
          <a:xfrm>
            <a:off x="-188913" y="6862657"/>
            <a:ext cx="9585449" cy="2625772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70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225" name="Rectangle 224"/>
          <p:cNvSpPr/>
          <p:nvPr userDrawn="1"/>
        </p:nvSpPr>
        <p:spPr bwMode="gray">
          <a:xfrm>
            <a:off x="-285731" y="-2653156"/>
            <a:ext cx="9585449" cy="2625772"/>
          </a:xfrm>
          <a:prstGeom prst="rect">
            <a:avLst/>
          </a:prstGeom>
          <a:solidFill>
            <a:srgbClr val="E2E2E2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70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61" r:id="rId3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50000"/>
        </a:spcBef>
        <a:spcAft>
          <a:spcPct val="0"/>
        </a:spcAft>
        <a:defRPr sz="2400" b="1" kern="1200">
          <a:solidFill>
            <a:schemeClr val="accent6"/>
          </a:solidFill>
          <a:latin typeface="+mj-lt"/>
          <a:ea typeface="+mj-ea"/>
          <a:cs typeface="+mj-cs"/>
        </a:defRPr>
      </a:lvl1pPr>
      <a:lvl2pPr algn="l" rtl="0" fontAlgn="base">
        <a:spcBef>
          <a:spcPct val="50000"/>
        </a:spcBef>
        <a:spcAft>
          <a:spcPct val="0"/>
        </a:spcAft>
        <a:defRPr sz="2400" b="1">
          <a:solidFill>
            <a:schemeClr val="tx2"/>
          </a:solidFill>
          <a:latin typeface="Verdana" panose="020B0604030504040204" pitchFamily="34" charset="0"/>
        </a:defRPr>
      </a:lvl2pPr>
      <a:lvl3pPr algn="l" rtl="0" fontAlgn="base">
        <a:spcBef>
          <a:spcPct val="50000"/>
        </a:spcBef>
        <a:spcAft>
          <a:spcPct val="0"/>
        </a:spcAft>
        <a:defRPr sz="2400" b="1">
          <a:solidFill>
            <a:schemeClr val="tx2"/>
          </a:solidFill>
          <a:latin typeface="Verdana" panose="020B0604030504040204" pitchFamily="34" charset="0"/>
        </a:defRPr>
      </a:lvl3pPr>
      <a:lvl4pPr algn="l" rtl="0" fontAlgn="base">
        <a:spcBef>
          <a:spcPct val="50000"/>
        </a:spcBef>
        <a:spcAft>
          <a:spcPct val="0"/>
        </a:spcAft>
        <a:defRPr sz="2400" b="1">
          <a:solidFill>
            <a:schemeClr val="tx2"/>
          </a:solidFill>
          <a:latin typeface="Verdana" panose="020B0604030504040204" pitchFamily="34" charset="0"/>
        </a:defRPr>
      </a:lvl4pPr>
      <a:lvl5pPr algn="l" rtl="0" fontAlgn="base">
        <a:spcBef>
          <a:spcPct val="50000"/>
        </a:spcBef>
        <a:spcAft>
          <a:spcPct val="0"/>
        </a:spcAft>
        <a:defRPr sz="2400" b="1">
          <a:solidFill>
            <a:schemeClr val="tx2"/>
          </a:solidFill>
          <a:latin typeface="Verdana" panose="020B0604030504040204" pitchFamily="34" charset="0"/>
        </a:defRPr>
      </a:lvl5pPr>
      <a:lvl6pPr marL="457200" algn="l" rtl="0" fontAlgn="base">
        <a:spcBef>
          <a:spcPct val="50000"/>
        </a:spcBef>
        <a:spcAft>
          <a:spcPct val="0"/>
        </a:spcAft>
        <a:defRPr sz="2400" b="1">
          <a:solidFill>
            <a:schemeClr val="tx2"/>
          </a:solidFill>
          <a:latin typeface="Verdana" panose="020B0604030504040204" pitchFamily="34" charset="0"/>
        </a:defRPr>
      </a:lvl6pPr>
      <a:lvl7pPr marL="914400" algn="l" rtl="0" fontAlgn="base">
        <a:spcBef>
          <a:spcPct val="50000"/>
        </a:spcBef>
        <a:spcAft>
          <a:spcPct val="0"/>
        </a:spcAft>
        <a:defRPr sz="2400" b="1">
          <a:solidFill>
            <a:schemeClr val="tx2"/>
          </a:solidFill>
          <a:latin typeface="Verdana" panose="020B0604030504040204" pitchFamily="34" charset="0"/>
        </a:defRPr>
      </a:lvl7pPr>
      <a:lvl8pPr marL="1371600" algn="l" rtl="0" fontAlgn="base">
        <a:spcBef>
          <a:spcPct val="50000"/>
        </a:spcBef>
        <a:spcAft>
          <a:spcPct val="0"/>
        </a:spcAft>
        <a:defRPr sz="2400" b="1">
          <a:solidFill>
            <a:schemeClr val="tx2"/>
          </a:solidFill>
          <a:latin typeface="Verdana" panose="020B0604030504040204" pitchFamily="34" charset="0"/>
        </a:defRPr>
      </a:lvl8pPr>
      <a:lvl9pPr marL="1828800" algn="l" rtl="0" fontAlgn="base">
        <a:spcBef>
          <a:spcPct val="50000"/>
        </a:spcBef>
        <a:spcAft>
          <a:spcPct val="0"/>
        </a:spcAft>
        <a:defRPr sz="2400" b="1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873125" indent="-415925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301750" indent="-228600" algn="l" rtl="0" eaLnBrk="0" fontAlgn="base" hangingPunct="0">
        <a:spcBef>
          <a:spcPct val="20000"/>
        </a:spcBef>
        <a:spcAft>
          <a:spcPct val="0"/>
        </a:spcAft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654175" indent="-173038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2016125" indent="-182563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954088"/>
            <a:ext cx="4259263" cy="590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067175" y="2133600"/>
            <a:ext cx="5184775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1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3175" marR="0" lvl="0" indent="-358775" algn="ctr" defTabSz="914400" rtl="0" eaLnBrk="0" fontAlgn="base" latinLnBrk="0" hangingPunct="0">
              <a:lnSpc>
                <a:spcPct val="114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fr-BE" alt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/>
            </a:r>
            <a:br>
              <a:rPr kumimoji="0" lang="fr-BE" alt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0" lang="fr-BE" alt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/>
            </a:r>
            <a:br>
              <a:rPr kumimoji="0" lang="fr-BE" alt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0" lang="ro-RO" alt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Strategia UE privind transportul rutier</a:t>
            </a:r>
            <a:r>
              <a:rPr kumimoji="0" lang="fr-BE" alt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/>
            </a:r>
            <a:br>
              <a:rPr kumimoji="0" lang="fr-BE" alt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0" lang="fr-BE" alt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/>
            </a:r>
            <a:br>
              <a:rPr kumimoji="0" lang="fr-BE" alt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0" lang="fr-BE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/>
            </a:r>
            <a:br>
              <a:rPr kumimoji="0" lang="fr-BE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0" lang="fr-BE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/>
            </a:r>
            <a:br>
              <a:rPr kumimoji="0" lang="fr-BE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endParaRPr kumimoji="0" lang="en-GB" altLang="en-US" sz="2600" b="0" i="0" u="none" strike="noStrike" kern="0" cap="none" spc="0" normalizeH="0" baseline="0" noProof="0" dirty="0" smtClean="0">
              <a:ln>
                <a:noFill/>
              </a:ln>
              <a:solidFill>
                <a:srgbClr val="FFD624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256996" y="3891564"/>
            <a:ext cx="4865687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Tx/>
              <a:buNone/>
              <a:defRPr sz="3000" b="1" i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ro-RO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Conferința </a:t>
            </a:r>
            <a:r>
              <a:rPr kumimoji="0" lang="fr-BE" alt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UNTRR</a:t>
            </a:r>
            <a:r>
              <a:rPr kumimoji="0" lang="fr-BE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ro-RO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privind</a:t>
            </a:r>
            <a:r>
              <a:rPr kumimoji="0" lang="ro-RO" alt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pachetul rutier</a:t>
            </a:r>
            <a:endParaRPr kumimoji="0" lang="fr-BE" alt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fr-BE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21 </a:t>
            </a:r>
            <a:r>
              <a:rPr kumimoji="0" lang="ro-RO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septembrie</a:t>
            </a:r>
            <a:r>
              <a:rPr kumimoji="0" lang="fr-BE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2017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endParaRPr kumimoji="0" lang="fr-BE" alt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endParaRPr kumimoji="0" lang="fr-BE" alt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8313" y="1268413"/>
            <a:ext cx="77104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2. </a:t>
            </a:r>
            <a:r>
              <a:rPr kumimoji="0" lang="en-GB" altLang="en-US" sz="3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Cabota</a:t>
            </a:r>
            <a:r>
              <a:rPr kumimoji="0" lang="ro-RO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j</a:t>
            </a:r>
            <a:endParaRPr kumimoji="0" lang="en-GB" altLang="en-US" sz="30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1844675"/>
            <a:ext cx="8604000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en-GB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</a:p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ro-RO" altLang="en-US" b="1" i="0" u="sng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SITUAȚIA CURENTĂ</a:t>
            </a:r>
            <a:endParaRPr kumimoji="0" lang="en-GB" altLang="en-US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GB" altLang="en-US" sz="1600" b="1" i="0" u="sng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GB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ro-RO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Piața supusă restricțiilor</a:t>
            </a:r>
            <a:r>
              <a:rPr kumimoji="0" lang="en-GB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</a:t>
            </a: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în principal, datorită diferențelor de cost salarii</a:t>
            </a: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 “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regula </a:t>
            </a: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3</a:t>
            </a:r>
            <a:r>
              <a:rPr kumimoji="0" lang="ro-RO" alt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d</a:t>
            </a: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in 7".</a:t>
            </a:r>
            <a:endParaRPr kumimoji="0" lang="en-GB" alt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GB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ro-RO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Restricțiile</a:t>
            </a:r>
            <a:r>
              <a:rPr kumimoji="0" lang="ro-RO" altLang="en-US" sz="16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sunt foarte dificil de aplicat</a:t>
            </a:r>
            <a:r>
              <a:rPr kumimoji="0" lang="en-GB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</a:t>
            </a: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autoritățile de control cer documente în format hârtie. Nu poate fi verificat numărul de operații de cabotaj</a:t>
            </a: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 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GB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ro-RO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Statele membre nu aplică în mod </a:t>
            </a:r>
            <a:r>
              <a:rPr kumimoji="0" lang="ro-RO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coerent </a:t>
            </a:r>
            <a:r>
              <a:rPr kumimoji="0" lang="ro-RO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regulile privind cabotajul</a:t>
            </a:r>
            <a:r>
              <a:rPr kumimoji="0" lang="en-GB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</a:t>
            </a: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unele au măsuri</a:t>
            </a:r>
            <a:r>
              <a:rPr kumimoji="0" lang="ro-RO" alt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de control specifice, altele nu efectuează niciun control</a:t>
            </a: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</a:t>
            </a:r>
            <a:endParaRPr kumimoji="0" lang="en-GB" alt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GB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en-GB" alt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Conse</a:t>
            </a:r>
            <a:r>
              <a:rPr kumimoji="0" lang="ro-RO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cințe</a:t>
            </a:r>
            <a:r>
              <a:rPr kumimoji="0" lang="en-GB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</a:t>
            </a: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cabotaj ilegal, concurență 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neloială 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pe piețele naționale, lipsă de încredere între operatorii naționali și cei străini</a:t>
            </a: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GB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8313" y="1268413"/>
            <a:ext cx="77104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2. Cabot</a:t>
            </a:r>
            <a:r>
              <a:rPr kumimoji="0" lang="ro-RO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aj</a:t>
            </a:r>
            <a:endParaRPr kumimoji="0" lang="en-GB" altLang="en-US" sz="30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1844675"/>
            <a:ext cx="8713787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</a:p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ro-RO" alt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PROPUNEREA COMISIEI</a:t>
            </a:r>
            <a:endParaRPr kumimoji="0" lang="en-GB" alt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GB" alt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Regulă nouă</a:t>
            </a:r>
            <a:r>
              <a:rPr kumimoji="0" lang="en-GB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Cabotaj nelimitat în termen de 5 zile de la transportul internațional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GB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Documente electronice</a:t>
            </a:r>
            <a:r>
              <a:rPr kumimoji="0" lang="en-GB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obligația statelor membre să accepte documente electronice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(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de</a:t>
            </a:r>
            <a:r>
              <a:rPr kumimoji="0" lang="ro-RO" alt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ex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 </a:t>
            </a:r>
            <a:r>
              <a:rPr kumimoji="0" lang="en-GB" alt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CMR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electronic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).</a:t>
            </a:r>
            <a:endParaRPr kumimoji="0" lang="en-GB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  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Verificări minime pentru statele membre</a:t>
            </a:r>
            <a:r>
              <a:rPr kumimoji="0" lang="en-GB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2%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din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1/1/2020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și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3%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din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1/1/2022;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statele membre vor raporta Comisiei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GB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GB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8313" y="1268413"/>
            <a:ext cx="77104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3. </a:t>
            </a:r>
            <a:r>
              <a:rPr kumimoji="0" lang="ro-RO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Vehicule </a:t>
            </a:r>
            <a:r>
              <a:rPr kumimoji="0" lang="ro-RO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comerciale </a:t>
            </a:r>
            <a:r>
              <a:rPr kumimoji="0" lang="ro-RO" altLang="en-US" sz="3000" b="1" i="0" u="none" strike="noStrike" kern="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ușoare</a:t>
            </a:r>
            <a:r>
              <a:rPr kumimoji="0" lang="en-GB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(</a:t>
            </a:r>
            <a:r>
              <a:rPr kumimoji="0" lang="en-GB" altLang="en-US" sz="3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LCVs</a:t>
            </a:r>
            <a:r>
              <a:rPr kumimoji="0" lang="en-GB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)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2205038"/>
            <a:ext cx="8713787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ro-RO" alt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SITUAȚIA CURENTĂ</a:t>
            </a:r>
            <a:r>
              <a:rPr kumimoji="0" lang="en-GB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 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GB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Prezența </a:t>
            </a:r>
            <a:r>
              <a:rPr kumimoji="0" lang="en-GB" alt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LCVs</a:t>
            </a:r>
            <a:r>
              <a:rPr kumimoji="0" lang="en-GB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este în continuă creștere</a:t>
            </a:r>
            <a:r>
              <a:rPr kumimoji="0" lang="en-GB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Dezvoltarea comerțului electronic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, etc.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De asemenea, în cadrul 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transport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ului internațional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 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Niciun tahograf, nu este necesară respectarea regulilor sociale,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nesupuse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regulilor privind accesul la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profesie/pe piață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GB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GB" alt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Conse</a:t>
            </a: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cințe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Operatorii</a:t>
            </a:r>
            <a:r>
              <a:rPr kumimoji="0" lang="ro-RO" alt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care utilizează </a:t>
            </a:r>
            <a:r>
              <a:rPr kumimoji="0" lang="en-GB" alt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LCVs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sunt supuși unor reguli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diferite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(mai puțin stringente) când concurează cu operatorii care utilizează vehicule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comerciale </a:t>
            </a:r>
            <a:r>
              <a:rPr kumimoji="0" lang="ro-RO" alt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grele</a:t>
            </a:r>
            <a:r>
              <a:rPr kumimoji="0" lang="ro-RO" alt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; unele state membre își aplică propriile reguli privind accesul la profesie în cazul operatorilor LCV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8313" y="1268413"/>
            <a:ext cx="77104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3. </a:t>
            </a:r>
            <a:r>
              <a:rPr kumimoji="0" lang="ro-RO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Vehicule </a:t>
            </a:r>
            <a:r>
              <a:rPr kumimoji="0" lang="ro-RO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comerciale ușoare</a:t>
            </a:r>
            <a:r>
              <a:rPr kumimoji="0" lang="en-GB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(</a:t>
            </a:r>
            <a:r>
              <a:rPr kumimoji="0" lang="en-GB" altLang="en-US" sz="3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LCVs</a:t>
            </a:r>
            <a:r>
              <a:rPr kumimoji="0" lang="en-GB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79388" y="2205038"/>
            <a:ext cx="8713787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ro-RO" alt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PROPUNEREA COMISIEI</a:t>
            </a:r>
            <a:endParaRPr kumimoji="0" lang="en-GB" alt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GB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lvl="1" indent="0" algn="just">
              <a:defRPr/>
            </a:pP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Accesul la profesie</a:t>
            </a:r>
            <a:r>
              <a:rPr kumimoji="0" lang="en-GB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operatorii </a:t>
            </a:r>
            <a:r>
              <a:rPr kumimoji="0" lang="en-GB" alt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LCV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lang="ro-RO" altLang="en-US" sz="1800" b="0" kern="0" dirty="0" smtClean="0">
                <a:solidFill>
                  <a:schemeClr val="bg1"/>
                </a:solidFill>
                <a:latin typeface="Verdana"/>
              </a:rPr>
              <a:t>trebuie să respecte 2 criterii 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–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constituirea și situația financiară 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(</a:t>
            </a:r>
            <a:r>
              <a:rPr lang="en-GB" altLang="en-US" sz="1800" b="0" kern="0" dirty="0" smtClean="0">
                <a:solidFill>
                  <a:schemeClr val="bg1"/>
                </a:solidFill>
              </a:rPr>
              <a:t>1</a:t>
            </a:r>
            <a:r>
              <a:rPr lang="ro-RO" altLang="en-US" sz="1800" b="0" kern="0" dirty="0" smtClean="0">
                <a:solidFill>
                  <a:schemeClr val="bg1"/>
                </a:solidFill>
              </a:rPr>
              <a:t>.</a:t>
            </a:r>
            <a:r>
              <a:rPr lang="en-GB" altLang="en-US" sz="1800" b="0" kern="0" dirty="0" smtClean="0">
                <a:solidFill>
                  <a:schemeClr val="bg1"/>
                </a:solidFill>
              </a:rPr>
              <a:t>800€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pentru primul vehicul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, </a:t>
            </a:r>
            <a:r>
              <a:rPr lang="en-GB" altLang="en-US" sz="1800" b="0" kern="0" dirty="0" smtClean="0">
                <a:solidFill>
                  <a:schemeClr val="bg1"/>
                </a:solidFill>
              </a:rPr>
              <a:t>900€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pentru fiecare vehicul adițional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).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GB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Obligații de raportare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obligații de raportare anuale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pentru statele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membre; Comisia va raporta PE și Consiliului până la sfârșitul</a:t>
            </a:r>
            <a:r>
              <a:rPr kumimoji="0" lang="ro-RO" alt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anului 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2024.</a:t>
            </a:r>
          </a:p>
        </p:txBody>
      </p:sp>
    </p:spTree>
    <p:extLst>
      <p:ext uri="{BB962C8B-B14F-4D97-AF65-F5344CB8AC3E}">
        <p14:creationId xmlns=""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8313" y="1268413"/>
            <a:ext cx="77104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4. </a:t>
            </a:r>
            <a:r>
              <a:rPr kumimoji="0" lang="ro-RO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Vehicule închiriate</a:t>
            </a:r>
            <a:endParaRPr kumimoji="0" lang="en-GB" altLang="en-US" sz="30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2205038"/>
            <a:ext cx="8713787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ro-RO" alt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SITUAȚIA CURENTĂ</a:t>
            </a:r>
            <a:endParaRPr kumimoji="0" lang="en-GB" alt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GB" alt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Operatorii </a:t>
            </a:r>
            <a:r>
              <a:rPr kumimoji="0" lang="fr-BE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“</a:t>
            </a:r>
            <a:r>
              <a:rPr kumimoji="0" lang="ro-RO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pe cont propriu</a:t>
            </a:r>
            <a:r>
              <a:rPr kumimoji="0" lang="fr-BE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" </a:t>
            </a:r>
            <a:r>
              <a:rPr kumimoji="0" lang="ro-RO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nu au voie să utilizeze vehicule închiriate de</a:t>
            </a:r>
            <a:r>
              <a:rPr kumimoji="0" lang="ro-RO" altLang="en-US" sz="16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peste 6 </a:t>
            </a:r>
            <a:r>
              <a:rPr kumimoji="0" lang="ro-RO" altLang="en-US" sz="16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tone 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(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adică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operator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ii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care își transportă propriile mărfuri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) : 4 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state membre aplică astfel de restricții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fr-BE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Interdicția de a utiliza vehicule închiriate (și înmatriculate)</a:t>
            </a:r>
            <a:r>
              <a:rPr kumimoji="0" lang="ro-RO" altLang="en-US" sz="16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în alt stat membru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Circa</a:t>
            </a:r>
            <a:r>
              <a:rPr kumimoji="0" lang="ro-RO" alt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jumătate din statele membre aplică această restricție/ cer radierea imediată a vehiculului în țara lor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  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fr-BE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fr-BE" alt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Conse</a:t>
            </a:r>
            <a:r>
              <a:rPr kumimoji="0" lang="ro-RO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cințe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Reguli amestecate, 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incertitudine</a:t>
            </a:r>
            <a:r>
              <a:rPr kumimoji="0" lang="ro-RO" alt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juridică pentru operatori, operatorii nu pot beneficia de avantajele utilizării vehiculelor închiriate (de ex., flexibilitatea gestionării propriului parc auto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).</a:t>
            </a:r>
            <a:endParaRPr kumimoji="0" lang="en-GB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1142976" y="1357298"/>
            <a:ext cx="77104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4. </a:t>
            </a:r>
            <a:r>
              <a:rPr kumimoji="0" lang="ro-RO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Vehicule închiriate</a:t>
            </a:r>
            <a:endParaRPr kumimoji="0" lang="en-GB" altLang="en-US" sz="30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2060848"/>
            <a:ext cx="8713787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ro-RO" alt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PROPUNEREA COMISIEI</a:t>
            </a:r>
            <a:endParaRPr kumimoji="0" lang="en-GB" alt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GB" alt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ro-RO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Eliminarea restricției </a:t>
            </a:r>
            <a:r>
              <a:rPr kumimoji="0" lang="ro-RO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privind </a:t>
            </a:r>
            <a:r>
              <a:rPr kumimoji="0" lang="ro-RO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utilizarea vehiculelor închiriate pentru operațiile ”pe cont propriu”</a:t>
            </a:r>
            <a:r>
              <a:rPr kumimoji="0" lang="fr-BE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fr-BE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Regulă nouă privind utilizarea vehiculelor închiriate (și înmatriculate) în alt stat membru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statele membre obligate să permită utilizarea pe</a:t>
            </a:r>
            <a:r>
              <a:rPr kumimoji="0" lang="ro-RO" alt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o perioadă de minimum 4 luni într-un an calendaristic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fr-BE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fr-BE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Ob</a:t>
            </a:r>
            <a:r>
              <a:rPr kumimoji="0" lang="ro-RO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i</a:t>
            </a:r>
            <a:r>
              <a:rPr kumimoji="0" lang="fr-BE" alt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ectiv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</a:t>
            </a:r>
            <a:r>
              <a:rPr lang="ro-RO" altLang="en-US" sz="1600" b="0" kern="0" dirty="0" smtClean="0">
                <a:solidFill>
                  <a:schemeClr val="bg1"/>
                </a:solidFill>
                <a:latin typeface="Verdana"/>
              </a:rPr>
              <a:t>să se permită operatorilor să utilizeze vehicule închiriate în străinătate pentru a satisface cererile </a:t>
            </a:r>
            <a:r>
              <a:rPr lang="ro-RO" altLang="en-US" sz="1600" b="0" kern="0" dirty="0" smtClean="0">
                <a:solidFill>
                  <a:schemeClr val="bg1"/>
                </a:solidFill>
                <a:latin typeface="Verdana"/>
              </a:rPr>
              <a:t>mari sezoniere/temporare, </a:t>
            </a:r>
            <a:r>
              <a:rPr lang="ro-RO" altLang="en-US" sz="1600" b="0" kern="0" dirty="0" smtClean="0">
                <a:solidFill>
                  <a:schemeClr val="bg1"/>
                </a:solidFill>
                <a:latin typeface="Verdana"/>
              </a:rPr>
              <a:t>sau pentru a înlocui vehiculele deteriorate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fr-BE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Justificarea limitei de 4 luni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împiedicarea operatorilor să își transfere parcul auto în</a:t>
            </a:r>
            <a:r>
              <a:rPr kumimoji="0" lang="ro-RO" alt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țările cu impozite mici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fr-BE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 bwMode="auto">
          <a:xfrm>
            <a:off x="179388" y="1125538"/>
            <a:ext cx="8964612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1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3175" marR="0" lvl="0" indent="-3587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/>
            </a:r>
            <a:br>
              <a:rPr kumimoji="0" lang="fr-BE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lang="ro-RO" altLang="en-US" sz="4800" kern="0" dirty="0" smtClean="0">
                <a:latin typeface="Verdana"/>
              </a:rPr>
              <a:t>Mobilitate corectă și competitivă</a:t>
            </a:r>
            <a:r>
              <a:rPr kumimoji="0" lang="fr-BE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/>
            </a:r>
            <a:br>
              <a:rPr kumimoji="0" lang="fr-BE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0" lang="fr-BE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/>
            </a:r>
            <a:br>
              <a:rPr kumimoji="0" lang="fr-BE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0" lang="ro-RO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Reguli sociale</a:t>
            </a:r>
            <a:r>
              <a:rPr kumimoji="0" lang="fr-BE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/>
            </a:r>
            <a:br>
              <a:rPr kumimoji="0" lang="fr-BE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0" lang="fr-BE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/>
            </a:r>
            <a:br>
              <a:rPr kumimoji="0" lang="fr-BE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endParaRPr kumimoji="0" lang="en-GB" altLang="en-US" sz="4400" b="1" i="0" u="none" strike="noStrike" kern="0" cap="none" spc="0" normalizeH="0" baseline="0" noProof="0" dirty="0" smtClean="0">
              <a:ln>
                <a:noFill/>
              </a:ln>
              <a:solidFill>
                <a:srgbClr val="FFD624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8313" y="1268413"/>
            <a:ext cx="77104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1. </a:t>
            </a:r>
            <a:r>
              <a:rPr kumimoji="0" lang="ro-RO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Odihna săptămânală</a:t>
            </a:r>
            <a:r>
              <a:rPr kumimoji="0" lang="en-US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- </a:t>
            </a:r>
            <a:r>
              <a:rPr kumimoji="0" lang="ro-RO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în prezent</a:t>
            </a:r>
            <a:endParaRPr kumimoji="0" lang="en-US" altLang="en-US" sz="30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2205038"/>
            <a:ext cx="8713787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Regulă rigidă</a:t>
            </a:r>
            <a:r>
              <a:rPr kumimoji="0" lang="ro-RO" alt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privind cerințele de odihnă săptămânală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</a:t>
            </a:r>
            <a:r>
              <a:rPr lang="ro-RO" altLang="en-US" b="0" kern="0" dirty="0" smtClean="0">
                <a:solidFill>
                  <a:schemeClr val="bg1"/>
                </a:solidFill>
                <a:latin typeface="Verdana"/>
              </a:rPr>
              <a:t>șoferii din transportul internațional nu pot deseori să ajungă acasă la timp pentru odihna săptămânală și trebuie să oprească și să se odihnească de ex., la 20 km de casă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Locul în care trebuie să fie efectuată odihna</a:t>
            </a:r>
            <a:r>
              <a:rPr kumimoji="0" lang="ro-RO" alt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săptămânală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ro-RO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măsuri naționale interzicând odihna</a:t>
            </a:r>
            <a:r>
              <a:rPr kumimoji="0" lang="ro-RO" alt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săptămânală regulată în vehicul (Franța, Belgia și Germania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).</a:t>
            </a:r>
          </a:p>
          <a:p>
            <a:pPr lvl="1" algn="just">
              <a:spcAft>
                <a:spcPts val="600"/>
              </a:spcAft>
              <a:defRPr/>
            </a:pPr>
            <a:r>
              <a:rPr kumimoji="0" lang="en-US" alt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Conse</a:t>
            </a:r>
            <a:r>
              <a:rPr kumimoji="0" lang="ro-RO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cințe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ro-RO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tratamentul inegal al</a:t>
            </a:r>
            <a:r>
              <a:rPr kumimoji="0" lang="ro-RO" alt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șoferilor și </a:t>
            </a:r>
            <a:r>
              <a:rPr kumimoji="0" lang="ro-RO" alt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operatorilor, </a:t>
            </a:r>
            <a:r>
              <a:rPr kumimoji="0" lang="ro-RO" alt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datorită diferențelor dintre statele membre în ceea ce privește aplicarea prevederilor referitoare la odihna săptămânală; perioade lungi </a:t>
            </a:r>
            <a:r>
              <a:rPr kumimoji="0" lang="ro-RO" alt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petrecute </a:t>
            </a:r>
            <a:r>
              <a:rPr kumimoji="0" lang="ro-RO" alt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de </a:t>
            </a:r>
            <a:r>
              <a:rPr lang="ro-RO" altLang="en-US" b="0" kern="0" dirty="0" smtClean="0">
                <a:solidFill>
                  <a:schemeClr val="bg1"/>
                </a:solidFill>
              </a:rPr>
              <a:t>șoferi departe </a:t>
            </a:r>
            <a:r>
              <a:rPr lang="ro-RO" altLang="en-US" b="0" kern="0" dirty="0" smtClean="0">
                <a:solidFill>
                  <a:schemeClr val="bg1"/>
                </a:solidFill>
              </a:rPr>
              <a:t>de </a:t>
            </a:r>
            <a:r>
              <a:rPr lang="ro-RO" altLang="en-US" b="0" kern="0" dirty="0" smtClean="0">
                <a:solidFill>
                  <a:schemeClr val="bg1"/>
                </a:solidFill>
              </a:rPr>
              <a:t>casă; </a:t>
            </a:r>
            <a:r>
              <a:rPr kumimoji="0" lang="ro-RO" alt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încălcări ale regulilor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US" alt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8313" y="1268413"/>
            <a:ext cx="77104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1</a:t>
            </a:r>
            <a:r>
              <a:rPr kumimoji="0" lang="en-US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. </a:t>
            </a:r>
            <a:r>
              <a:rPr kumimoji="0" lang="ro-RO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Odihna săptămânală</a:t>
            </a:r>
            <a:r>
              <a:rPr kumimoji="0" lang="en-US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- </a:t>
            </a:r>
            <a:r>
              <a:rPr kumimoji="0" lang="pl-PL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propunere</a:t>
            </a:r>
            <a:endParaRPr kumimoji="0" lang="en-US" altLang="en-US" sz="30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2205038"/>
            <a:ext cx="8713787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Alocarea flexibilă a </a:t>
            </a:r>
            <a:r>
              <a:rPr kumimoji="0" lang="ro-RO" altLang="en-US" sz="16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odihnei </a:t>
            </a:r>
            <a:r>
              <a:rPr kumimoji="0" lang="ro-RO" altLang="en-US" sz="16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săptămânale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</a:t>
            </a:r>
            <a:r>
              <a:rPr kumimoji="0" lang="en-US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2 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perioade de odihnă săptămânală regulate</a:t>
            </a:r>
            <a:r>
              <a:rPr kumimoji="0" lang="ro-RO" alt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(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45</a:t>
            </a:r>
            <a:r>
              <a:rPr kumimoji="0" lang="ro-RO" alt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ore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) 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și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2 </a:t>
            </a:r>
            <a:r>
              <a:rPr kumimoji="0" lang="en-US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redu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se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(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24</a:t>
            </a:r>
            <a:r>
              <a:rPr kumimoji="0" lang="ro-RO" alt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ore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) 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pe lună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; 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șoferii trebuie să se poată întoarce acasă 1x / trei săptămâni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 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Odihnă săptămânală</a:t>
            </a:r>
            <a:r>
              <a:rPr kumimoji="0" lang="ro-RO" altLang="en-US" sz="16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regulată în spații de cazare adecvate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asigurată de angajator sau efectuată acasă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US" alt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Benefi</a:t>
            </a:r>
            <a:r>
              <a:rPr kumimoji="0" lang="ro-RO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cii</a:t>
            </a:r>
            <a:r>
              <a:rPr kumimoji="0" lang="en-US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</a:p>
          <a:p>
            <a:pPr marL="1079500" marR="0" lvl="1" indent="-2667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Pentru șoferi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mai ușor să ajungă acasă pentru odihna săptămânală regulată și obținerea unei plăți pentru odihna săptămânală redusă; condiții de odihnă mai bune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</a:t>
            </a:r>
            <a:endParaRPr kumimoji="0" lang="ro-RO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1079500" marR="0" lvl="1" indent="-2667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lang="ro-RO" altLang="en-US" sz="1600" b="0" kern="0" dirty="0" smtClean="0">
                <a:solidFill>
                  <a:schemeClr val="bg1"/>
                </a:solidFill>
                <a:latin typeface="Verdana"/>
              </a:rPr>
              <a:t>Pentru operatori: </a:t>
            </a:r>
            <a:r>
              <a:rPr lang="ro-RO" altLang="en-US" sz="1600" b="0" kern="0" dirty="0" smtClean="0">
                <a:solidFill>
                  <a:schemeClr val="bg1"/>
                </a:solidFill>
                <a:latin typeface="Verdana"/>
              </a:rPr>
              <a:t>planificarea </a:t>
            </a:r>
            <a:r>
              <a:rPr lang="ro-RO" altLang="en-US" sz="1600" b="0" kern="0" dirty="0" smtClean="0">
                <a:solidFill>
                  <a:schemeClr val="bg1"/>
                </a:solidFill>
                <a:latin typeface="Verdana"/>
              </a:rPr>
              <a:t>eficientă a operațiilor de transport și </a:t>
            </a:r>
            <a:r>
              <a:rPr lang="ro-RO" altLang="en-US" sz="1600" b="0" kern="0" dirty="0" smtClean="0">
                <a:solidFill>
                  <a:schemeClr val="bg1"/>
                </a:solidFill>
                <a:latin typeface="Verdana"/>
              </a:rPr>
              <a:t>gestionarea </a:t>
            </a:r>
            <a:r>
              <a:rPr lang="ro-RO" altLang="en-US" sz="1600" b="0" kern="0" dirty="0" smtClean="0">
                <a:solidFill>
                  <a:schemeClr val="bg1"/>
                </a:solidFill>
                <a:latin typeface="Verdana"/>
              </a:rPr>
              <a:t>circumstanțelor </a:t>
            </a:r>
            <a:r>
              <a:rPr lang="ro-RO" altLang="en-US" sz="1600" b="0" kern="0" dirty="0" smtClean="0">
                <a:solidFill>
                  <a:schemeClr val="bg1"/>
                </a:solidFill>
                <a:latin typeface="Verdana"/>
              </a:rPr>
              <a:t>neprevăzute.</a:t>
            </a:r>
            <a:endParaRPr kumimoji="0" lang="en-US" altLang="en-US" sz="1600" b="0" i="1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US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8313" y="1268413"/>
            <a:ext cx="77104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2. </a:t>
            </a:r>
            <a:r>
              <a:rPr kumimoji="0" lang="ro-RO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Aplicare</a:t>
            </a:r>
            <a:r>
              <a:rPr kumimoji="0" lang="en-US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 – </a:t>
            </a:r>
            <a:r>
              <a:rPr kumimoji="0" lang="ro-RO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în</a:t>
            </a:r>
            <a:r>
              <a:rPr kumimoji="0" lang="ro-RO" altLang="en-US" sz="3000" b="1" i="0" u="none" strike="noStrike" kern="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 prezent</a:t>
            </a:r>
            <a:endParaRPr kumimoji="0" lang="en-US" altLang="en-US" sz="30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2205038"/>
            <a:ext cx="8713787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Cooperare administrativă </a:t>
            </a:r>
            <a:r>
              <a:rPr kumimoji="0" lang="ro-RO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neadecvată </a:t>
            </a:r>
            <a:r>
              <a:rPr kumimoji="0" lang="ro-RO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între statele membre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 </a:t>
            </a:r>
            <a:r>
              <a:rPr kumimoji="0" lang="ro-RO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implementare și aplicare </a:t>
            </a:r>
            <a:r>
              <a:rPr kumimoji="0" lang="ro-RO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incoerentă</a:t>
            </a:r>
            <a:r>
              <a:rPr kumimoji="0" lang="ro-RO" alt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ro-RO" alt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a regulilor UE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Diferențe </a:t>
            </a:r>
            <a:r>
              <a:rPr kumimoji="0" lang="ro-RO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între sistemele</a:t>
            </a:r>
            <a:r>
              <a:rPr kumimoji="0" lang="ro-RO" alt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naționale de evaluare a riscurilor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</a:t>
            </a:r>
            <a:r>
              <a:rPr kumimoji="0" lang="ro-RO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împiedicarea schimbului de informații și a verificărilor eficace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 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Aplicarea neadecvată a regulilor privind timpul de lucru</a:t>
            </a:r>
            <a:endParaRPr kumimoji="0" lang="en-US" alt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Conse</a:t>
            </a:r>
            <a:r>
              <a:rPr kumimoji="0" lang="ro-RO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cințe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</a:t>
            </a:r>
            <a:r>
              <a:rPr kumimoji="0" lang="ro-RO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tratament inegal al șoferilor și operatorilor; aplicare incoerentă, ineficientă și ineficace; încălcări</a:t>
            </a:r>
            <a:r>
              <a:rPr kumimoji="0" lang="ro-RO" alt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ale regulilor, </a:t>
            </a:r>
            <a:r>
              <a:rPr kumimoji="0" lang="ro-RO" alt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denaturări </a:t>
            </a:r>
            <a:r>
              <a:rPr kumimoji="0" lang="ro-RO" alt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ale concurenței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US" alt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179388" y="981075"/>
            <a:ext cx="8964612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1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3175" marR="0" lvl="0" indent="-3587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Prezentare generală</a:t>
            </a:r>
            <a:endParaRPr kumimoji="0" lang="en-GB" altLang="en-US" sz="4400" b="1" i="0" u="none" strike="noStrike" kern="0" cap="none" spc="0" normalizeH="0" baseline="0" noProof="0" dirty="0" smtClean="0">
              <a:ln>
                <a:noFill/>
              </a:ln>
              <a:solidFill>
                <a:srgbClr val="FFD624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323850" y="1916113"/>
            <a:ext cx="8640763" cy="430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57250" indent="-857250"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857250" marR="0" lvl="0" indent="-85725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Verdana" pitchFamily="34" charset="0"/>
              <a:buAutoNum type="arabicPeriod"/>
              <a:tabLst/>
              <a:defRPr/>
            </a:pPr>
            <a:endParaRPr kumimoji="0" lang="en-GB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</a:endParaRPr>
          </a:p>
          <a:p>
            <a:pPr marL="857250" marR="0" lvl="0" indent="-85725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Verdana" pitchFamily="34" charset="0"/>
              <a:buAutoNum type="arabicPeriod"/>
              <a:tabLst/>
              <a:defRPr/>
            </a:pPr>
            <a:r>
              <a:rPr kumimoji="0" lang="ro-RO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</a:rPr>
              <a:t>Prezentarea generală a pachetului mobilitate</a:t>
            </a:r>
            <a:endParaRPr kumimoji="0" lang="en-GB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</a:endParaRPr>
          </a:p>
          <a:p>
            <a:pPr marL="857250" marR="0" lvl="0" indent="-85725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Verdana" pitchFamily="34" charset="0"/>
              <a:buAutoNum type="arabicPeriod"/>
              <a:tabLst/>
              <a:defRPr/>
            </a:pPr>
            <a:r>
              <a:rPr kumimoji="0" lang="ro-RO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</a:rPr>
              <a:t>Mobilitate</a:t>
            </a:r>
            <a:r>
              <a:rPr kumimoji="0" lang="ro-RO" alt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</a:rPr>
              <a:t> corectă și competitivă</a:t>
            </a:r>
            <a:endParaRPr kumimoji="0" lang="en-GB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</a:endParaRPr>
          </a:p>
          <a:p>
            <a:pPr marL="857250" marR="0" lvl="0" indent="-85725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Verdana" pitchFamily="34" charset="0"/>
              <a:buAutoNum type="arabicPeriod"/>
              <a:tabLst/>
              <a:defRPr/>
            </a:pPr>
            <a:r>
              <a:rPr kumimoji="0" lang="ro-RO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</a:rPr>
              <a:t>Mobilitate curată și durabilă</a:t>
            </a:r>
            <a:endParaRPr kumimoji="0" lang="en-GB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</a:endParaRPr>
          </a:p>
          <a:p>
            <a:pPr marL="857250" marR="0" lvl="0" indent="-85725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Verdana" pitchFamily="34" charset="0"/>
              <a:buAutoNum type="arabicPeriod"/>
              <a:tabLst/>
              <a:defRPr/>
            </a:pPr>
            <a:r>
              <a:rPr kumimoji="0" lang="ro-RO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</a:rPr>
              <a:t>Mobilitate conectată</a:t>
            </a:r>
            <a:endParaRPr kumimoji="0" lang="en-GB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</a:endParaRPr>
          </a:p>
          <a:p>
            <a:pPr marL="857250" marR="0" lvl="0" indent="-85725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3200" b="0" i="1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8313" y="1268413"/>
            <a:ext cx="77104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2. </a:t>
            </a:r>
            <a:r>
              <a:rPr kumimoji="0" lang="ro-RO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Aplicare</a:t>
            </a:r>
            <a:r>
              <a:rPr kumimoji="0" lang="en-US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 - prop</a:t>
            </a:r>
            <a:r>
              <a:rPr kumimoji="0" lang="ro-RO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unere</a:t>
            </a:r>
            <a:endParaRPr kumimoji="0" lang="en-US" altLang="en-US" sz="30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2205038"/>
            <a:ext cx="8713787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Termene</a:t>
            </a:r>
            <a:r>
              <a:rPr kumimoji="0" lang="ro-RO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limită fixe pentru schimbul de informații și date între statele membre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Formulă uniformă pentru evaluarea riscurilor întreprinderilor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Accesul inspectorilor la sistemele naționale de evaluare a riscurilor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Înregistrarea codului de țară în tahograf după trecerea frontierei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Verificări uniforme ale timpului de lucru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Benefi</a:t>
            </a: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cii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aplicare transnațională coerentă și eficace, tratament egal al șoferilor și operatorilor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68313" y="1196975"/>
            <a:ext cx="77104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3. </a:t>
            </a:r>
            <a:r>
              <a:rPr kumimoji="0" lang="ro-RO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Detașarea </a:t>
            </a:r>
            <a:r>
              <a:rPr kumimoji="0" lang="ro-RO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lucrătorilor</a:t>
            </a:r>
            <a:r>
              <a:rPr kumimoji="0" lang="ro-RO" altLang="en-US" sz="3000" b="1" i="0" u="none" strike="noStrike" kern="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 </a:t>
            </a:r>
            <a:r>
              <a:rPr kumimoji="0" lang="ro-RO" altLang="en-US" sz="3000" b="1" i="0" u="none" strike="noStrike" kern="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– în prezent</a:t>
            </a:r>
            <a:endParaRPr kumimoji="0" lang="en-US" altLang="en-US" sz="30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79388" y="2205038"/>
            <a:ext cx="8713787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Prevederile privind detașarea </a:t>
            </a: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lucrătorilor </a:t>
            </a: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neadaptate </a:t>
            </a: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la sectorul </a:t>
            </a: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de transport rutier extrem</a:t>
            </a:r>
            <a:r>
              <a:rPr kumimoji="0" lang="ro-RO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de mobil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șoferii sunt prezenți în statele membre uneori perioade foarte scurte</a:t>
            </a:r>
            <a:r>
              <a:rPr kumimoji="0" lang="ro-RO" alt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de timp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</a:t>
            </a: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Măsuri</a:t>
            </a:r>
            <a:r>
              <a:rPr kumimoji="0" lang="ro-RO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naționale privind aplicarea salariului minim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Fran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ța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, German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ia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, Austria</a:t>
            </a:r>
            <a:r>
              <a:rPr kumimoji="0" lang="en-US" alt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ro-RO" alt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și</a:t>
            </a:r>
            <a:r>
              <a:rPr kumimoji="0" lang="en-US" alt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Ital</a:t>
            </a:r>
            <a:r>
              <a:rPr kumimoji="0" lang="ro-RO" alt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ia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au 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adopt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at</a:t>
            </a:r>
            <a:r>
              <a:rPr kumimoji="0" lang="ro-RO" alt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reguli naționale privind salariul minim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Cerințe administrative și de control </a:t>
            </a: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diferite, </a:t>
            </a: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impuse asupra operatorilor nerezidenți</a:t>
            </a: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lvl="1" algn="just">
              <a:spcAft>
                <a:spcPts val="600"/>
              </a:spcAft>
              <a:defRPr/>
            </a:pPr>
            <a:r>
              <a:rPr kumimoji="0" lang="en-US" alt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Consecințe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restricții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asupra libertății de furnizare</a:t>
            </a:r>
            <a:r>
              <a:rPr kumimoji="0" lang="ro-RO" alt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a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serviciilor; poveri de reglementare disproporționate pentru operatorii nerezidenți</a:t>
            </a:r>
            <a:r>
              <a:rPr kumimoji="0" lang="ro-RO" alt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– </a:t>
            </a:r>
            <a:r>
              <a:rPr lang="ro-RO" altLang="en-US" sz="1800" b="0" kern="0" dirty="0" smtClean="0">
                <a:solidFill>
                  <a:schemeClr val="bg1"/>
                </a:solidFill>
              </a:rPr>
              <a:t>costuri </a:t>
            </a:r>
            <a:r>
              <a:rPr lang="ro-RO" altLang="en-US" sz="1800" b="0" kern="0" dirty="0" smtClean="0">
                <a:solidFill>
                  <a:schemeClr val="bg1"/>
                </a:solidFill>
              </a:rPr>
              <a:t>administrative de circa </a:t>
            </a:r>
            <a:r>
              <a:rPr kumimoji="0" lang="ro-RO" alt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1,4 </a:t>
            </a:r>
            <a:r>
              <a:rPr kumimoji="0" lang="ro-RO" alt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miliarde/an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539750" y="1196975"/>
            <a:ext cx="7710488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3</a:t>
            </a:r>
            <a:r>
              <a:rPr kumimoji="0" lang="en-US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. </a:t>
            </a:r>
            <a:r>
              <a:rPr kumimoji="0" lang="pl-PL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Detașarea lucrătorilor- propunere</a:t>
            </a:r>
            <a:endParaRPr kumimoji="0" lang="en-US" altLang="en-US" sz="30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1988840"/>
            <a:ext cx="8713787" cy="4464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just">
              <a:spcAft>
                <a:spcPts val="600"/>
              </a:spcAft>
              <a:defRPr/>
            </a:pP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Operații de transport internațional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limita de timp de 3 zile cumulate pe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lună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în statul membru gazdă pentru aplicarea salariului minim și a indemnizațiilor de concediu plătit anuale ale statului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gazdă</a:t>
            </a:r>
            <a:r>
              <a:rPr lang="en-US" altLang="en-US" sz="1800" b="0" kern="0" dirty="0" smtClean="0">
                <a:solidFill>
                  <a:schemeClr val="bg1"/>
                </a:solidFill>
              </a:rPr>
              <a:t>.</a:t>
            </a:r>
          </a:p>
          <a:p>
            <a:pPr lvl="1" algn="just">
              <a:spcAft>
                <a:spcPts val="600"/>
              </a:spcAft>
              <a:defRPr/>
            </a:pPr>
            <a:r>
              <a:rPr kumimoji="0" lang="en-US" altLang="en-US" sz="18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Cabota</a:t>
            </a:r>
            <a:r>
              <a:rPr kumimoji="0" lang="ro-RO" alt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j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nicio limită. Aplicarea salariului</a:t>
            </a:r>
            <a:r>
              <a:rPr kumimoji="0" lang="ro-RO" alt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minim și a indemnizațiilor de concediu plătit anuale de la prima operație</a:t>
            </a:r>
            <a:r>
              <a:rPr kumimoji="0" lang="en-US" alt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Cerințe administrative și de control mai ușoare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Statele membre nu pot cere un reprezentant în statul gazdă, notificări mai simple și mai puține, nu sunt necesari fluturașii de</a:t>
            </a:r>
            <a:r>
              <a:rPr kumimoji="0" lang="ro-RO" alt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salariu la bordul vehiculului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Controale mai facile a prezenței șoferului în statul gazdă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modificarea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reglementării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privind tahograful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Benefi</a:t>
            </a: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cii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reguli uniforme specifice sectorului privind detașarea; costuri administrative</a:t>
            </a:r>
            <a:r>
              <a:rPr kumimoji="0" lang="ro-RO" alt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reduse cu 58%; beneficii pentru </a:t>
            </a:r>
            <a:r>
              <a:rPr kumimoji="0" lang="ro-RO" alt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șoferi 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(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UE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-13)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datorită remunerației mai mari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539750" y="1196975"/>
            <a:ext cx="7710488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4. </a:t>
            </a:r>
            <a:r>
              <a:rPr kumimoji="0" lang="ro-RO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Timp de lucru</a:t>
            </a:r>
            <a:r>
              <a:rPr kumimoji="0" lang="en-US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 – </a:t>
            </a:r>
            <a:r>
              <a:rPr kumimoji="0" lang="ro-RO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în prezent</a:t>
            </a:r>
            <a:endParaRPr kumimoji="0" lang="en-US" altLang="en-US" sz="30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2133600"/>
            <a:ext cx="8713787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Lungă perioadă de </a:t>
            </a:r>
            <a:r>
              <a:rPr kumimoji="0" lang="ro-RO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referință 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(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4-6 </a:t>
            </a:r>
            <a:r>
              <a:rPr kumimoji="0" lang="ro-RO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luni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) </a:t>
            </a:r>
            <a:r>
              <a:rPr kumimoji="0" lang="ro-RO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pentru calcularea timpului de lucru săptămânal maxim mediu de 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48</a:t>
            </a:r>
            <a:r>
              <a:rPr kumimoji="0" lang="ro-RO" alt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ore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</a:t>
            </a:r>
            <a:r>
              <a:rPr kumimoji="0" lang="ro-RO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rezultatul constă în </a:t>
            </a:r>
            <a:r>
              <a:rPr kumimoji="0" lang="ro-RO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lungi </a:t>
            </a:r>
            <a:r>
              <a:rPr kumimoji="0" lang="ro-RO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ore </a:t>
            </a:r>
            <a:r>
              <a:rPr kumimoji="0" lang="ro-RO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lucrate 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(60</a:t>
            </a:r>
            <a:r>
              <a:rPr kumimoji="0" lang="ro-RO" alt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ore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) </a:t>
            </a:r>
            <a:r>
              <a:rPr kumimoji="0" lang="ro-RO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timp de mai multe săptămâni consecutive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lang="ro-RO" altLang="en-US" kern="0" dirty="0" smtClean="0">
                <a:solidFill>
                  <a:schemeClr val="bg1"/>
                </a:solidFill>
                <a:latin typeface="Verdana"/>
              </a:rPr>
              <a:t>Lipsa unor cerințe uniforme pentru monitorizarea programului de lucru</a:t>
            </a:r>
            <a:endParaRPr kumimoji="0" lang="en-US" alt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Imposibil de controlat timpul de lucru cu</a:t>
            </a:r>
            <a:r>
              <a:rPr kumimoji="0" lang="ro-RO" alt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ocazia </a:t>
            </a:r>
            <a:r>
              <a:rPr kumimoji="0" lang="ro-RO" alt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controalelor în trafic</a:t>
            </a:r>
            <a:endParaRPr kumimoji="0" lang="en-US" alt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Consecințe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ro-RO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diferențe de aplicare, încălcarea limitelor privind timpul de lucru,</a:t>
            </a:r>
            <a:r>
              <a:rPr kumimoji="0" lang="ro-RO" alt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oboseala acumulată a șoferilor, riscuri pentru siguranța rutieră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US" alt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539750" y="1196975"/>
            <a:ext cx="7710488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4. </a:t>
            </a:r>
            <a:r>
              <a:rPr kumimoji="0" lang="ro-RO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Timp de lucru</a:t>
            </a:r>
            <a:r>
              <a:rPr kumimoji="0" lang="en-US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– </a:t>
            </a:r>
            <a:r>
              <a:rPr kumimoji="0" lang="ro-RO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propunere viitoare</a:t>
            </a:r>
            <a:endParaRPr kumimoji="0" lang="en-US" altLang="en-US" sz="30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2205038"/>
            <a:ext cx="8713787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Consultarea </a:t>
            </a:r>
            <a:r>
              <a:rPr kumimoji="0" lang="ro-RO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partenerilor sociali </a:t>
            </a:r>
            <a:r>
              <a:rPr kumimoji="0" lang="ro-RO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inițiați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ro-RO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referitor la </a:t>
            </a:r>
            <a:r>
              <a:rPr kumimoji="0" lang="ro-RO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direcția posibilei revizuiri a regulilor privind </a:t>
            </a:r>
            <a:r>
              <a:rPr kumimoji="0" lang="ro-RO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timpul </a:t>
            </a:r>
            <a:r>
              <a:rPr kumimoji="0" lang="ro-RO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de lucru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Opțiuni pentru posibila</a:t>
            </a:r>
            <a:r>
              <a:rPr kumimoji="0" lang="ro-RO" alt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propunere viitoare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</a:t>
            </a:r>
            <a:r>
              <a:rPr kumimoji="0" lang="ro-RO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reducerea perioadei de referință pentru calcularea timpului de lucru săptămânal la 4 săptămâni</a:t>
            </a:r>
            <a:endParaRPr kumimoji="0" lang="en-US" alt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Beneficii ale posibilei </a:t>
            </a:r>
            <a:r>
              <a:rPr kumimoji="0" lang="ro-RO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măsuri </a:t>
            </a:r>
            <a:r>
              <a:rPr kumimoji="0" lang="ro-RO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UE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</a:t>
            </a:r>
            <a:r>
              <a:rPr kumimoji="0" lang="ro-RO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reducerea</a:t>
            </a:r>
            <a:r>
              <a:rPr kumimoji="0" lang="ro-RO" alt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oboselii acumulate, </a:t>
            </a:r>
            <a:r>
              <a:rPr kumimoji="0" lang="ro-RO" alt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controale </a:t>
            </a:r>
            <a:r>
              <a:rPr kumimoji="0" lang="ro-RO" alt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mai facile </a:t>
            </a:r>
            <a:r>
              <a:rPr kumimoji="0" lang="ro-RO" alt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în trafic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</a:t>
            </a:r>
            <a:endParaRPr kumimoji="0" lang="en-US" alt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US" alt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US" alt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 bwMode="auto">
          <a:xfrm>
            <a:off x="179388" y="1125538"/>
            <a:ext cx="8964612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1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3175" marR="0" lvl="0" indent="-3587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/>
            </a:r>
            <a:br>
              <a:rPr kumimoji="0" lang="fr-BE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0" lang="ro-RO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Mobilitate curată și durabilă</a:t>
            </a:r>
            <a:r>
              <a:rPr kumimoji="0" lang="fr-BE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/>
            </a:r>
            <a:br>
              <a:rPr kumimoji="0" lang="fr-BE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0" lang="fr-BE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/>
            </a:r>
            <a:br>
              <a:rPr kumimoji="0" lang="fr-BE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0" lang="ro-RO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Taxarea rutieră</a:t>
            </a:r>
            <a:r>
              <a:rPr kumimoji="0" lang="fr-BE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/>
            </a:r>
            <a:br>
              <a:rPr kumimoji="0" lang="fr-BE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0" lang="fr-BE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/>
            </a:r>
            <a:br>
              <a:rPr kumimoji="0" lang="fr-BE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endParaRPr kumimoji="0" lang="en-GB" altLang="en-US" sz="4400" b="1" i="0" u="none" strike="noStrike" kern="0" cap="none" spc="0" normalizeH="0" baseline="0" noProof="0" dirty="0" smtClean="0">
              <a:ln>
                <a:noFill/>
              </a:ln>
              <a:solidFill>
                <a:srgbClr val="FFD624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8313" y="1125538"/>
            <a:ext cx="82804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1. </a:t>
            </a:r>
            <a:r>
              <a:rPr kumimoji="0" lang="en-GB" altLang="en-US" sz="3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Vehic</a:t>
            </a:r>
            <a:r>
              <a:rPr kumimoji="0" lang="ro-RO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ule</a:t>
            </a:r>
            <a:r>
              <a:rPr kumimoji="0" lang="en-GB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 </a:t>
            </a:r>
            <a:endParaRPr kumimoji="0" lang="en-GB" alt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1989138"/>
            <a:ext cx="8713787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ro-RO" alt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SITUAȚIA CURENTĂ</a:t>
            </a: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44500" marR="0" lvl="1" indent="-2667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Numai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en-US" alt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HGVs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de peste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3,5t </a:t>
            </a: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și posibilitatea </a:t>
            </a: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scutirii </a:t>
            </a:r>
            <a:r>
              <a:rPr kumimoji="0" lang="en-US" alt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HGVs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sub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12t –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Niciun fel de reguli pentru alte vehicule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(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autobuze, autocare,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autoturisme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).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44500" marR="0" lvl="1" indent="-2667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44500" marR="0" lvl="1" indent="-2667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Conse</a:t>
            </a: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cință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</a:t>
            </a:r>
            <a:r>
              <a:rPr kumimoji="0" lang="en-US" alt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discrimina</a:t>
            </a: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rea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cetățenilor străini</a:t>
            </a:r>
            <a:r>
              <a:rPr kumimoji="0" lang="en-US" alt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–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lipsa proporționalității între vinietele anuale și pe termen scurt; compensare</a:t>
            </a:r>
            <a:r>
              <a:rPr kumimoji="0" lang="ro-RO" alt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între viniete și impozite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 </a:t>
            </a:r>
          </a:p>
          <a:p>
            <a:pPr marL="622300" marR="0" lvl="1" indent="-2667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GB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8313" y="1125538"/>
            <a:ext cx="835183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1. </a:t>
            </a:r>
            <a:r>
              <a:rPr kumimoji="0" lang="en-GB" altLang="en-US" sz="3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Vehic</a:t>
            </a:r>
            <a:r>
              <a:rPr kumimoji="0" lang="ro-RO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ule</a:t>
            </a:r>
            <a:r>
              <a:rPr kumimoji="0" lang="en-GB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 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2060575"/>
            <a:ext cx="8713787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ro-RO" alt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PROPUNEREA</a:t>
            </a:r>
            <a:r>
              <a:rPr kumimoji="0" lang="ro-RO" altLang="en-US" sz="1800" b="1" i="0" u="sng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COMISIEI</a:t>
            </a:r>
            <a:endParaRPr kumimoji="0" lang="en-GB" altLang="en-US" sz="1800" b="1" i="0" u="sng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GB" altLang="en-US" sz="1600" b="1" i="0" u="sng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533400" marR="0" lvl="1" indent="-355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Extinderea domeniului de aplicare 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la toate </a:t>
            </a:r>
            <a:r>
              <a:rPr kumimoji="0" lang="en-US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HGVs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, 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autobuzele/autocarele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, 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furgonetele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, minibuzele, 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autoturismele: 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autobuzele și autocarele provoacă aceleași</a:t>
            </a:r>
            <a:r>
              <a:rPr kumimoji="0" lang="ro-RO" alt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daune ca și camioanele – aceleași reguli de taxare ca pentru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HGVs.</a:t>
            </a:r>
          </a:p>
          <a:p>
            <a:pPr marL="1778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GB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533400" marR="0" lvl="1" indent="-3556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>
                <a:tab pos="533400" algn="l"/>
              </a:tabLst>
              <a:defRPr/>
            </a:pPr>
            <a:r>
              <a:rPr kumimoji="0" lang="ro-RO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Vehicule ușoare:</a:t>
            </a:r>
            <a:r>
              <a:rPr kumimoji="0" lang="ro-RO" altLang="en-US" sz="16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proporționalitatea taxelor în funcție de timp</a:t>
            </a:r>
            <a:endParaRPr kumimoji="0" lang="en-GB" alt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622300" marR="0" lvl="2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Disponibilitatea vinietelor pe termen scurt la preț proporțional</a:t>
            </a: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</a:t>
            </a:r>
          </a:p>
          <a:p>
            <a:pPr marL="1358900" marR="0" lvl="3" indent="-2794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10</a:t>
            </a:r>
            <a:r>
              <a:rPr kumimoji="0" lang="ro-RO" alt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zile</a:t>
            </a: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max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</a:t>
            </a: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8% 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din anual ȘI</a:t>
            </a:r>
            <a:endParaRPr kumimoji="0" lang="en-GB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1358900" marR="0" lvl="3" indent="-2794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Lunar</a:t>
            </a: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max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</a:t>
            </a: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18% 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din anual SAU</a:t>
            </a:r>
            <a:endParaRPr kumimoji="0" lang="en-GB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1358900" marR="0" lvl="3" indent="-2794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Bilunar</a:t>
            </a: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max. 30% 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din anual</a:t>
            </a:r>
            <a:endParaRPr kumimoji="0" lang="en-GB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501650" marR="0" lvl="1" indent="-2794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endParaRPr kumimoji="0" lang="en-GB" alt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508000" lvl="1" algn="just">
              <a:defRPr/>
            </a:pPr>
            <a:r>
              <a:rPr kumimoji="0" lang="ro-RO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Compensare cu reducerea impozitelor</a:t>
            </a: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numai în cazul introducerii taxelor în funcție de distanță</a:t>
            </a: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</a:t>
            </a:r>
          </a:p>
          <a:p>
            <a:pPr marL="533400" marR="0" lvl="3" indent="-358775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endParaRPr kumimoji="0" lang="en-GB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GB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GB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fr-BE" alt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GB" alt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GB" alt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GB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8313" y="1125538"/>
            <a:ext cx="82804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lvl="0" indent="0">
              <a:defRPr/>
            </a:pPr>
            <a:r>
              <a:rPr kumimoji="0" lang="en-GB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2. </a:t>
            </a:r>
            <a:r>
              <a:rPr lang="ro-RO" altLang="en-US" kern="0" dirty="0" smtClean="0">
                <a:solidFill>
                  <a:srgbClr val="FFC000"/>
                </a:solidFill>
              </a:rPr>
              <a:t>Taxe rutiere, viniete și impozitul pe vehicul</a:t>
            </a:r>
            <a:endParaRPr kumimoji="0" lang="en-GB" alt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1989138"/>
            <a:ext cx="8713787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ro-RO" alt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SITUAȚIA</a:t>
            </a:r>
            <a:r>
              <a:rPr kumimoji="0" lang="ro-RO" altLang="en-US" sz="1800" b="1" i="0" u="sng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CURENTĂ</a:t>
            </a: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44500" marR="0" lvl="1" indent="-2667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Alegere</a:t>
            </a:r>
            <a:r>
              <a:rPr kumimoji="0" lang="ro-RO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între viniete și taxe rutiere pentru HGVs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</a:t>
            </a:r>
          </a:p>
          <a:p>
            <a:pPr marL="863600" marR="0" lvl="2" indent="-228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Taxele rutiere sunt proporționale și pot fi adaptate în funcție de performanța privind mediul înconjurător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; </a:t>
            </a:r>
          </a:p>
          <a:p>
            <a:pPr marL="863600" marR="0" lvl="2" indent="-228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Vinietele pe bază de timp sunt</a:t>
            </a:r>
            <a:r>
              <a:rPr kumimoji="0" lang="ro-RO" alt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departe de a fi adecvate, sunt ineficace pentru acoperirea costurilor </a:t>
            </a:r>
            <a:r>
              <a:rPr kumimoji="0" lang="ro-RO" alt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de infrastructură </a:t>
            </a:r>
            <a:r>
              <a:rPr kumimoji="0" lang="ro-RO" alt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sau pentru reducerea poluării; acestea rezultă deseori în probleme de discriminare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</a:t>
            </a:r>
          </a:p>
          <a:p>
            <a:pPr marL="444500" lvl="1" indent="-266700" algn="just">
              <a:defRPr/>
            </a:pPr>
            <a:r>
              <a:rPr lang="ro-RO" altLang="en-US" sz="1800" kern="0" dirty="0" smtClean="0">
                <a:solidFill>
                  <a:schemeClr val="bg1"/>
                </a:solidFill>
                <a:latin typeface="Verdana"/>
              </a:rPr>
              <a:t>Impozit minim pe vehicul pentru </a:t>
            </a:r>
            <a:r>
              <a:rPr lang="en-US" altLang="en-US" sz="1800" kern="0" dirty="0" err="1" smtClean="0">
                <a:solidFill>
                  <a:schemeClr val="bg1"/>
                </a:solidFill>
                <a:latin typeface="Verdana"/>
              </a:rPr>
              <a:t>HGVs</a:t>
            </a:r>
            <a:r>
              <a:rPr lang="en-US" altLang="en-US" sz="1800" kern="0" dirty="0" smtClean="0">
                <a:solidFill>
                  <a:schemeClr val="bg1"/>
                </a:solidFill>
                <a:latin typeface="Verdana"/>
              </a:rPr>
              <a:t> </a:t>
            </a:r>
            <a:r>
              <a:rPr lang="en-US" altLang="en-US" sz="1800" kern="0" dirty="0">
                <a:solidFill>
                  <a:schemeClr val="bg1"/>
                </a:solidFill>
                <a:latin typeface="Verdana"/>
              </a:rPr>
              <a:t>&gt; 12t</a:t>
            </a:r>
          </a:p>
          <a:p>
            <a:pPr marL="635000" lvl="2" indent="0" algn="just">
              <a:buNone/>
              <a:defRPr/>
            </a:pPr>
            <a:endParaRPr kumimoji="0" lang="en-US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44500" marR="0" lvl="1" indent="-2667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Niciun fel de reguli pentru alte vehicule</a:t>
            </a: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1778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635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Conse</a:t>
            </a: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cință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Existența unor</a:t>
            </a:r>
            <a:r>
              <a:rPr kumimoji="0" lang="ro-RO" alt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sisteme diferite în UE, prețuri incoerente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</a:t>
            </a:r>
          </a:p>
          <a:p>
            <a:pPr marL="622300" marR="0" lvl="1" indent="-2667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GB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8313" y="1196975"/>
            <a:ext cx="77104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lvl="0" indent="0">
              <a:defRPr/>
            </a:pPr>
            <a:r>
              <a:rPr kumimoji="0" lang="en-GB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2. </a:t>
            </a:r>
            <a:r>
              <a:rPr lang="ro-RO" altLang="en-US" kern="0" dirty="0" smtClean="0">
                <a:solidFill>
                  <a:srgbClr val="FFC000"/>
                </a:solidFill>
              </a:rPr>
              <a:t>Taxe rutiere, viniete și impozitul pe vehicul</a:t>
            </a:r>
            <a:endParaRPr lang="en-GB" altLang="en-US" sz="900" kern="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2276475"/>
            <a:ext cx="8713787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ro-RO" alt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PROPUNEREA</a:t>
            </a:r>
            <a:r>
              <a:rPr kumimoji="0" lang="ro-RO" altLang="en-US" sz="1800" b="1" i="0" u="sng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ro-RO" alt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COMISIEI</a:t>
            </a:r>
            <a:endParaRPr kumimoji="0" lang="en-GB" altLang="en-US" sz="1800" b="1" i="0" u="sng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GB" altLang="en-US" sz="1800" b="1" i="0" u="sng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533400" marR="0" lvl="1" indent="-355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>
                <a:tab pos="533400" algn="l"/>
              </a:tabLst>
              <a:defRPr/>
            </a:pP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Decizia de taxare este menținută pentru statele </a:t>
            </a: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membre, </a:t>
            </a: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însă taxele pe bază de timp vor fi eliminate – sunt</a:t>
            </a:r>
            <a:r>
              <a:rPr kumimoji="0" lang="ro-RO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permise numai taxele pe baza distanței</a:t>
            </a:r>
            <a:r>
              <a:rPr kumimoji="0" lang="en-GB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</a:t>
            </a:r>
          </a:p>
          <a:p>
            <a:pPr marL="533400" marR="0" lvl="1" indent="-355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>
                <a:tab pos="533400" algn="l"/>
              </a:tabLst>
              <a:defRPr/>
            </a:pPr>
            <a:endParaRPr kumimoji="0" lang="en-GB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901700" marR="0" lvl="2" indent="-2794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Pentru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en-GB" alt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HGVs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și autobuze/autocare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până în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2023</a:t>
            </a:r>
          </a:p>
          <a:p>
            <a:pPr marL="1365250" marR="0" lvl="3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În conjuncție cu reducerea treptată a impozitului min. pe vehicul pentru </a:t>
            </a:r>
            <a:r>
              <a:rPr kumimoji="0" lang="en-GB" alt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HGVs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&gt; 12t</a:t>
            </a:r>
          </a:p>
          <a:p>
            <a:pPr marL="1365250" marR="0" lvl="3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GB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901700" marR="0" lvl="2" indent="-2794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Pentru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en-GB" alt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LDVs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(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furgonete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,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minibuze, autoturisme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):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până în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2027</a:t>
            </a:r>
          </a:p>
          <a:p>
            <a:pPr marL="1778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>
                <a:tab pos="533400" algn="l"/>
              </a:tabLst>
              <a:defRPr/>
            </a:pPr>
            <a:endParaRPr kumimoji="0" lang="en-GB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GB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179388" y="1125538"/>
            <a:ext cx="8964612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1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3175" marR="0" lvl="0" indent="-3587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/>
            </a:r>
            <a:br>
              <a:rPr kumimoji="0" lang="fr-BE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0" lang="ro-RO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Prezentare generală a pachetului mobilitate</a:t>
            </a:r>
            <a:r>
              <a:rPr kumimoji="0" lang="fr-BE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/>
            </a:r>
            <a:br>
              <a:rPr kumimoji="0" lang="fr-BE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0" lang="fr-BE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/>
            </a:r>
            <a:br>
              <a:rPr kumimoji="0" lang="fr-BE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endParaRPr kumimoji="0" lang="en-GB" altLang="en-US" sz="4400" b="1" i="0" u="none" strike="noStrike" kern="0" cap="none" spc="0" normalizeH="0" baseline="0" noProof="0" dirty="0" smtClean="0">
              <a:ln>
                <a:noFill/>
              </a:ln>
              <a:solidFill>
                <a:srgbClr val="FFD624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367468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8313" y="1196975"/>
            <a:ext cx="799147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lvl="0" indent="0">
              <a:defRPr/>
            </a:pPr>
            <a:r>
              <a:rPr kumimoji="0" lang="en-GB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3. </a:t>
            </a:r>
            <a:r>
              <a:rPr lang="ro-RO" altLang="en-US" kern="0" dirty="0" smtClean="0">
                <a:solidFill>
                  <a:srgbClr val="FFC000"/>
                </a:solidFill>
              </a:rPr>
              <a:t>Diferențierea taxelor </a:t>
            </a:r>
            <a:r>
              <a:rPr lang="en-GB" altLang="en-US" kern="0" dirty="0" smtClean="0">
                <a:solidFill>
                  <a:srgbClr val="FFC000"/>
                </a:solidFill>
              </a:rPr>
              <a:t>– </a:t>
            </a:r>
            <a:r>
              <a:rPr lang="ro-RO" altLang="en-US" kern="0" dirty="0" smtClean="0">
                <a:solidFill>
                  <a:srgbClr val="FFC000"/>
                </a:solidFill>
              </a:rPr>
              <a:t>performanța privind mediul înconjurător</a:t>
            </a:r>
            <a:endParaRPr kumimoji="0" lang="en-GB" altLang="en-US" sz="30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2277194"/>
            <a:ext cx="8713787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ro-RO" alt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SITUAȚIA</a:t>
            </a:r>
            <a:r>
              <a:rPr kumimoji="0" lang="ro-RO" altLang="en-US" sz="1600" b="1" i="0" u="sng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CURENTĂ</a:t>
            </a:r>
            <a:endParaRPr kumimoji="0" lang="en-GB" alt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533400" marR="0" lvl="1" indent="-355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9FBA"/>
              </a:buClr>
              <a:buSzTx/>
              <a:buFontTx/>
              <a:buChar char="•"/>
              <a:tabLst>
                <a:tab pos="533400" algn="l"/>
              </a:tabLst>
              <a:defRPr/>
            </a:pPr>
            <a:r>
              <a:rPr kumimoji="0" lang="ro-RO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Diferențiere obligatorie în funcție de clasa de emisii Euro (poluanți aer</a:t>
            </a:r>
            <a:r>
              <a:rPr kumimoji="0" lang="en-US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): </a:t>
            </a:r>
            <a:r>
              <a:rPr lang="ro-RO" altLang="en-US" sz="1600" b="0" kern="0" dirty="0" smtClean="0">
                <a:solidFill>
                  <a:schemeClr val="bg1"/>
                </a:solidFill>
                <a:latin typeface="Verdana"/>
              </a:rPr>
              <a:t>devine </a:t>
            </a:r>
            <a:r>
              <a:rPr lang="ro-RO" altLang="en-US" sz="1600" b="0" kern="0" dirty="0" smtClean="0">
                <a:solidFill>
                  <a:schemeClr val="bg1"/>
                </a:solidFill>
                <a:latin typeface="Verdana"/>
              </a:rPr>
              <a:t>învechită, </a:t>
            </a:r>
            <a:r>
              <a:rPr lang="ro-RO" altLang="en-US" sz="1600" b="0" kern="0" dirty="0" smtClean="0">
                <a:solidFill>
                  <a:schemeClr val="bg1"/>
                </a:solidFill>
                <a:latin typeface="Verdana"/>
              </a:rPr>
              <a:t>dat fiind </a:t>
            </a:r>
            <a:r>
              <a:rPr lang="ro-RO" altLang="en-US" sz="1600" b="0" kern="0" dirty="0" smtClean="0">
                <a:solidFill>
                  <a:schemeClr val="bg1"/>
                </a:solidFill>
                <a:latin typeface="Verdana"/>
              </a:rPr>
              <a:t>că, </a:t>
            </a:r>
            <a:r>
              <a:rPr lang="ro-RO" altLang="en-US" sz="1600" b="0" kern="0" dirty="0" smtClean="0">
                <a:solidFill>
                  <a:schemeClr val="bg1"/>
                </a:solidFill>
                <a:latin typeface="Verdana"/>
              </a:rPr>
              <a:t>din ce în ce mai multe camioane sunt EURO VI; împiedică utilizarea unui instrument mai adecvat – taxarea costului extern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</a:t>
            </a:r>
          </a:p>
          <a:p>
            <a:pPr marL="533400" marR="0" lvl="1" indent="-355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9FBA"/>
              </a:buClr>
              <a:buSzTx/>
              <a:buFontTx/>
              <a:buChar char="•"/>
              <a:tabLst>
                <a:tab pos="533400" algn="l"/>
              </a:tabLst>
              <a:defRPr/>
            </a:pPr>
            <a:r>
              <a:rPr kumimoji="0" lang="ro-RO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Taxarea costului extern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Opțională, prin</a:t>
            </a:r>
            <a:r>
              <a:rPr kumimoji="0" lang="ro-RO" alt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ro-RO" alt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metode </a:t>
            </a:r>
            <a:r>
              <a:rPr kumimoji="0" lang="ro-RO" alt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de calcul complexe, cerința notificării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</a:t>
            </a:r>
          </a:p>
          <a:p>
            <a:pPr marL="533400" marR="0" lvl="1" indent="-355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9FBA"/>
              </a:buClr>
              <a:buSzTx/>
              <a:buFontTx/>
              <a:buChar char="•"/>
              <a:tabLst>
                <a:tab pos="533400" algn="l"/>
              </a:tabLst>
              <a:defRPr/>
            </a:pPr>
            <a:r>
              <a:rPr kumimoji="0" lang="en-US" alt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Conse</a:t>
            </a:r>
            <a:r>
              <a:rPr kumimoji="0" lang="ro-RO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cință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Numai două state membre aplică taxarea costului extern 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(German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ia</a:t>
            </a:r>
            <a:r>
              <a:rPr kumimoji="0" lang="ro-RO" alt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și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Austria).</a:t>
            </a:r>
          </a:p>
          <a:p>
            <a:pPr marL="533400" marR="0" lvl="1" indent="-355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9FBA"/>
              </a:buClr>
              <a:buSzTx/>
              <a:buFontTx/>
              <a:buChar char="•"/>
              <a:tabLst>
                <a:tab pos="533400" algn="l"/>
              </a:tabLst>
              <a:defRPr/>
            </a:pPr>
            <a:r>
              <a:rPr kumimoji="0" lang="ro-RO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Nicio regulă pentru mașini și </a:t>
            </a:r>
            <a:r>
              <a:rPr kumimoji="0" lang="ro-RO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furgonete</a:t>
            </a: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acestea sunt responsabile pentru majoritatea poluării aerului și emisiilor CO2 din transportul 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rutier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, reprezentând cel puțin </a:t>
            </a: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1% 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din PIB</a:t>
            </a: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</a:t>
            </a:r>
          </a:p>
          <a:p>
            <a:pPr marL="533400" marR="0" lvl="1" indent="-355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>
                <a:tab pos="533400" algn="l"/>
              </a:tabLst>
              <a:defRPr/>
            </a:pPr>
            <a:endParaRPr kumimoji="0" lang="en-US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fr-BE" alt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8313" y="1196975"/>
            <a:ext cx="799147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lvl="0" indent="0">
              <a:defRPr/>
            </a:pPr>
            <a:r>
              <a:rPr kumimoji="0" lang="en-GB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3. </a:t>
            </a:r>
            <a:r>
              <a:rPr lang="ro-RO" altLang="en-US" kern="0" dirty="0" smtClean="0">
                <a:solidFill>
                  <a:srgbClr val="FFC000"/>
                </a:solidFill>
              </a:rPr>
              <a:t>Diferențierea taxelor </a:t>
            </a:r>
            <a:r>
              <a:rPr lang="en-GB" altLang="en-US" kern="0" dirty="0" smtClean="0">
                <a:solidFill>
                  <a:srgbClr val="FFC000"/>
                </a:solidFill>
              </a:rPr>
              <a:t>– </a:t>
            </a:r>
            <a:r>
              <a:rPr lang="ro-RO" altLang="en-US" kern="0" dirty="0" smtClean="0">
                <a:solidFill>
                  <a:srgbClr val="FFC000"/>
                </a:solidFill>
              </a:rPr>
              <a:t>performanța privind mediul înconjurător</a:t>
            </a:r>
            <a:endParaRPr kumimoji="0" lang="en-GB" altLang="en-US" sz="30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2277194"/>
            <a:ext cx="8713787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lang="ro-RO" altLang="en-US" sz="1600" u="sng" kern="0" dirty="0" smtClean="0">
                <a:solidFill>
                  <a:schemeClr val="bg1"/>
                </a:solidFill>
                <a:latin typeface="Verdana"/>
              </a:rPr>
              <a:t>PROPUNEREA COMISIEI</a:t>
            </a:r>
            <a:endParaRPr kumimoji="0" lang="en-GB" altLang="en-US" sz="1600" b="1" i="0" u="sng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533400" marR="0" lvl="1" indent="-355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9FBA"/>
              </a:buClr>
              <a:buSzTx/>
              <a:buFontTx/>
              <a:buChar char="•"/>
              <a:tabLst>
                <a:tab pos="533400" algn="l"/>
              </a:tabLst>
              <a:defRPr/>
            </a:pPr>
            <a:r>
              <a:rPr kumimoji="0" lang="ro-RO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Diferențiere </a:t>
            </a:r>
            <a:r>
              <a:rPr kumimoji="0" lang="ro-RO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clasă </a:t>
            </a:r>
            <a:r>
              <a:rPr kumimoji="0" lang="ro-RO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EURO</a:t>
            </a:r>
            <a:r>
              <a:rPr kumimoji="0" lang="en-GB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se va 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retrage treptat 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până 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în </a:t>
            </a: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2021</a:t>
            </a:r>
            <a:endParaRPr kumimoji="0" lang="en-GB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533400" marR="0" lvl="1" indent="-355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9FBA"/>
              </a:buClr>
              <a:buSzTx/>
              <a:buFontTx/>
              <a:buChar char="•"/>
              <a:tabLst>
                <a:tab pos="533400" algn="l"/>
              </a:tabLst>
              <a:defRPr/>
            </a:pPr>
            <a:r>
              <a:rPr kumimoji="0" lang="en-GB" alt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HGVs</a:t>
            </a:r>
            <a:r>
              <a:rPr kumimoji="0" lang="en-GB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ro-RO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și autobuze/autocare </a:t>
            </a:r>
            <a:r>
              <a:rPr kumimoji="0" lang="en-GB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– </a:t>
            </a:r>
            <a:r>
              <a:rPr kumimoji="0" lang="ro-RO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Nouă </a:t>
            </a:r>
            <a:r>
              <a:rPr kumimoji="0" lang="ro-RO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diferențiere indiferent de venit</a:t>
            </a:r>
            <a:r>
              <a:rPr kumimoji="0" lang="ro-RO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,</a:t>
            </a:r>
            <a:r>
              <a:rPr kumimoji="0" lang="ro-RO" altLang="en-US" sz="16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pe baza</a:t>
            </a:r>
            <a:r>
              <a:rPr kumimoji="0" lang="en-GB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CO2</a:t>
            </a: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imediat ce devin disponibile datele privind certificatul</a:t>
            </a:r>
            <a:r>
              <a:rPr kumimoji="0" lang="ro-RO" alt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de emisii CO2 </a:t>
            </a: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(~ 2020).</a:t>
            </a:r>
          </a:p>
          <a:p>
            <a:pPr marL="533400" marR="0" lvl="1" indent="-355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9FBA"/>
              </a:buClr>
              <a:buSzTx/>
              <a:buFontTx/>
              <a:buChar char="•"/>
              <a:tabLst>
                <a:tab pos="533400" algn="l"/>
              </a:tabLst>
              <a:defRPr/>
            </a:pPr>
            <a:r>
              <a:rPr kumimoji="0" lang="en-GB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LDV's – </a:t>
            </a:r>
            <a:r>
              <a:rPr kumimoji="0" lang="ro-RO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Diferențiere pe baza </a:t>
            </a:r>
            <a:r>
              <a:rPr kumimoji="0" lang="en-GB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CO2 </a:t>
            </a:r>
            <a:r>
              <a:rPr kumimoji="0" lang="ro-RO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și a emisiilor poluante efective</a:t>
            </a:r>
            <a:endParaRPr kumimoji="0" lang="en-GB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533400" marR="0" lvl="1" indent="-355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9FBA"/>
              </a:buClr>
              <a:buSzTx/>
              <a:buFontTx/>
              <a:buChar char="•"/>
              <a:tabLst>
                <a:tab pos="533400" algn="l"/>
              </a:tabLst>
              <a:defRPr/>
            </a:pPr>
            <a:r>
              <a:rPr kumimoji="0" lang="ro-RO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Vehicule cu zero emisii</a:t>
            </a:r>
            <a:r>
              <a:rPr kumimoji="0" lang="en-GB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</a:t>
            </a: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75% 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mai mici decât rata cea</a:t>
            </a:r>
            <a:r>
              <a:rPr kumimoji="0" lang="ro-RO" alt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mai mare</a:t>
            </a: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</a:t>
            </a:r>
          </a:p>
          <a:p>
            <a:pPr marL="533400" marR="0" lvl="1" indent="-355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>
                <a:tab pos="533400" algn="l"/>
              </a:tabLst>
              <a:defRPr/>
            </a:pPr>
            <a:r>
              <a:rPr kumimoji="0" lang="ro-RO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Aplicarea simplificată a taxelor pe costul extern (poluare și zgomot</a:t>
            </a:r>
            <a:r>
              <a:rPr kumimoji="0" lang="en-GB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):</a:t>
            </a:r>
          </a:p>
          <a:p>
            <a:pPr marL="901700" marR="0" lvl="2" indent="-2794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>
                <a:tab pos="533400" algn="l"/>
              </a:tabLst>
              <a:defRPr/>
            </a:pP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	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nenecesare notificarea</a:t>
            </a:r>
            <a:r>
              <a:rPr kumimoji="0" lang="ro-RO" alt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și calculul: valori de referință actualizate</a:t>
            </a:r>
            <a:endParaRPr kumimoji="0" lang="en-GB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901700" marR="0" lvl="2" indent="-2794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>
                <a:tab pos="533400" algn="l"/>
              </a:tabLst>
              <a:defRPr/>
            </a:pP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	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notificarea necesară numai dacă statul</a:t>
            </a:r>
            <a:r>
              <a:rPr kumimoji="0" lang="ro-RO" alt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membru dorește să aplice taxe mai mari decât cea de referință</a:t>
            </a: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</a:t>
            </a:r>
          </a:p>
          <a:p>
            <a:pPr marL="533400" marR="0" lvl="1" indent="-355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>
                <a:tab pos="533400" algn="l"/>
              </a:tabLst>
              <a:defRPr/>
            </a:pPr>
            <a:endParaRPr kumimoji="0" lang="en-GB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533400" marR="0" lvl="1" indent="-355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>
                <a:tab pos="533400" algn="l"/>
              </a:tabLst>
              <a:defRPr/>
            </a:pPr>
            <a:endParaRPr kumimoji="0" lang="en-GB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8313" y="1125538"/>
            <a:ext cx="77104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4. </a:t>
            </a:r>
            <a:r>
              <a:rPr kumimoji="0" lang="ro-RO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Combaterea congestiei</a:t>
            </a:r>
            <a:endParaRPr kumimoji="0" lang="en-GB" altLang="en-US" sz="30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2205038"/>
            <a:ext cx="8713787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78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ro-RO" alt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SITUAȚIA CURENTĂ</a:t>
            </a:r>
            <a:endParaRPr kumimoji="0" lang="en-GB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622300" marR="0" lvl="1" indent="-4445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GB" alt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622300" marR="0" lvl="1" indent="-4445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Costurile congestiei sunt de peste 1% din PIB</a:t>
            </a:r>
            <a:r>
              <a:rPr kumimoji="0" lang="en-GB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ro-RO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pentru societate</a:t>
            </a:r>
            <a:r>
              <a:rPr kumimoji="0" lang="en-GB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</a:t>
            </a:r>
            <a:r>
              <a:rPr kumimoji="0" lang="ro-RO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cel puțin </a:t>
            </a:r>
            <a:r>
              <a:rPr kumimoji="0" lang="en-GB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20-30</a:t>
            </a:r>
            <a:r>
              <a:rPr kumimoji="0" lang="en-GB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% </a:t>
            </a:r>
            <a:r>
              <a:rPr kumimoji="0" lang="ro-RO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din aceasta o reprezintă congestia interurbană</a:t>
            </a:r>
            <a:r>
              <a:rPr kumimoji="0" lang="en-GB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</a:t>
            </a:r>
          </a:p>
          <a:p>
            <a:pPr marL="622300" marR="0" lvl="1" indent="-4445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Diferențierea indiferent</a:t>
            </a:r>
            <a:r>
              <a:rPr kumimoji="0" lang="ro-RO" alt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de venituri a taxei pentru gestionarea congestiei</a:t>
            </a:r>
            <a:r>
              <a:rPr kumimoji="0" lang="en-GB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Nu este optimă și loială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dacă este aplicată numai HGVs, neinteresantă</a:t>
            </a:r>
            <a:r>
              <a:rPr kumimoji="0" lang="ro-RO" alt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și prea </a:t>
            </a:r>
            <a:r>
              <a:rPr kumimoji="0" lang="ro-RO" alt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împovărătoare </a:t>
            </a:r>
            <a:r>
              <a:rPr kumimoji="0" lang="ro-RO" alt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pentru statele membre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</a:t>
            </a:r>
          </a:p>
          <a:p>
            <a:pPr marL="622300" marR="0" lvl="1" indent="-4445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GB" alt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Conse</a:t>
            </a: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cință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Doar câteva state membre o utilizează pe un număr limitat de tronsoane de autostradă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</a:t>
            </a:r>
          </a:p>
          <a:p>
            <a:pPr marL="622300" marR="0" lvl="1" indent="-4445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Marje </a:t>
            </a: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comerciale</a:t>
            </a:r>
            <a:r>
              <a:rPr kumimoji="0" lang="fr-BE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(15 – </a:t>
            </a:r>
            <a:r>
              <a:rPr kumimoji="0" lang="fr-BE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25%)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limitate la regiunile</a:t>
            </a:r>
            <a:r>
              <a:rPr kumimoji="0" lang="ro-RO" alt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muntoase</a:t>
            </a:r>
            <a:r>
              <a:rPr kumimoji="0" lang="fr-BE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</a:t>
            </a:r>
            <a:endParaRPr kumimoji="0" lang="en-GB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901700" marR="0" lvl="2" indent="-2794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>
                <a:tab pos="533400" algn="l"/>
              </a:tabLst>
              <a:defRPr/>
            </a:pPr>
            <a:endParaRPr kumimoji="0" lang="en-GB" alt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8313" y="1125538"/>
            <a:ext cx="77104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4. </a:t>
            </a:r>
            <a:r>
              <a:rPr kumimoji="0" lang="ro-RO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Combaterea</a:t>
            </a:r>
            <a:r>
              <a:rPr kumimoji="0" lang="ro-RO" altLang="en-US" sz="3000" b="1" i="0" u="none" strike="noStrike" kern="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 congestiei</a:t>
            </a:r>
            <a:endParaRPr kumimoji="0" lang="en-GB" altLang="en-US" sz="30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2205038"/>
            <a:ext cx="8713787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78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lang="ro-RO" altLang="en-US" sz="1600" u="sng" kern="0" dirty="0" smtClean="0">
                <a:solidFill>
                  <a:schemeClr val="bg1"/>
                </a:solidFill>
                <a:latin typeface="Verdana"/>
              </a:rPr>
              <a:t>PROPUNEREA COMISIEI</a:t>
            </a:r>
            <a:endParaRPr kumimoji="0" lang="en-GB" altLang="en-US" sz="1600" b="1" i="0" u="sng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520700" marR="0" lvl="1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Taxarea opțională a congestiei pe lângă taxa</a:t>
            </a:r>
            <a:r>
              <a:rPr kumimoji="0" lang="ro-RO" altLang="en-US" sz="16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pe infrastructură</a:t>
            </a:r>
            <a:endParaRPr kumimoji="0" lang="en-GB" alt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990600" marR="0" lvl="1" indent="-447675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Se va aplica tuturor vehiculelor</a:t>
            </a:r>
            <a:endParaRPr kumimoji="0" lang="en-GB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990600" marR="0" lvl="1" indent="-447675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Se vor stabili sume maxime pentru a se evita suprataxarea</a:t>
            </a:r>
            <a:endParaRPr kumimoji="0" lang="en-GB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990600" marR="0" lvl="1" indent="-447675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Numai</a:t>
            </a:r>
            <a:r>
              <a:rPr kumimoji="0" lang="ro-RO" alt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pe tronsoanele congestionate de obicei și la orele de congestie</a:t>
            </a:r>
            <a:endParaRPr kumimoji="0" lang="en-GB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990600" marR="0" lvl="1" indent="-447675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8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Reinvestirea profiturilor în transport</a:t>
            </a:r>
            <a:endParaRPr kumimoji="0" lang="en-GB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542925" marR="0" lvl="1" indent="-3619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Extinderea posibilității de utilizare a </a:t>
            </a:r>
            <a:r>
              <a:rPr kumimoji="0" lang="ro-RO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marjelor </a:t>
            </a:r>
            <a:r>
              <a:rPr kumimoji="0" lang="ro-RO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comerciale </a:t>
            </a:r>
            <a:r>
              <a:rPr kumimoji="0" lang="ro-RO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și</a:t>
            </a:r>
            <a:r>
              <a:rPr kumimoji="0" lang="ro-RO" altLang="en-US" sz="16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ro-RO" altLang="en-US" sz="16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în afara zonelor muntoase</a:t>
            </a:r>
            <a:endParaRPr kumimoji="0" lang="en-GB" alt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990600" marR="0" lvl="1" indent="-447675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fr-BE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542925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GB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622300" marR="0" lvl="1" indent="-4445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fr-BE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622300" marR="0" lvl="1" indent="-4445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GB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622300" marR="0" lvl="1" indent="-4445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fr-BE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622300" marR="0" lvl="1" indent="-4445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GB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412776"/>
            <a:ext cx="7632899" cy="431800"/>
          </a:xfrm>
        </p:spPr>
        <p:txBody>
          <a:bodyPr/>
          <a:lstStyle/>
          <a:p>
            <a:r>
              <a:rPr lang="en-GB" altLang="en-US" sz="3000" kern="0" dirty="0" smtClean="0">
                <a:solidFill>
                  <a:srgbClr val="FFC000"/>
                </a:solidFill>
                <a:latin typeface="Verdana"/>
              </a:rPr>
              <a:t>5. </a:t>
            </a:r>
            <a:r>
              <a:rPr lang="ro-RO" altLang="en-US" sz="3000" kern="0" dirty="0" smtClean="0">
                <a:solidFill>
                  <a:srgbClr val="FFC000"/>
                </a:solidFill>
                <a:latin typeface="Verdana"/>
              </a:rPr>
              <a:t>Investiție în infrastructură</a:t>
            </a:r>
            <a:endParaRPr lang="en-GB" sz="3000" kern="0" dirty="0">
              <a:solidFill>
                <a:srgbClr val="FFC000"/>
              </a:solidFill>
              <a:latin typeface="Verdan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143882"/>
            <a:ext cx="7560891" cy="3373350"/>
          </a:xfrm>
        </p:spPr>
        <p:txBody>
          <a:bodyPr/>
          <a:lstStyle/>
          <a:p>
            <a:r>
              <a:rPr lang="ro-RO" sz="1600" b="1" dirty="0" smtClean="0"/>
              <a:t>Alocarea veniturilor</a:t>
            </a:r>
            <a:r>
              <a:rPr lang="en-GB" sz="1600" b="1" dirty="0" smtClean="0"/>
              <a:t>:</a:t>
            </a:r>
            <a:endParaRPr lang="en-GB" sz="1600" b="1" dirty="0"/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o-RO" sz="1600" dirty="0" smtClean="0"/>
              <a:t>Din </a:t>
            </a:r>
            <a:r>
              <a:rPr lang="ro-RO" sz="1600" dirty="0" smtClean="0"/>
              <a:t>marjele </a:t>
            </a:r>
            <a:r>
              <a:rPr lang="ro-RO" sz="1600" dirty="0" smtClean="0"/>
              <a:t>comerciale și taxarea congestiei</a:t>
            </a:r>
            <a:endParaRPr lang="en-GB" sz="1600" dirty="0"/>
          </a:p>
          <a:p>
            <a:r>
              <a:rPr lang="ro-RO" sz="1600" b="1" dirty="0" smtClean="0"/>
              <a:t>Raportare</a:t>
            </a:r>
            <a:r>
              <a:rPr lang="en-GB" sz="1600" b="1" dirty="0" smtClean="0"/>
              <a:t>:</a:t>
            </a:r>
            <a:endParaRPr lang="en-GB" sz="1600" b="1" dirty="0"/>
          </a:p>
          <a:p>
            <a:pPr lvl="1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o-RO" sz="1600" dirty="0" smtClean="0"/>
              <a:t>În fiecare an (în loc de la fiecare patru ani</a:t>
            </a:r>
            <a:r>
              <a:rPr lang="en-GB" sz="1600" dirty="0" smtClean="0"/>
              <a:t>)</a:t>
            </a:r>
            <a:endParaRPr lang="en-GB" sz="1600" dirty="0"/>
          </a:p>
          <a:p>
            <a:pPr lvl="1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o-RO" sz="1600" dirty="0" smtClean="0"/>
              <a:t>Pentru toate planurile (nu numai când se percepe taxa pe costul infra sau extern</a:t>
            </a:r>
            <a:r>
              <a:rPr lang="en-GB" sz="1600" dirty="0" smtClean="0"/>
              <a:t>)</a:t>
            </a:r>
            <a:endParaRPr lang="en-GB" sz="1600" dirty="0"/>
          </a:p>
          <a:p>
            <a:pPr lvl="1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o-RO" sz="1600" dirty="0" smtClean="0"/>
              <a:t>Includerea unor informații mai precise privind utilizarea veniturilor</a:t>
            </a:r>
            <a:endParaRPr lang="en-GB" sz="1600" dirty="0"/>
          </a:p>
          <a:p>
            <a:pPr lvl="1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o-RO" sz="1600" dirty="0" smtClean="0"/>
              <a:t>Evaluarea întreținerii infrastructurii pe baza indicatorilor (suprafață, siguranță, congestie</a:t>
            </a:r>
            <a:r>
              <a:rPr lang="en-GB" sz="1600" dirty="0" smtClean="0"/>
              <a:t>)</a:t>
            </a:r>
            <a:endParaRPr lang="en-GB" sz="1600" dirty="0"/>
          </a:p>
          <a:p>
            <a:pPr lvl="1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o-RO" sz="1600" dirty="0" smtClean="0"/>
              <a:t>Evaluarea congestiei pe drumurile taxate</a:t>
            </a:r>
            <a:endParaRPr lang="en-GB" sz="1600" dirty="0"/>
          </a:p>
          <a:p>
            <a:pPr lvl="1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/>
              <a:t>COM </a:t>
            </a:r>
            <a:r>
              <a:rPr lang="ro-RO" sz="1600" dirty="0" smtClean="0"/>
              <a:t>va adopta indicatori armonizați (normă de aplicare</a:t>
            </a:r>
            <a:r>
              <a:rPr lang="en-GB" sz="1600" dirty="0" smtClean="0"/>
              <a:t>)</a:t>
            </a:r>
            <a:endParaRPr lang="en-GB" sz="1600" dirty="0"/>
          </a:p>
          <a:p>
            <a:endParaRPr lang="en-GB" sz="1600" dirty="0"/>
          </a:p>
        </p:txBody>
      </p:sp>
    </p:spTree>
    <p:extLst>
      <p:ext uri="{BB962C8B-B14F-4D97-AF65-F5344CB8AC3E}">
        <p14:creationId xmlns="" xmlns:p14="http://schemas.microsoft.com/office/powerpoint/2010/main" val="473514612"/>
      </p:ext>
    </p:extLst>
  </p:cSld>
  <p:clrMapOvr>
    <a:masterClrMapping/>
  </p:clrMapOvr>
  <p:transition spd="slow">
    <p:wipe dir="d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 bwMode="auto">
          <a:xfrm>
            <a:off x="179388" y="1125538"/>
            <a:ext cx="8964612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1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3175" marR="0" lvl="0" indent="-3587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/>
            </a:r>
            <a:br>
              <a:rPr kumimoji="0" lang="fr-BE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0" lang="ro-RO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Mobilitate conectată</a:t>
            </a:r>
            <a:r>
              <a:rPr kumimoji="0" lang="fr-BE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/>
            </a:r>
            <a:br>
              <a:rPr kumimoji="0" lang="fr-BE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0" lang="fr-BE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/>
            </a:r>
            <a:br>
              <a:rPr kumimoji="0" lang="fr-BE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0" lang="ro-RO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Serviciul European de Taxare </a:t>
            </a:r>
            <a:r>
              <a:rPr kumimoji="0" lang="ro-RO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Rutieră Electronică </a:t>
            </a:r>
            <a:r>
              <a:rPr kumimoji="0" lang="fr-BE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(</a:t>
            </a:r>
            <a:r>
              <a:rPr kumimoji="0" lang="fr-BE" altLang="en-US" sz="4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EETS</a:t>
            </a:r>
            <a:r>
              <a:rPr kumimoji="0" lang="fr-BE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)</a:t>
            </a:r>
            <a:br>
              <a:rPr kumimoji="0" lang="fr-BE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0" lang="fr-BE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/>
            </a:r>
            <a:br>
              <a:rPr kumimoji="0" lang="fr-BE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endParaRPr kumimoji="0" lang="en-GB" altLang="en-US" sz="4400" b="1" i="0" u="none" strike="noStrike" kern="0" cap="none" spc="0" normalizeH="0" baseline="0" noProof="0" dirty="0" smtClean="0">
              <a:ln>
                <a:noFill/>
              </a:ln>
              <a:solidFill>
                <a:srgbClr val="FFD624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8313" y="980728"/>
            <a:ext cx="77104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indent="0">
              <a:defRPr/>
            </a:pPr>
            <a:r>
              <a:rPr lang="en-GB" altLang="en-US" kern="0" dirty="0" smtClean="0">
                <a:solidFill>
                  <a:srgbClr val="FFC000"/>
                </a:solidFill>
              </a:rPr>
              <a:t>0. </a:t>
            </a:r>
            <a:r>
              <a:rPr lang="ro-RO" altLang="en-US" kern="0" dirty="0" smtClean="0">
                <a:solidFill>
                  <a:srgbClr val="FFC000"/>
                </a:solidFill>
              </a:rPr>
              <a:t>Două </a:t>
            </a:r>
            <a:r>
              <a:rPr lang="ro-RO" altLang="en-US" kern="0" dirty="0" smtClean="0">
                <a:solidFill>
                  <a:srgbClr val="FFC000"/>
                </a:solidFill>
              </a:rPr>
              <a:t>acte normative</a:t>
            </a:r>
            <a:endParaRPr lang="en-GB" altLang="en-US" kern="0" dirty="0" smtClean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1700808"/>
            <a:ext cx="8713787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lvl="1" indent="0">
              <a:defRPr/>
            </a:pPr>
            <a:r>
              <a:rPr lang="en-GB" altLang="en-US" sz="1800" kern="0" dirty="0" smtClean="0">
                <a:solidFill>
                  <a:prstClr val="white"/>
                </a:solidFill>
              </a:rPr>
              <a:t> </a:t>
            </a:r>
            <a:r>
              <a:rPr lang="ro-RO" altLang="en-US" sz="1800" kern="0" dirty="0" smtClean="0">
                <a:solidFill>
                  <a:prstClr val="white"/>
                </a:solidFill>
              </a:rPr>
              <a:t>Readoptarea </a:t>
            </a:r>
            <a:r>
              <a:rPr lang="ro-RO" altLang="en-US" sz="1800" kern="0" dirty="0" smtClean="0">
                <a:solidFill>
                  <a:prstClr val="white"/>
                </a:solidFill>
              </a:rPr>
              <a:t>Directivei </a:t>
            </a:r>
            <a:r>
              <a:rPr lang="en-GB" altLang="en-US" sz="1800" kern="0" dirty="0" smtClean="0">
                <a:solidFill>
                  <a:prstClr val="white"/>
                </a:solidFill>
              </a:rPr>
              <a:t>2004/52/</a:t>
            </a:r>
            <a:r>
              <a:rPr lang="ro-RO" altLang="en-US" sz="1800" kern="0" dirty="0" smtClean="0">
                <a:solidFill>
                  <a:prstClr val="white"/>
                </a:solidFill>
              </a:rPr>
              <a:t>CE privind interoperabilitatea</a:t>
            </a:r>
            <a:r>
              <a:rPr lang="en-GB" altLang="en-US" sz="1800" b="0" kern="0" dirty="0" smtClean="0">
                <a:solidFill>
                  <a:prstClr val="white"/>
                </a:solidFill>
              </a:rPr>
              <a:t> </a:t>
            </a:r>
          </a:p>
          <a:p>
            <a:pPr marL="892175" lvl="1" indent="-173038" algn="just">
              <a:defRPr/>
            </a:pPr>
            <a:r>
              <a:rPr lang="ro-RO" altLang="en-US" sz="1800" b="0" kern="0" dirty="0" smtClean="0">
                <a:solidFill>
                  <a:prstClr val="white"/>
                </a:solidFill>
              </a:rPr>
              <a:t>Decizie comună</a:t>
            </a:r>
            <a:endParaRPr lang="en-GB" altLang="en-US" sz="1800" b="0" kern="0" dirty="0" smtClean="0">
              <a:solidFill>
                <a:prstClr val="white"/>
              </a:solidFill>
            </a:endParaRPr>
          </a:p>
          <a:p>
            <a:pPr marL="892175" lvl="1" indent="-173038" algn="just">
              <a:defRPr/>
            </a:pPr>
            <a:r>
              <a:rPr lang="ro-RO" altLang="en-US" sz="1800" b="0" kern="0" dirty="0" smtClean="0">
                <a:solidFill>
                  <a:prstClr val="white"/>
                </a:solidFill>
              </a:rPr>
              <a:t>Condiții cadru generale pentru funcționarea sistemelor de taxare </a:t>
            </a:r>
            <a:r>
              <a:rPr lang="ro-RO" altLang="en-US" sz="1800" b="0" kern="0" dirty="0" smtClean="0">
                <a:solidFill>
                  <a:prstClr val="white"/>
                </a:solidFill>
              </a:rPr>
              <a:t>rutieră electronică</a:t>
            </a:r>
            <a:endParaRPr lang="en-GB" altLang="en-US" sz="1800" b="0" kern="0" dirty="0" smtClean="0">
              <a:solidFill>
                <a:prstClr val="white"/>
              </a:solidFill>
            </a:endParaRPr>
          </a:p>
          <a:p>
            <a:pPr marL="892175" lvl="1" indent="-173038" algn="just">
              <a:defRPr/>
            </a:pPr>
            <a:r>
              <a:rPr lang="ro-RO" altLang="en-US" b="0" kern="0" dirty="0" smtClean="0">
                <a:solidFill>
                  <a:prstClr val="white"/>
                </a:solidFill>
              </a:rPr>
              <a:t>Elemente noi</a:t>
            </a:r>
            <a:r>
              <a:rPr lang="en-GB" altLang="en-US" b="0" kern="0" dirty="0" smtClean="0">
                <a:solidFill>
                  <a:prstClr val="white"/>
                </a:solidFill>
              </a:rPr>
              <a:t>: </a:t>
            </a:r>
          </a:p>
          <a:p>
            <a:pPr marL="1292225" lvl="2" indent="-173038" algn="just">
              <a:buClr>
                <a:srgbClr val="009FBA"/>
              </a:buClr>
              <a:defRPr/>
            </a:pPr>
            <a:r>
              <a:rPr lang="ro-RO" altLang="en-US" kern="0" dirty="0" smtClean="0">
                <a:solidFill>
                  <a:prstClr val="white"/>
                </a:solidFill>
              </a:rPr>
              <a:t>Aplicare transnațională</a:t>
            </a:r>
            <a:r>
              <a:rPr lang="en-GB" altLang="en-US" kern="0" dirty="0" smtClean="0">
                <a:solidFill>
                  <a:prstClr val="white"/>
                </a:solidFill>
              </a:rPr>
              <a:t>;</a:t>
            </a:r>
          </a:p>
          <a:p>
            <a:pPr marL="1292225" lvl="2" indent="-173038" algn="just">
              <a:buClr>
                <a:srgbClr val="009FBA"/>
              </a:buClr>
              <a:defRPr/>
            </a:pPr>
            <a:r>
              <a:rPr lang="ro-RO" altLang="en-US" kern="0" dirty="0" smtClean="0">
                <a:solidFill>
                  <a:prstClr val="white"/>
                </a:solidFill>
              </a:rPr>
              <a:t>Flexibilitate mai mare </a:t>
            </a:r>
            <a:r>
              <a:rPr lang="ro-RO" altLang="en-US" kern="0" dirty="0" smtClean="0">
                <a:solidFill>
                  <a:prstClr val="white"/>
                </a:solidFill>
              </a:rPr>
              <a:t>în ceea ce privește </a:t>
            </a:r>
            <a:r>
              <a:rPr lang="ro-RO" altLang="en-US" kern="0" dirty="0" smtClean="0">
                <a:solidFill>
                  <a:prstClr val="white"/>
                </a:solidFill>
              </a:rPr>
              <a:t>tehnologia pentru facilitarea EETS și a </a:t>
            </a:r>
            <a:r>
              <a:rPr lang="ro-RO" altLang="en-US" kern="0" dirty="0" smtClean="0">
                <a:solidFill>
                  <a:prstClr val="white"/>
                </a:solidFill>
              </a:rPr>
              <a:t>progresului </a:t>
            </a:r>
            <a:r>
              <a:rPr lang="ro-RO" altLang="en-US" kern="0" dirty="0" smtClean="0">
                <a:solidFill>
                  <a:prstClr val="white"/>
                </a:solidFill>
              </a:rPr>
              <a:t>tehnologic</a:t>
            </a:r>
            <a:r>
              <a:rPr lang="en-GB" altLang="en-US" kern="0" dirty="0" smtClean="0">
                <a:solidFill>
                  <a:prstClr val="white"/>
                </a:solidFill>
              </a:rPr>
              <a:t>;</a:t>
            </a:r>
          </a:p>
          <a:p>
            <a:pPr marL="457200" lvl="1" indent="0" algn="just">
              <a:defRPr/>
            </a:pPr>
            <a:r>
              <a:rPr lang="ro-RO" altLang="en-US" kern="0" dirty="0" smtClean="0">
                <a:solidFill>
                  <a:prstClr val="white"/>
                </a:solidFill>
              </a:rPr>
              <a:t>Revizuirea Deciziei </a:t>
            </a:r>
            <a:r>
              <a:rPr lang="en-GB" altLang="en-US" kern="0" dirty="0" err="1" smtClean="0">
                <a:solidFill>
                  <a:prstClr val="white"/>
                </a:solidFill>
              </a:rPr>
              <a:t>EETS</a:t>
            </a:r>
            <a:r>
              <a:rPr lang="en-GB" altLang="en-US" kern="0" dirty="0" smtClean="0">
                <a:solidFill>
                  <a:prstClr val="white"/>
                </a:solidFill>
              </a:rPr>
              <a:t> 2009/750/</a:t>
            </a:r>
            <a:r>
              <a:rPr lang="ro-RO" altLang="en-US" kern="0" dirty="0" smtClean="0">
                <a:solidFill>
                  <a:prstClr val="white"/>
                </a:solidFill>
              </a:rPr>
              <a:t>CE</a:t>
            </a:r>
            <a:r>
              <a:rPr lang="en-GB" altLang="en-US" b="0" kern="0" dirty="0" smtClean="0">
                <a:solidFill>
                  <a:prstClr val="white"/>
                </a:solidFill>
              </a:rPr>
              <a:t> </a:t>
            </a:r>
            <a:endParaRPr lang="en-GB" altLang="en-US" b="0" kern="0" dirty="0">
              <a:solidFill>
                <a:prstClr val="white"/>
              </a:solidFill>
            </a:endParaRPr>
          </a:p>
          <a:p>
            <a:pPr marL="892175" lvl="1" indent="-173038" algn="just">
              <a:defRPr/>
            </a:pPr>
            <a:r>
              <a:rPr lang="en-GB" altLang="en-US" b="0" kern="0" dirty="0" smtClean="0">
                <a:solidFill>
                  <a:prstClr val="white"/>
                </a:solidFill>
              </a:rPr>
              <a:t>PRAC</a:t>
            </a:r>
            <a:endParaRPr lang="en-GB" altLang="en-US" b="0" kern="0" dirty="0">
              <a:solidFill>
                <a:prstClr val="white"/>
              </a:solidFill>
            </a:endParaRPr>
          </a:p>
          <a:p>
            <a:pPr marL="892175" lvl="1" indent="-173038" algn="just">
              <a:defRPr/>
            </a:pPr>
            <a:r>
              <a:rPr lang="ro-RO" altLang="en-US" b="0" kern="0" dirty="0" smtClean="0">
                <a:solidFill>
                  <a:prstClr val="white"/>
                </a:solidFill>
              </a:rPr>
              <a:t>Definirea exactă a </a:t>
            </a:r>
            <a:r>
              <a:rPr lang="en-GB" altLang="en-US" b="0" kern="0" dirty="0" err="1" smtClean="0">
                <a:solidFill>
                  <a:prstClr val="white"/>
                </a:solidFill>
              </a:rPr>
              <a:t>EETS</a:t>
            </a:r>
            <a:r>
              <a:rPr lang="en-GB" altLang="en-US" b="0" kern="0" dirty="0" smtClean="0">
                <a:solidFill>
                  <a:prstClr val="white"/>
                </a:solidFill>
              </a:rPr>
              <a:t> </a:t>
            </a:r>
            <a:r>
              <a:rPr lang="ro-RO" altLang="en-US" b="0" kern="0" dirty="0" smtClean="0">
                <a:solidFill>
                  <a:prstClr val="white"/>
                </a:solidFill>
              </a:rPr>
              <a:t>și a elementelor sale tehnice</a:t>
            </a:r>
            <a:endParaRPr lang="en-GB" altLang="en-US" b="0" kern="0" dirty="0">
              <a:solidFill>
                <a:prstClr val="white"/>
              </a:solidFill>
            </a:endParaRPr>
          </a:p>
          <a:p>
            <a:pPr marL="892175" lvl="1" indent="-173038" algn="just">
              <a:defRPr/>
            </a:pPr>
            <a:r>
              <a:rPr lang="ro-RO" altLang="en-US" b="0" kern="0" dirty="0" smtClean="0">
                <a:solidFill>
                  <a:prstClr val="white"/>
                </a:solidFill>
              </a:rPr>
              <a:t>Elemente noi</a:t>
            </a:r>
            <a:r>
              <a:rPr lang="en-GB" altLang="en-US" b="0" kern="0" dirty="0" smtClean="0">
                <a:solidFill>
                  <a:prstClr val="white"/>
                </a:solidFill>
              </a:rPr>
              <a:t>:</a:t>
            </a:r>
          </a:p>
          <a:p>
            <a:pPr marL="1292225" lvl="2" indent="-173038" algn="just">
              <a:defRPr/>
            </a:pPr>
            <a:r>
              <a:rPr lang="ro-RO" altLang="en-US" kern="0" dirty="0" smtClean="0">
                <a:solidFill>
                  <a:prstClr val="white"/>
                </a:solidFill>
              </a:rPr>
              <a:t>Eliminarea obstacolelor </a:t>
            </a:r>
            <a:r>
              <a:rPr lang="ro-RO" altLang="en-US" kern="0" dirty="0" smtClean="0">
                <a:solidFill>
                  <a:prstClr val="white"/>
                </a:solidFill>
              </a:rPr>
              <a:t>din calea pătrunderii </a:t>
            </a:r>
            <a:r>
              <a:rPr lang="ro-RO" altLang="en-US" kern="0" dirty="0" smtClean="0">
                <a:solidFill>
                  <a:prstClr val="white"/>
                </a:solidFill>
              </a:rPr>
              <a:t>pe piață</a:t>
            </a:r>
            <a:r>
              <a:rPr lang="en-GB" altLang="en-US" kern="0" dirty="0" smtClean="0">
                <a:solidFill>
                  <a:prstClr val="white"/>
                </a:solidFill>
              </a:rPr>
              <a:t>;</a:t>
            </a:r>
          </a:p>
          <a:p>
            <a:pPr marL="1292225" lvl="2" indent="-173038" algn="just">
              <a:defRPr/>
            </a:pPr>
            <a:r>
              <a:rPr lang="ro-RO" altLang="en-US" kern="0" dirty="0" smtClean="0">
                <a:solidFill>
                  <a:prstClr val="white"/>
                </a:solidFill>
              </a:rPr>
              <a:t>Concurență mai mare/ mai </a:t>
            </a:r>
            <a:r>
              <a:rPr lang="ro-RO" altLang="en-US" kern="0" dirty="0" smtClean="0">
                <a:solidFill>
                  <a:prstClr val="white"/>
                </a:solidFill>
              </a:rPr>
              <a:t>loială</a:t>
            </a:r>
            <a:r>
              <a:rPr lang="en-GB" altLang="en-US" kern="0" dirty="0" smtClean="0">
                <a:solidFill>
                  <a:prstClr val="white"/>
                </a:solidFill>
              </a:rPr>
              <a:t>;</a:t>
            </a:r>
          </a:p>
          <a:p>
            <a:pPr marL="1292225" lvl="2" indent="-173038" algn="just">
              <a:defRPr/>
            </a:pPr>
            <a:r>
              <a:rPr lang="ro-RO" altLang="en-US" kern="0" dirty="0" smtClean="0">
                <a:solidFill>
                  <a:prstClr val="white"/>
                </a:solidFill>
              </a:rPr>
              <a:t>Eliminarea cerințelor excesive</a:t>
            </a:r>
            <a:endParaRPr lang="en-GB" altLang="en-US" kern="0" dirty="0">
              <a:solidFill>
                <a:prstClr val="white"/>
              </a:solidFill>
            </a:endParaRPr>
          </a:p>
          <a:p>
            <a:pPr marL="892175" lvl="1" indent="-173038" algn="just">
              <a:defRPr/>
            </a:pPr>
            <a:endParaRPr lang="en-GB" altLang="en-US" b="0" kern="0" dirty="0">
              <a:solidFill>
                <a:prstClr val="white"/>
              </a:solidFill>
            </a:endParaRPr>
          </a:p>
          <a:p>
            <a:pPr marL="892175" lvl="1" indent="-173038" algn="just">
              <a:defRPr/>
            </a:pPr>
            <a:endParaRPr lang="en-GB" altLang="en-US" b="0" kern="0" dirty="0" smtClean="0">
              <a:solidFill>
                <a:prstClr val="white"/>
              </a:solidFill>
            </a:endParaRPr>
          </a:p>
          <a:p>
            <a:pPr marL="457200" lvl="1" indent="0" algn="just">
              <a:buFontTx/>
              <a:buNone/>
              <a:defRPr/>
            </a:pPr>
            <a:r>
              <a:rPr lang="en-GB" altLang="en-US" sz="1400" b="0" kern="0" dirty="0" smtClean="0">
                <a:solidFill>
                  <a:prstClr val="white"/>
                </a:solidFill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39577762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8313" y="1268413"/>
            <a:ext cx="77104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1. </a:t>
            </a:r>
            <a:r>
              <a:rPr kumimoji="0" lang="ro-RO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Aplicarea transnațională</a:t>
            </a:r>
            <a:endParaRPr kumimoji="0" lang="en-GB" altLang="en-US" sz="30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2205038"/>
            <a:ext cx="8713787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ro-RO" alt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SITUAȚIA CURENTĂ</a:t>
            </a:r>
            <a:endParaRPr kumimoji="0" lang="en-GB" alt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GB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Inexistența unor instrumente eficace pentru identificarea proprietarilor</a:t>
            </a:r>
            <a:r>
              <a:rPr kumimoji="0" lang="ro-RO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vehiculelor înmatriculate în străinătate</a:t>
            </a:r>
            <a:r>
              <a:rPr kumimoji="0" lang="en-GB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lang="ro-RO" altLang="en-US" sz="1800" b="0" kern="0" dirty="0" smtClean="0">
                <a:solidFill>
                  <a:schemeClr val="bg1"/>
                </a:solidFill>
                <a:latin typeface="Verdana"/>
              </a:rPr>
              <a:t>statele </a:t>
            </a:r>
            <a:r>
              <a:rPr lang="ro-RO" altLang="en-US" sz="1800" b="0" kern="0" dirty="0" smtClean="0">
                <a:solidFill>
                  <a:schemeClr val="bg1"/>
                </a:solidFill>
                <a:latin typeface="Verdana"/>
              </a:rPr>
              <a:t>membre nu pot identifica neplătitorii de taxe rutiere pe baza numărului de înmatriculare de la portalurile de aplicare automate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GB" alt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Consecințe</a:t>
            </a:r>
            <a:r>
              <a:rPr kumimoji="0" lang="en-GB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</a:p>
          <a:p>
            <a:pPr marL="892175" lvl="1" indent="-173038" algn="just">
              <a:defRPr/>
            </a:pP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Persoanele care evită plata pot scăpa</a:t>
            </a:r>
            <a:r>
              <a:rPr kumimoji="0" lang="ro-RO" alt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de amenzi. Acest lucru rezultă într-o pierdere de venituri de circa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300 </a:t>
            </a:r>
            <a:r>
              <a:rPr lang="ro-RO" altLang="en-US" sz="1800" b="0" kern="0" dirty="0" smtClean="0">
                <a:solidFill>
                  <a:schemeClr val="bg1"/>
                </a:solidFill>
              </a:rPr>
              <a:t>milioane </a:t>
            </a:r>
            <a:r>
              <a:rPr lang="en-GB" altLang="en-US" sz="1800" b="0" kern="0" dirty="0" smtClean="0">
                <a:solidFill>
                  <a:schemeClr val="bg1"/>
                </a:solidFill>
              </a:rPr>
              <a:t>€/</a:t>
            </a:r>
            <a:r>
              <a:rPr lang="ro-RO" altLang="en-US" sz="1800" b="0" kern="0" dirty="0" smtClean="0">
                <a:solidFill>
                  <a:schemeClr val="bg1"/>
                </a:solidFill>
                <a:latin typeface="Verdana"/>
              </a:rPr>
              <a:t>an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; </a:t>
            </a:r>
          </a:p>
          <a:p>
            <a:pPr marL="892175" marR="0" lvl="1" indent="-173038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lang="ro-RO" altLang="en-US" sz="1800" b="0" kern="0" noProof="0" dirty="0" smtClean="0">
                <a:solidFill>
                  <a:schemeClr val="bg1"/>
                </a:solidFill>
                <a:latin typeface="Verdana"/>
              </a:rPr>
              <a:t>Dacă </a:t>
            </a:r>
            <a:r>
              <a:rPr lang="ro-RO" altLang="en-US" sz="1800" b="0" kern="0" noProof="0" dirty="0" smtClean="0">
                <a:solidFill>
                  <a:schemeClr val="bg1"/>
                </a:solidFill>
                <a:latin typeface="Verdana"/>
              </a:rPr>
              <a:t>contravențiile </a:t>
            </a:r>
            <a:r>
              <a:rPr lang="ro-RO" altLang="en-US" sz="1800" b="0" kern="0" noProof="0" dirty="0" smtClean="0">
                <a:solidFill>
                  <a:schemeClr val="bg1"/>
                </a:solidFill>
                <a:latin typeface="Verdana"/>
              </a:rPr>
              <a:t>se datorează unei erori umane sau tehnice, utilizatorii nu știu că </a:t>
            </a:r>
            <a:r>
              <a:rPr lang="ro-RO" altLang="en-US" sz="1800" b="0" kern="0" noProof="0" dirty="0" smtClean="0">
                <a:solidFill>
                  <a:schemeClr val="bg1"/>
                </a:solidFill>
                <a:latin typeface="Verdana"/>
              </a:rPr>
              <a:t>acumulează </a:t>
            </a:r>
            <a:r>
              <a:rPr lang="ro-RO" altLang="en-US" sz="1800" b="0" kern="0" noProof="0" dirty="0" smtClean="0">
                <a:solidFill>
                  <a:schemeClr val="bg1"/>
                </a:solidFill>
                <a:latin typeface="Verdana"/>
              </a:rPr>
              <a:t>amenzi până când nu sunt opriți și </a:t>
            </a:r>
            <a:r>
              <a:rPr lang="ro-RO" altLang="en-US" sz="1800" b="0" kern="0" noProof="0" dirty="0" smtClean="0">
                <a:solidFill>
                  <a:schemeClr val="bg1"/>
                </a:solidFill>
                <a:latin typeface="Verdana"/>
              </a:rPr>
              <a:t>li se </a:t>
            </a:r>
            <a:r>
              <a:rPr lang="ro-RO" altLang="en-US" sz="1800" b="0" kern="0" noProof="0" dirty="0" smtClean="0">
                <a:solidFill>
                  <a:schemeClr val="bg1"/>
                </a:solidFill>
                <a:latin typeface="Verdana"/>
              </a:rPr>
              <a:t>prezintă facturi extrem de mari</a:t>
            </a:r>
            <a:endParaRPr kumimoji="0" lang="en-GB" alt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8313" y="1268413"/>
            <a:ext cx="77104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1. </a:t>
            </a:r>
            <a:r>
              <a:rPr kumimoji="0" lang="ro-RO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Aplicarea transnațională</a:t>
            </a:r>
            <a:endParaRPr kumimoji="0" lang="en-GB" altLang="en-US" sz="30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2205038"/>
            <a:ext cx="8713787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ro-RO" alt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PROPUNEREA COMISIEI</a:t>
            </a:r>
            <a:r>
              <a:rPr kumimoji="0" lang="en-GB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 </a:t>
            </a:r>
            <a:endParaRPr kumimoji="0" lang="en-GB" alt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GB" altLang="en-US" sz="1800" b="1" i="0" u="sng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Mecanism automat pentru schimbul de informații între statele membre privind identitatea proprietarilor sau posesorilor vehiculelor pentru care se suspectează că nu s-a plătit taxa rutieră</a:t>
            </a:r>
            <a:r>
              <a:rPr kumimoji="0" lang="en-GB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cu aceste informații, statele membre vor putea urmări cazurile de neplată</a:t>
            </a:r>
            <a:r>
              <a:rPr kumimoji="0" lang="ro-RO" alt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a taxelor rutiere de către șoferii nerezidenți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</a:t>
            </a:r>
            <a:endParaRPr kumimoji="0" lang="en-GB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GB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Sistem simplu de schimb de informații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Pentru</a:t>
            </a:r>
            <a:r>
              <a:rPr kumimoji="0" lang="ro-RO" alt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reducerea costurilor și poverii administrative, mecanismul utilizat va fi același ca cel pentru schimbul de informații privind contravențiile de circulație legate de siguranța rutieră.</a:t>
            </a:r>
            <a:endParaRPr kumimoji="0" lang="en-GB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8313" y="1268413"/>
            <a:ext cx="77104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2. </a:t>
            </a:r>
            <a:r>
              <a:rPr kumimoji="0" lang="en-GB" altLang="en-US" sz="3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Tehnolog</a:t>
            </a:r>
            <a:r>
              <a:rPr kumimoji="0" lang="ro-RO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ie</a:t>
            </a:r>
            <a:endParaRPr kumimoji="0" lang="en-GB" altLang="en-US" sz="30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1844675"/>
            <a:ext cx="8713787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</a:p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ro-RO" alt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SITUAȚIA CURENTĂ</a:t>
            </a:r>
            <a:endParaRPr kumimoji="0" lang="en-GB" alt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GB" altLang="en-US" sz="1800" b="1" i="0" u="sng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Sistemele de</a:t>
            </a:r>
            <a:r>
              <a:rPr kumimoji="0" lang="ro-RO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taxare video</a:t>
            </a:r>
            <a:r>
              <a:rPr kumimoji="0" lang="en-GB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(</a:t>
            </a: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de ex., taxa de congestie Londra/Stockholm</a:t>
            </a:r>
            <a:r>
              <a:rPr kumimoji="0" lang="en-GB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) </a:t>
            </a: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nu sunt acoperite de legislație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utilizatorii trebuie să se înregistreze ei înșiși</a:t>
            </a:r>
            <a:r>
              <a:rPr kumimoji="0" lang="ro-RO" alt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în sistem și să proceseze plățile</a:t>
            </a:r>
            <a:endParaRPr kumimoji="0" lang="en-GB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GB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Furnizorii </a:t>
            </a:r>
            <a:r>
              <a:rPr kumimoji="0" lang="en-GB" alt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EETS</a:t>
            </a:r>
            <a:r>
              <a:rPr kumimoji="0" lang="en-GB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trebuie să doteze vehiculele ușoare cu unități de</a:t>
            </a:r>
            <a:r>
              <a:rPr kumimoji="0" lang="ro-RO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bord prin satelit complexe și scumpe,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chiar dacă nu este necesar</a:t>
            </a:r>
            <a:endParaRPr kumimoji="0" lang="en-GB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  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Legislația conține o listă rigidă de tehnologii permise pentru încasarea</a:t>
            </a:r>
            <a:r>
              <a:rPr kumimoji="0" lang="ro-RO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electronică a taxelor rutiere</a:t>
            </a:r>
            <a:endParaRPr kumimoji="0" lang="en-GB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8313" y="1268413"/>
            <a:ext cx="7710487" cy="864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Principalele provocări</a:t>
            </a:r>
            <a:endParaRPr kumimoji="0" lang="en-GB" altLang="en-US" sz="30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79388" y="1988840"/>
            <a:ext cx="8604000" cy="4248472"/>
          </a:xfrm>
        </p:spPr>
        <p:txBody>
          <a:bodyPr/>
          <a:lstStyle/>
          <a:p>
            <a:pPr marL="533400" lvl="1" indent="-174625" eaLnBrk="1" hangingPunct="1">
              <a:spcBef>
                <a:spcPts val="1200"/>
              </a:spcBef>
              <a:spcAft>
                <a:spcPts val="600"/>
              </a:spcAft>
              <a:tabLst>
                <a:tab pos="631825" algn="l"/>
              </a:tabLst>
              <a:defRPr/>
            </a:pPr>
            <a:r>
              <a:rPr lang="en-GB" altLang="en-US" sz="1800" b="1" dirty="0" smtClean="0"/>
              <a:t>Impact</a:t>
            </a:r>
            <a:r>
              <a:rPr lang="ro-RO" altLang="en-US" sz="1800" b="1" dirty="0" smtClean="0"/>
              <a:t>ul</a:t>
            </a:r>
            <a:r>
              <a:rPr lang="en-GB" altLang="en-US" sz="1800" b="1" dirty="0" smtClean="0"/>
              <a:t> </a:t>
            </a:r>
            <a:r>
              <a:rPr lang="ro-RO" altLang="en-US" sz="1800" b="1" dirty="0" smtClean="0"/>
              <a:t>asupra mediului și climei</a:t>
            </a:r>
            <a:endParaRPr lang="en-GB" altLang="en-US" sz="1800" b="1" dirty="0"/>
          </a:p>
          <a:p>
            <a:pPr marL="804863" lvl="2" indent="-173038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804863" algn="l"/>
              </a:tabLst>
              <a:defRPr/>
            </a:pPr>
            <a:r>
              <a:rPr lang="ro-RO" altLang="en-US" sz="1600" dirty="0" smtClean="0"/>
              <a:t>Sectorul rutier responsabil pentru aproape un sfert din emisiile cu efect de seră din Europa</a:t>
            </a:r>
            <a:endParaRPr lang="en-GB" altLang="en-US" sz="1600" dirty="0"/>
          </a:p>
          <a:p>
            <a:pPr marL="804863" lvl="2" indent="-173038" eaLnBrk="1" hangingPunct="1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804863" algn="l"/>
              </a:tabLst>
              <a:defRPr/>
            </a:pPr>
            <a:r>
              <a:rPr lang="ro-RO" altLang="en-US" sz="1600" dirty="0" smtClean="0"/>
              <a:t>O sursă de costuri externe mari (poluare, zgomot, </a:t>
            </a:r>
            <a:r>
              <a:rPr lang="ro-RO" altLang="en-US" sz="1600" dirty="0" smtClean="0"/>
              <a:t>congestie</a:t>
            </a:r>
            <a:r>
              <a:rPr lang="en-GB" altLang="en-US" sz="1600" dirty="0" smtClean="0"/>
              <a:t>)</a:t>
            </a:r>
            <a:endParaRPr lang="en-GB" altLang="en-US" sz="1600" dirty="0" smtClean="0"/>
          </a:p>
          <a:p>
            <a:pPr marL="631825" lvl="1" indent="-273050" eaLnBrk="1" hangingPunct="1">
              <a:spcBef>
                <a:spcPts val="1200"/>
              </a:spcBef>
              <a:defRPr/>
            </a:pPr>
            <a:r>
              <a:rPr lang="ro-RO" altLang="en-US" sz="1800" b="1" dirty="0" smtClean="0"/>
              <a:t>Protecția drepturilor </a:t>
            </a:r>
            <a:r>
              <a:rPr lang="ro-RO" altLang="en-US" sz="1800" b="1" dirty="0" smtClean="0"/>
              <a:t>lucrătorilor </a:t>
            </a:r>
            <a:r>
              <a:rPr lang="ro-RO" altLang="en-US" sz="1800" b="1" dirty="0" smtClean="0"/>
              <a:t>și concurența </a:t>
            </a:r>
            <a:r>
              <a:rPr lang="ro-RO" altLang="en-US" sz="1800" b="1" dirty="0" smtClean="0"/>
              <a:t>loială</a:t>
            </a:r>
            <a:endParaRPr lang="en-GB" altLang="en-US" sz="1800" b="1" dirty="0" smtClean="0"/>
          </a:p>
          <a:p>
            <a:pPr marL="533400" lvl="1" indent="-174625" eaLnBrk="1" hangingPunct="1">
              <a:spcBef>
                <a:spcPts val="1200"/>
              </a:spcBef>
              <a:spcAft>
                <a:spcPts val="600"/>
              </a:spcAft>
              <a:tabLst>
                <a:tab pos="631825" algn="l"/>
              </a:tabLst>
              <a:defRPr/>
            </a:pPr>
            <a:r>
              <a:rPr lang="ro-RO" altLang="en-US" sz="1800" b="1" dirty="0" smtClean="0"/>
              <a:t>Evitarea fragmentării pieței interne</a:t>
            </a:r>
            <a:endParaRPr lang="en-GB" altLang="en-US" sz="1800" b="1" dirty="0" smtClean="0"/>
          </a:p>
          <a:p>
            <a:pPr marL="804863" lvl="2" indent="-173038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804863" algn="l"/>
              </a:tabLst>
              <a:defRPr/>
            </a:pPr>
            <a:r>
              <a:rPr lang="ro-RO" altLang="en-US" sz="1600" dirty="0" smtClean="0"/>
              <a:t>Promovarea soluțiilor </a:t>
            </a:r>
            <a:r>
              <a:rPr lang="ro-RO" altLang="en-US" sz="1600" dirty="0" smtClean="0"/>
              <a:t>UE, </a:t>
            </a:r>
            <a:r>
              <a:rPr lang="ro-RO" altLang="en-US" sz="1600" dirty="0" smtClean="0"/>
              <a:t>mai degrabă decât a măsurilor naționale necoordonate</a:t>
            </a:r>
            <a:endParaRPr lang="en-GB" altLang="en-US" sz="1600" dirty="0"/>
          </a:p>
          <a:p>
            <a:pPr marL="804863" lvl="2" indent="-173038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804863" algn="l"/>
              </a:tabLst>
              <a:defRPr/>
            </a:pPr>
            <a:r>
              <a:rPr lang="ro-RO" altLang="en-US" sz="1600" dirty="0" smtClean="0"/>
              <a:t>Evitarea poverilor administrative nenecesare pentru transportatorii rutieri</a:t>
            </a:r>
            <a:endParaRPr lang="en-GB" altLang="en-US" sz="1600" dirty="0" smtClean="0"/>
          </a:p>
          <a:p>
            <a:pPr marL="804863" lvl="2" indent="-173038" eaLnBrk="1" hangingPunct="1">
              <a:spcBef>
                <a:spcPts val="600"/>
              </a:spcBef>
              <a:buFontTx/>
              <a:buNone/>
              <a:defRPr/>
            </a:pPr>
            <a:endParaRPr lang="en-GB" altLang="en-US" sz="1800" dirty="0"/>
          </a:p>
          <a:p>
            <a:pPr lvl="1" algn="just">
              <a:spcAft>
                <a:spcPts val="1200"/>
              </a:spcAft>
              <a:defRPr/>
            </a:pPr>
            <a:endParaRPr lang="en-GB" altLang="en-US" sz="1800" b="0" dirty="0" smtClean="0"/>
          </a:p>
        </p:txBody>
      </p:sp>
    </p:spTree>
    <p:extLst>
      <p:ext uri="{BB962C8B-B14F-4D97-AF65-F5344CB8AC3E}">
        <p14:creationId xmlns=""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8313" y="1268413"/>
            <a:ext cx="77104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2. </a:t>
            </a:r>
            <a:r>
              <a:rPr kumimoji="0" lang="en-GB" altLang="en-US" sz="3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Tehnolog</a:t>
            </a:r>
            <a:r>
              <a:rPr kumimoji="0" lang="ro-RO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ie</a:t>
            </a:r>
            <a:endParaRPr kumimoji="0" lang="en-GB" altLang="en-US" sz="30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1844675"/>
            <a:ext cx="8713787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</a:p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ro-RO" alt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PROPUNEREA COMISIEI</a:t>
            </a:r>
            <a:endParaRPr kumimoji="0" lang="en-GB" alt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GB" alt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Domeniul de aplicare este extins la sistemele de taxare video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utilizatorii</a:t>
            </a:r>
            <a:r>
              <a:rPr kumimoji="0" lang="ro-RO" alt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vor avea o contraparte (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furnizorul </a:t>
            </a:r>
            <a:r>
              <a:rPr kumimoji="0" lang="en-GB" alt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EETS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)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care va plăti orice taxă rutieră electronică, indiferent de tehnologia utilizată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</a:t>
            </a:r>
            <a:endParaRPr kumimoji="0" lang="en-GB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GB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GB" alt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EETS</a:t>
            </a:r>
            <a:r>
              <a:rPr kumimoji="0" lang="en-GB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a permis</a:t>
            </a:r>
            <a:r>
              <a:rPr kumimoji="0" lang="en-GB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, </a:t>
            </a: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până în</a:t>
            </a:r>
            <a:r>
              <a:rPr kumimoji="0" lang="en-GB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en-GB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2027, </a:t>
            </a: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dotarea mașinilor</a:t>
            </a:r>
            <a:r>
              <a:rPr kumimoji="0" lang="ro-RO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cu Unități de Bord (OBUs) simple și ieftine</a:t>
            </a:r>
            <a:r>
              <a:rPr kumimoji="0" lang="en-GB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</a:t>
            </a:r>
            <a:endParaRPr kumimoji="0" lang="en-GB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GB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GB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List</a:t>
            </a: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a</a:t>
            </a:r>
            <a:r>
              <a:rPr kumimoji="0" lang="en-GB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tehnologiilor a fost introdusă în Anexa</a:t>
            </a:r>
            <a:r>
              <a:rPr kumimoji="0" lang="ro-RO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la Directivă</a:t>
            </a:r>
            <a:r>
              <a:rPr kumimoji="0" lang="en-GB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pentru a permite actualizarea de către Comisie (act delegat) în funcție de evoluțiile tehnologice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</a:t>
            </a:r>
            <a:endParaRPr kumimoji="0" lang="en-GB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GB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GB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8313" y="1268413"/>
            <a:ext cx="77104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533400" marR="0" lvl="0" indent="-533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3. </a:t>
            </a:r>
            <a:r>
              <a:rPr kumimoji="0" lang="ro-RO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Accesul pe piață al furnizorilor</a:t>
            </a:r>
            <a:r>
              <a:rPr kumimoji="0" lang="ro-RO" altLang="en-US" sz="3000" b="1" i="0" u="none" strike="noStrike" kern="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 de servicii EETS</a:t>
            </a:r>
            <a:endParaRPr kumimoji="0" lang="en-GB" altLang="en-US" sz="30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2205038"/>
            <a:ext cx="8713787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ro-RO" alt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SITUAȚIA CURENTĂ</a:t>
            </a:r>
            <a:endParaRPr kumimoji="0" lang="en-GB" alt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GB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Fiecare</a:t>
            </a:r>
            <a:r>
              <a:rPr kumimoji="0" lang="ro-RO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furnizor</a:t>
            </a:r>
            <a:r>
              <a:rPr kumimoji="0" lang="en-GB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en-GB" alt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EETS</a:t>
            </a:r>
            <a:r>
              <a:rPr kumimoji="0" lang="en-GB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obligat să acopere toate domeniile taxelor rutiere electronice </a:t>
            </a:r>
            <a:r>
              <a:rPr kumimoji="0" lang="en-GB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(c</a:t>
            </a: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irca</a:t>
            </a:r>
            <a:r>
              <a:rPr kumimoji="0" lang="en-GB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en-GB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150) </a:t>
            </a: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î</a:t>
            </a:r>
            <a:r>
              <a:rPr kumimoji="0" lang="en-GB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n </a:t>
            </a: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UE</a:t>
            </a:r>
            <a:r>
              <a:rPr kumimoji="0" lang="en-GB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aceasta presupune</a:t>
            </a:r>
            <a:r>
              <a:rPr kumimoji="0" lang="ro-RO" alt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costuri mari, suportate în ultimă instanță de utilizatori, majoritatea nenecesitând acoperire UE completă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</a:t>
            </a:r>
            <a:endParaRPr kumimoji="0" lang="en-GB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GB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Concurență neloială între furnizorii EETS și furnizorii de servicii de taxe rutiere responsabili</a:t>
            </a:r>
            <a:r>
              <a:rPr kumimoji="0" lang="en-GB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anumite state membre îi discriminează pe furnizorii EETS, oferindu-le condiții mai rele decât acelea de care beneficiază responsabilii (remunerație mică, acces limitat la specificațiile tehnice ale sistemului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, 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etc.).</a:t>
            </a:r>
          </a:p>
        </p:txBody>
      </p:sp>
    </p:spTree>
    <p:extLst>
      <p:ext uri="{BB962C8B-B14F-4D97-AF65-F5344CB8AC3E}">
        <p14:creationId xmlns=""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8313" y="1268413"/>
            <a:ext cx="77104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533400" marR="0" lvl="0" indent="-533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3. </a:t>
            </a:r>
            <a:r>
              <a:rPr kumimoji="0" lang="ro-RO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Accesul furnizorilor de servicii EETS pe piață</a:t>
            </a:r>
            <a:endParaRPr kumimoji="0" lang="en-GB" altLang="en-US" sz="30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2205038"/>
            <a:ext cx="8713787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ro-RO" alt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PROPUNEREA COMISIEI</a:t>
            </a:r>
            <a:endParaRPr kumimoji="0" lang="en-GB" alt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GB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Furnizorii</a:t>
            </a:r>
            <a:r>
              <a:rPr kumimoji="0" lang="ro-RO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en-GB" alt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EETS</a:t>
            </a:r>
            <a:r>
              <a:rPr kumimoji="0" lang="en-GB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liberi să își aleagă acoperirea pieței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,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însă trebuie să informeze utilizatorii afrenți în mod transparent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 </a:t>
            </a:r>
            <a:endParaRPr kumimoji="0" lang="en-GB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GB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Principiul nediscriminării, drepturile furnizorilor EETS și obligațiile celor care percep taxe rutiere definite clar</a:t>
            </a:r>
            <a:r>
              <a:rPr kumimoji="0" lang="ro-RO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în legislație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în special dreptul furnizorilor </a:t>
            </a:r>
            <a:r>
              <a:rPr kumimoji="0" lang="en-GB" alt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EETS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la o remunerație corectă, dreptul de a fi acreditați într-un nou sistem înainte de lansarea</a:t>
            </a:r>
            <a:r>
              <a:rPr kumimoji="0" lang="ro-RO" alt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operațională a acestuia, obligația celor care percep taxe rutiere de a asigura transparența în raport cu furnizorii EETS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, 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etc.</a:t>
            </a:r>
          </a:p>
        </p:txBody>
      </p:sp>
    </p:spTree>
    <p:extLst>
      <p:ext uri="{BB962C8B-B14F-4D97-AF65-F5344CB8AC3E}">
        <p14:creationId xmlns=""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8313" y="1268413"/>
            <a:ext cx="77104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533400" marR="0" lvl="0" indent="-533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4. </a:t>
            </a:r>
            <a:r>
              <a:rPr kumimoji="0" lang="ro-RO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Aplicare digitală</a:t>
            </a:r>
            <a:endParaRPr kumimoji="0" lang="en-GB" altLang="en-US" sz="30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2205038"/>
            <a:ext cx="8713787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lang="ro-RO" altLang="en-US" u="sng" kern="0" dirty="0" smtClean="0">
                <a:solidFill>
                  <a:schemeClr val="bg1"/>
                </a:solidFill>
                <a:latin typeface="Verdana"/>
              </a:rPr>
              <a:t>SITUAȚIA CURENTĂ</a:t>
            </a:r>
            <a:endParaRPr kumimoji="0" lang="en-GB" alt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GB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Transportul rutier este în prezent în mare măsură bazat pe documente, prin comparație cu alte moduri de transport</a:t>
            </a:r>
            <a:endParaRPr kumimoji="0" lang="en-GB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GB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Diversificarea nivelelor și eficacității controalelor între statele</a:t>
            </a:r>
            <a:r>
              <a:rPr kumimoji="0" lang="ro-RO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membre</a:t>
            </a:r>
            <a:endParaRPr kumimoji="0" lang="en-GB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GB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Lipsa cooperării structurate și a evaluării riscurilor între statele membre</a:t>
            </a:r>
            <a:endParaRPr kumimoji="0" lang="en-GB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8313" y="1268413"/>
            <a:ext cx="77104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533400" indent="-533400"/>
            <a:r>
              <a:rPr lang="en-GB" altLang="en-US" kern="0" dirty="0" smtClean="0">
                <a:solidFill>
                  <a:srgbClr val="FFC000"/>
                </a:solidFill>
              </a:rPr>
              <a:t>4. </a:t>
            </a:r>
            <a:r>
              <a:rPr lang="ro-RO" altLang="en-US" kern="0" dirty="0" smtClean="0">
                <a:solidFill>
                  <a:srgbClr val="FFC000"/>
                </a:solidFill>
              </a:rPr>
              <a:t>Aplicare digitală</a:t>
            </a:r>
            <a:endParaRPr lang="en-GB" altLang="en-US" kern="0" dirty="0" smtClean="0">
              <a:solidFill>
                <a:srgbClr val="FFC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50825" y="2205038"/>
            <a:ext cx="8713788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ro-RO" alt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PROPUNEREA COMISIEI</a:t>
            </a:r>
            <a:endParaRPr kumimoji="0" lang="en-GB" alt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GB" alt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Asigurarea posibilității utilizării documentelor electronice</a:t>
            </a:r>
            <a:r>
              <a:rPr kumimoji="0" lang="en-GB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(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de ex.,</a:t>
            </a: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en-GB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CMR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electronic</a:t>
            </a: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)</a:t>
            </a:r>
            <a:endParaRPr kumimoji="0" lang="en-GB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GB" alt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Utilizarea adițională a tahografului</a:t>
            </a:r>
            <a:r>
              <a:rPr kumimoji="0" lang="en-GB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</a:t>
            </a: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(1)</a:t>
            </a:r>
            <a:r>
              <a:rPr kumimoji="0" lang="en-GB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obligarea șoferilor să înregistreze în ce țări stau și cât timp stau acolo</a:t>
            </a: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; </a:t>
            </a: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(2) </a:t>
            </a:r>
            <a:r>
              <a:rPr lang="ro-RO" altLang="en-US" sz="1600" b="0" kern="0" dirty="0" smtClean="0">
                <a:solidFill>
                  <a:schemeClr val="bg1"/>
                </a:solidFill>
                <a:latin typeface="Verdana"/>
              </a:rPr>
              <a:t>inițierea unui studiu pentru evaluarea modului de accelerare a implementării pentru tahograful SMART</a:t>
            </a:r>
            <a:endParaRPr kumimoji="0" lang="en-GB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GB" alt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Îmbunătățirea evaluării riscurilor 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prin</a:t>
            </a: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en-GB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ERRU</a:t>
            </a: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(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Registrul European al Întreprinderilor de Transport Rutier</a:t>
            </a: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) 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care să permită verificările vizate</a:t>
            </a:r>
            <a:endParaRPr kumimoji="0" lang="en-GB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GB" alt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Cooperarea între statele</a:t>
            </a:r>
            <a:r>
              <a:rPr kumimoji="0" lang="ro-RO" altLang="en-US" sz="16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membre </a:t>
            </a:r>
            <a:r>
              <a:rPr kumimoji="0" lang="ro-RO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prin reguli privind schimbul de informații</a:t>
            </a:r>
            <a:endParaRPr kumimoji="0" lang="en-GB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GB" alt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GB" alt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48130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o-RO" dirty="0" smtClean="0"/>
              <a:t>Vă mulțumim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0864073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468313" y="1268413"/>
            <a:ext cx="77104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altLang="en-US" sz="27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Principalele obiective</a:t>
            </a:r>
            <a:r>
              <a:rPr kumimoji="0" lang="ro-RO" altLang="en-US" sz="2700" b="1" i="0" u="none" strike="noStrike" kern="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 ale inițiativelor rutiere</a:t>
            </a:r>
            <a:endParaRPr kumimoji="0" lang="en-GB" altLang="en-US" sz="27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79388" y="2205038"/>
            <a:ext cx="8713787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33400" marR="0" lvl="1" indent="-174625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>
                <a:tab pos="631825" algn="l"/>
              </a:tabLst>
              <a:defRPr/>
            </a:pP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Simplificarea/clarificarea</a:t>
            </a:r>
            <a:r>
              <a:rPr kumimoji="0" lang="ro-RO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regulilor existente</a:t>
            </a:r>
            <a:r>
              <a:rPr lang="ro-RO" altLang="en-US" sz="1800" b="0" kern="0" dirty="0" smtClean="0">
                <a:solidFill>
                  <a:schemeClr val="bg1"/>
                </a:solidFill>
                <a:latin typeface="Verdana"/>
              </a:rPr>
              <a:t> (de ex., a regulilor privind cabotajul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)</a:t>
            </a:r>
          </a:p>
          <a:p>
            <a:pPr marL="533400" marR="0" lvl="1" indent="-174625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>
                <a:tab pos="631825" algn="l"/>
              </a:tabLst>
              <a:defRPr/>
            </a:pP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Asigurarea drepturilor</a:t>
            </a:r>
            <a:r>
              <a:rPr kumimoji="0" lang="ro-RO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lang="ro-RO" altLang="en-US" sz="1800" kern="0" dirty="0" smtClean="0">
                <a:solidFill>
                  <a:schemeClr val="bg1"/>
                </a:solidFill>
                <a:latin typeface="Verdana"/>
              </a:rPr>
              <a:t>lucră</a:t>
            </a:r>
            <a:r>
              <a:rPr kumimoji="0" lang="ro-RO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torilor </a:t>
            </a:r>
            <a:r>
              <a:rPr kumimoji="0" lang="ro-RO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și a concurenței </a:t>
            </a:r>
            <a:r>
              <a:rPr lang="ro-RO" altLang="en-US" sz="1800" kern="0" dirty="0" smtClean="0">
                <a:solidFill>
                  <a:schemeClr val="bg1"/>
                </a:solidFill>
                <a:latin typeface="Verdana"/>
              </a:rPr>
              <a:t>loial</a:t>
            </a:r>
            <a:r>
              <a:rPr kumimoji="0" lang="ro-RO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e</a:t>
            </a:r>
            <a:r>
              <a:rPr kumimoji="0" lang="ro-RO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, menținând în același timp piața internă</a:t>
            </a:r>
            <a:r>
              <a:rPr lang="ro-RO" altLang="en-US" sz="1800" b="0" kern="0" dirty="0" smtClean="0">
                <a:solidFill>
                  <a:schemeClr val="bg1"/>
                </a:solidFill>
                <a:latin typeface="Verdana"/>
              </a:rPr>
              <a:t> (de ex., reguli specifice privind detașarea </a:t>
            </a:r>
            <a:r>
              <a:rPr lang="ro-RO" altLang="en-US" sz="1800" b="0" kern="0" dirty="0" smtClean="0">
                <a:solidFill>
                  <a:schemeClr val="bg1"/>
                </a:solidFill>
                <a:latin typeface="Verdana"/>
              </a:rPr>
              <a:t>lucră</a:t>
            </a:r>
            <a:r>
              <a:rPr lang="ro-RO" altLang="en-US" sz="1800" b="0" kern="0" dirty="0" smtClean="0">
                <a:solidFill>
                  <a:schemeClr val="bg1"/>
                </a:solidFill>
                <a:latin typeface="Verdana"/>
              </a:rPr>
              <a:t>torilor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)</a:t>
            </a:r>
          </a:p>
          <a:p>
            <a:pPr marL="533400" marR="0" lvl="1" indent="-174625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>
                <a:tab pos="631825" algn="l"/>
              </a:tabLst>
              <a:defRPr/>
            </a:pP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Contribuirea la Acordul de la Paris și</a:t>
            </a:r>
            <a:r>
              <a:rPr kumimoji="0" lang="ro-RO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la obiectivele pentru 2030 prin reducerea CO2 &amp; a costurilor externe 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(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de ex., diferențierea taxelor</a:t>
            </a:r>
            <a:r>
              <a:rPr kumimoji="0" lang="ro-RO" alt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rutiere în funcție de 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CO2)</a:t>
            </a:r>
          </a:p>
          <a:p>
            <a:pPr marL="533400" lvl="1" indent="-174625" eaLnBrk="1" hangingPunct="1">
              <a:spcBef>
                <a:spcPts val="1200"/>
              </a:spcBef>
              <a:spcAft>
                <a:spcPts val="600"/>
              </a:spcAft>
              <a:tabLst>
                <a:tab pos="631825" algn="l"/>
              </a:tabLst>
              <a:defRPr/>
            </a:pP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Asigurarea respectării legislației UE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(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de</a:t>
            </a:r>
            <a:r>
              <a:rPr kumimoji="0" lang="ro-RO" alt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ex.,</a:t>
            </a:r>
            <a:r>
              <a:rPr lang="en-GB" altLang="en-US" sz="1800" b="0" kern="0" dirty="0" smtClean="0">
                <a:solidFill>
                  <a:schemeClr val="bg1"/>
                </a:solidFill>
              </a:rPr>
              <a:t> </a:t>
            </a:r>
            <a:r>
              <a:rPr lang="en-GB" altLang="en-US" sz="1800" b="0" kern="0" dirty="0" err="1" smtClean="0">
                <a:solidFill>
                  <a:schemeClr val="bg1"/>
                </a:solidFill>
              </a:rPr>
              <a:t>tahogra</a:t>
            </a:r>
            <a:r>
              <a:rPr lang="ro-RO" altLang="en-US" sz="1800" b="0" kern="0" dirty="0" smtClean="0">
                <a:solidFill>
                  <a:schemeClr val="bg1"/>
                </a:solidFill>
              </a:rPr>
              <a:t>f </a:t>
            </a:r>
            <a:r>
              <a:rPr lang="en-GB" altLang="en-US" sz="1800" b="0" kern="0" dirty="0" smtClean="0">
                <a:solidFill>
                  <a:schemeClr val="bg1"/>
                </a:solidFill>
              </a:rPr>
              <a:t>digital,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schimb de informații între autoritățile de aplicare a legii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)</a:t>
            </a:r>
          </a:p>
          <a:p>
            <a:pPr marL="533400" marR="0" lvl="1" indent="-174625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>
                <a:tab pos="631825" algn="l"/>
              </a:tabLst>
              <a:defRPr/>
            </a:pP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Promovarea soluțiilor digitale pentru taxarea rutieră</a:t>
            </a:r>
            <a:r>
              <a:rPr kumimoji="0" lang="en-GB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și adaptarea la noile posibilități</a:t>
            </a:r>
            <a:r>
              <a:rPr kumimoji="0" lang="ro-RO" alt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furnizate de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ITS</a:t>
            </a:r>
            <a:endParaRPr kumimoji="0" lang="en-GB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732401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268413"/>
            <a:ext cx="7710487" cy="936625"/>
          </a:xfrm>
        </p:spPr>
        <p:txBody>
          <a:bodyPr/>
          <a:lstStyle/>
          <a:p>
            <a:pPr marL="0" indent="0"/>
            <a:r>
              <a:rPr lang="ro-RO" altLang="en-US" dirty="0" smtClean="0">
                <a:solidFill>
                  <a:srgbClr val="FFC000"/>
                </a:solidFill>
              </a:rPr>
              <a:t>De</a:t>
            </a:r>
            <a:r>
              <a:rPr lang="ro-RO" altLang="en-US" dirty="0" smtClean="0">
                <a:solidFill>
                  <a:srgbClr val="FFC000"/>
                </a:solidFill>
              </a:rPr>
              <a:t> </a:t>
            </a:r>
            <a:r>
              <a:rPr lang="ro-RO" altLang="en-US" dirty="0" smtClean="0">
                <a:solidFill>
                  <a:srgbClr val="FFC000"/>
                </a:solidFill>
              </a:rPr>
              <a:t>la pregătire la adoptare</a:t>
            </a:r>
            <a:r>
              <a:rPr lang="fr-BE" altLang="en-US" dirty="0" smtClean="0">
                <a:solidFill>
                  <a:srgbClr val="FFC000"/>
                </a:solidFill>
              </a:rPr>
              <a:t>…</a:t>
            </a:r>
            <a:endParaRPr lang="en-GB" altLang="en-US" dirty="0" smtClean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2071688"/>
            <a:ext cx="8713787" cy="4381500"/>
          </a:xfrm>
        </p:spPr>
        <p:txBody>
          <a:bodyPr/>
          <a:lstStyle/>
          <a:p>
            <a:pPr marL="533400" lvl="1" indent="-174625" eaLnBrk="1" hangingPunct="1">
              <a:spcBef>
                <a:spcPts val="1200"/>
              </a:spcBef>
              <a:spcAft>
                <a:spcPts val="0"/>
              </a:spcAft>
              <a:tabLst>
                <a:tab pos="631825" algn="l"/>
              </a:tabLst>
              <a:defRPr/>
            </a:pPr>
            <a:r>
              <a:rPr lang="ro-RO" altLang="en-US" sz="1800" b="1" dirty="0" smtClean="0"/>
              <a:t>Pregătirea</a:t>
            </a:r>
            <a:r>
              <a:rPr lang="en-GB" altLang="en-US" sz="1800" b="1" dirty="0" smtClean="0"/>
              <a:t>– </a:t>
            </a:r>
            <a:r>
              <a:rPr lang="ro-RO" altLang="en-US" sz="1800" b="1" dirty="0" smtClean="0"/>
              <a:t>un proces inclusiv</a:t>
            </a:r>
            <a:r>
              <a:rPr lang="en-GB" altLang="en-US" sz="1800" b="1" dirty="0" smtClean="0"/>
              <a:t>:</a:t>
            </a:r>
          </a:p>
          <a:p>
            <a:pPr marL="792000" lvl="1" indent="-174625" eaLnBrk="1" hangingPunct="1">
              <a:spcBef>
                <a:spcPts val="1200"/>
              </a:spcBef>
              <a:spcAft>
                <a:spcPts val="0"/>
              </a:spcAft>
              <a:tabLst>
                <a:tab pos="631825" algn="l"/>
              </a:tabLst>
              <a:defRPr/>
            </a:pPr>
            <a:r>
              <a:rPr lang="ro-RO" altLang="en-US" sz="1600" b="0" dirty="0" smtClean="0"/>
              <a:t>Studii detaliate</a:t>
            </a:r>
            <a:r>
              <a:rPr lang="en-GB" altLang="en-US" sz="1600" b="0" dirty="0" smtClean="0"/>
              <a:t>– 5 </a:t>
            </a:r>
            <a:r>
              <a:rPr lang="ro-RO" altLang="en-US" sz="1600" b="0" dirty="0" smtClean="0"/>
              <a:t>evaluări ale impactului</a:t>
            </a:r>
            <a:r>
              <a:rPr lang="en-GB" altLang="en-US" sz="1600" b="0" dirty="0" smtClean="0"/>
              <a:t>- </a:t>
            </a:r>
            <a:r>
              <a:rPr lang="en-GB" altLang="en-US" sz="1600" b="0" dirty="0"/>
              <a:t>7 </a:t>
            </a:r>
            <a:r>
              <a:rPr lang="ro-RO" altLang="en-US" sz="1600" b="0" dirty="0" smtClean="0"/>
              <a:t>propuneri legislative</a:t>
            </a:r>
            <a:endParaRPr lang="en-GB" altLang="en-US" sz="1600" b="0" dirty="0"/>
          </a:p>
          <a:p>
            <a:pPr marL="792000" lvl="1" indent="-174625" eaLnBrk="1" hangingPunct="1">
              <a:spcBef>
                <a:spcPts val="1200"/>
              </a:spcBef>
              <a:spcAft>
                <a:spcPts val="0"/>
              </a:spcAft>
              <a:tabLst>
                <a:tab pos="631825" algn="l"/>
              </a:tabLst>
              <a:defRPr/>
            </a:pPr>
            <a:r>
              <a:rPr lang="ro-RO" altLang="en-US" sz="1600" b="0" dirty="0" smtClean="0"/>
              <a:t>Proces consultativ intens pentru definirea problemelor și a soluțiilor de testare: statele membre, asociații, transportatori rutieri, șoferi</a:t>
            </a:r>
            <a:endParaRPr lang="en-GB" altLang="en-US" sz="1600" b="0" dirty="0" smtClean="0"/>
          </a:p>
          <a:p>
            <a:pPr marL="792000" lvl="1" indent="-174625" eaLnBrk="1" hangingPunct="1">
              <a:spcBef>
                <a:spcPts val="1200"/>
              </a:spcBef>
              <a:spcAft>
                <a:spcPts val="0"/>
              </a:spcAft>
              <a:tabLst>
                <a:tab pos="631825" algn="l"/>
              </a:tabLst>
              <a:defRPr/>
            </a:pPr>
            <a:r>
              <a:rPr lang="en-GB" altLang="en-US" sz="1600" b="0" dirty="0" smtClean="0"/>
              <a:t>Confer</a:t>
            </a:r>
            <a:r>
              <a:rPr lang="ro-RO" altLang="en-US" sz="1600" b="0" dirty="0" smtClean="0"/>
              <a:t>ințe</a:t>
            </a:r>
            <a:r>
              <a:rPr lang="en-GB" altLang="en-US" sz="1600" b="0" dirty="0" smtClean="0"/>
              <a:t>, seminar</a:t>
            </a:r>
            <a:r>
              <a:rPr lang="ro-RO" altLang="en-US" sz="1600" b="0" dirty="0" smtClean="0"/>
              <a:t>ii</a:t>
            </a:r>
            <a:r>
              <a:rPr lang="en-GB" altLang="en-US" sz="1600" b="0" dirty="0" smtClean="0"/>
              <a:t>, etc.</a:t>
            </a:r>
          </a:p>
          <a:p>
            <a:pPr marL="533400" lvl="1" indent="-174625" eaLnBrk="1" hangingPunct="1">
              <a:spcBef>
                <a:spcPts val="1200"/>
              </a:spcBef>
              <a:spcAft>
                <a:spcPts val="0"/>
              </a:spcAft>
              <a:tabLst>
                <a:tab pos="631825" algn="l"/>
              </a:tabLst>
              <a:defRPr/>
            </a:pPr>
            <a:r>
              <a:rPr lang="ro-RO" altLang="en-US" sz="1800" b="1" dirty="0" smtClean="0"/>
              <a:t>Adoptarea propunerilor în 31 mai</a:t>
            </a:r>
            <a:r>
              <a:rPr lang="en-GB" altLang="en-US" sz="1800" b="1" dirty="0" smtClean="0"/>
              <a:t> – </a:t>
            </a:r>
            <a:r>
              <a:rPr lang="ro-RO" altLang="en-US" sz="1800" b="1" dirty="0" smtClean="0"/>
              <a:t>și apoi</a:t>
            </a:r>
            <a:r>
              <a:rPr lang="en-GB" altLang="en-US" sz="1800" b="1" dirty="0" smtClean="0"/>
              <a:t>?</a:t>
            </a:r>
          </a:p>
          <a:p>
            <a:pPr marL="792000" lvl="1" indent="-174625" eaLnBrk="1" hangingPunct="1">
              <a:spcBef>
                <a:spcPts val="1200"/>
              </a:spcBef>
              <a:spcAft>
                <a:spcPts val="0"/>
              </a:spcAft>
              <a:tabLst>
                <a:tab pos="631825" algn="l"/>
              </a:tabLst>
              <a:defRPr/>
            </a:pPr>
            <a:r>
              <a:rPr lang="ro-RO" altLang="en-US" sz="1600" dirty="0" smtClean="0"/>
              <a:t>Programul Președinției estoniene</a:t>
            </a:r>
            <a:endParaRPr lang="fr-BE" altLang="en-US" sz="1600" dirty="0" smtClean="0"/>
          </a:p>
          <a:p>
            <a:pPr marL="792000" lvl="1" indent="-174625" eaLnBrk="1" hangingPunct="1">
              <a:spcBef>
                <a:spcPts val="1200"/>
              </a:spcBef>
              <a:spcAft>
                <a:spcPts val="0"/>
              </a:spcAft>
              <a:tabLst>
                <a:tab pos="631825" algn="l"/>
              </a:tabLst>
              <a:defRPr/>
            </a:pPr>
            <a:r>
              <a:rPr lang="ro-RO" altLang="en-US" sz="1600" b="0" dirty="0" smtClean="0"/>
              <a:t>Programul comitetului</a:t>
            </a:r>
            <a:r>
              <a:rPr lang="fr-BE" altLang="en-US" sz="1600" b="0" dirty="0" smtClean="0"/>
              <a:t> </a:t>
            </a:r>
            <a:r>
              <a:rPr lang="fr-BE" altLang="en-US" sz="1600" b="0" dirty="0" err="1" smtClean="0"/>
              <a:t>TRAN</a:t>
            </a:r>
            <a:endParaRPr lang="en-GB" altLang="en-US" sz="1600" b="0" dirty="0"/>
          </a:p>
          <a:p>
            <a:pPr marL="792000" lvl="1" indent="-174625" eaLnBrk="1" hangingPunct="1">
              <a:spcBef>
                <a:spcPts val="1200"/>
              </a:spcBef>
              <a:spcAft>
                <a:spcPts val="0"/>
              </a:spcAft>
              <a:tabLst>
                <a:tab pos="631825" algn="l"/>
              </a:tabLst>
              <a:defRPr/>
            </a:pPr>
            <a:r>
              <a:rPr lang="en-GB" altLang="en-US" sz="1600" b="0" dirty="0" smtClean="0"/>
              <a:t>Ob</a:t>
            </a:r>
            <a:r>
              <a:rPr lang="ro-RO" altLang="en-US" sz="1600" b="0" dirty="0" smtClean="0"/>
              <a:t>i</a:t>
            </a:r>
            <a:r>
              <a:rPr lang="en-GB" altLang="en-US" sz="1600" b="0" dirty="0" err="1" smtClean="0"/>
              <a:t>ectiv</a:t>
            </a:r>
            <a:r>
              <a:rPr lang="en-GB" altLang="en-US" sz="1600" b="0" dirty="0" smtClean="0"/>
              <a:t>: </a:t>
            </a:r>
            <a:r>
              <a:rPr lang="ro-RO" altLang="en-US" sz="1600" b="0" dirty="0" smtClean="0"/>
              <a:t>încercarea finalizării înainte de alegerile PE din iunie </a:t>
            </a:r>
            <a:r>
              <a:rPr lang="en-GB" altLang="en-US" sz="1600" b="0" dirty="0" smtClean="0"/>
              <a:t>2019</a:t>
            </a:r>
            <a:endParaRPr lang="en-GB" altLang="en-US" sz="1600" b="0" dirty="0"/>
          </a:p>
        </p:txBody>
      </p:sp>
    </p:spTree>
    <p:extLst>
      <p:ext uri="{BB962C8B-B14F-4D97-AF65-F5344CB8AC3E}">
        <p14:creationId xmlns=""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 bwMode="gray">
          <a:xfrm>
            <a:off x="179388" y="1125538"/>
            <a:ext cx="8964612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50000"/>
              </a:spcBef>
              <a:spcAft>
                <a:spcPct val="0"/>
              </a:spcAft>
              <a:defRPr sz="2400" b="1" kern="12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algn="l" rtl="0" fontAlgn="base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algn="l" rtl="0" fontAlgn="base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algn="l" rtl="0" fontAlgn="base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457200" algn="l" rtl="0" fontAlgn="base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914400" algn="l" rtl="0" fontAlgn="base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1371600" algn="l" rtl="0" fontAlgn="base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1828800" algn="l" rtl="0" fontAlgn="base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fr-BE" altLang="en-US" sz="4800" dirty="0" smtClean="0"/>
              <a:t/>
            </a:r>
            <a:br>
              <a:rPr lang="fr-BE" altLang="en-US" sz="4800" dirty="0" smtClean="0"/>
            </a:br>
            <a:r>
              <a:rPr lang="ro-RO" altLang="en-US" sz="4800" dirty="0" smtClean="0">
                <a:solidFill>
                  <a:srgbClr val="FFC000"/>
                </a:solidFill>
              </a:rPr>
              <a:t>Mobilitate corectă și competitivă</a:t>
            </a:r>
            <a:r>
              <a:rPr lang="fr-BE" altLang="en-US" sz="4800" dirty="0" smtClean="0">
                <a:solidFill>
                  <a:srgbClr val="FFC000"/>
                </a:solidFill>
              </a:rPr>
              <a:t/>
            </a:r>
            <a:br>
              <a:rPr lang="fr-BE" altLang="en-US" sz="4800" dirty="0" smtClean="0">
                <a:solidFill>
                  <a:srgbClr val="FFC000"/>
                </a:solidFill>
              </a:rPr>
            </a:br>
            <a:r>
              <a:rPr lang="fr-BE" altLang="en-US" sz="4800" dirty="0" smtClean="0">
                <a:solidFill>
                  <a:srgbClr val="FFC000"/>
                </a:solidFill>
              </a:rPr>
              <a:t/>
            </a:r>
            <a:br>
              <a:rPr lang="fr-BE" altLang="en-US" sz="4800" dirty="0" smtClean="0">
                <a:solidFill>
                  <a:srgbClr val="FFC000"/>
                </a:solidFill>
              </a:rPr>
            </a:br>
            <a:r>
              <a:rPr lang="ro-RO" altLang="en-US" sz="4800" dirty="0" smtClean="0">
                <a:solidFill>
                  <a:srgbClr val="FFC000"/>
                </a:solidFill>
              </a:rPr>
              <a:t>Piața internă</a:t>
            </a:r>
            <a:r>
              <a:rPr lang="fr-BE" altLang="en-US" sz="3200" dirty="0" smtClean="0"/>
              <a:t/>
            </a:r>
            <a:br>
              <a:rPr lang="fr-BE" altLang="en-US" sz="3200" dirty="0" smtClean="0"/>
            </a:br>
            <a:endParaRPr lang="en-GB" altLang="en-US" sz="4400" dirty="0" smtClean="0"/>
          </a:p>
        </p:txBody>
      </p:sp>
    </p:spTree>
    <p:extLst>
      <p:ext uri="{BB962C8B-B14F-4D97-AF65-F5344CB8AC3E}">
        <p14:creationId xmlns=""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268413"/>
            <a:ext cx="7710487" cy="936625"/>
          </a:xfrm>
        </p:spPr>
        <p:txBody>
          <a:bodyPr/>
          <a:lstStyle/>
          <a:p>
            <a:pPr marL="0" indent="0"/>
            <a:r>
              <a:rPr lang="en-GB" altLang="en-US" dirty="0" smtClean="0">
                <a:solidFill>
                  <a:srgbClr val="FFC000"/>
                </a:solidFill>
              </a:rPr>
              <a:t>1. </a:t>
            </a:r>
            <a:r>
              <a:rPr lang="ro-RO" altLang="en-US" dirty="0" smtClean="0">
                <a:solidFill>
                  <a:srgbClr val="FFC000"/>
                </a:solidFill>
              </a:rPr>
              <a:t>Societate de tip ”cutie poștală”</a:t>
            </a:r>
            <a:endParaRPr lang="en-GB" altLang="en-US" dirty="0" smtClean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2205038"/>
            <a:ext cx="8713787" cy="4248150"/>
          </a:xfrm>
        </p:spPr>
        <p:txBody>
          <a:bodyPr/>
          <a:lstStyle/>
          <a:p>
            <a:pPr marL="457200" lvl="1" indent="0" algn="ctr">
              <a:buFontTx/>
              <a:buNone/>
            </a:pPr>
            <a:r>
              <a:rPr lang="ro-RO" altLang="en-US" sz="2000" b="1" u="sng" dirty="0" smtClean="0"/>
              <a:t>SITUAȚIA CURENTĂ</a:t>
            </a:r>
            <a:endParaRPr lang="en-GB" altLang="en-US" sz="20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ro-RO" altLang="en-US" sz="1800" b="1" dirty="0" smtClean="0"/>
              <a:t>Anumiți transportatori înființează ”sucursale </a:t>
            </a:r>
            <a:r>
              <a:rPr lang="ro-RO" altLang="en-US" sz="1800" b="1" dirty="0" smtClean="0"/>
              <a:t>fictive” </a:t>
            </a:r>
            <a:r>
              <a:rPr lang="ro-RO" altLang="en-US" sz="1800" b="1" dirty="0" smtClean="0"/>
              <a:t>în statele membre cu salarii mici</a:t>
            </a:r>
            <a:r>
              <a:rPr lang="en-GB" altLang="en-US" sz="1800" dirty="0" smtClean="0"/>
              <a:t>:</a:t>
            </a:r>
            <a:r>
              <a:rPr lang="en-GB" altLang="en-US" sz="1800" b="0" dirty="0" smtClean="0"/>
              <a:t> </a:t>
            </a:r>
            <a:r>
              <a:rPr lang="ro-RO" altLang="en-US" sz="1800" b="0" dirty="0" smtClean="0"/>
              <a:t>în vederea exploatării diferențelor de salarii, funcționând în același timp în unele cazuri exclusiv în state membre cu salarii mari. De exemplu: Jost Group angajează șoferi în Slovacia prin </a:t>
            </a:r>
            <a:r>
              <a:rPr lang="ro-RO" altLang="en-US" sz="1800" b="0" dirty="0" smtClean="0"/>
              <a:t>societăți de tip ”cutie poștală”</a:t>
            </a:r>
            <a:r>
              <a:rPr lang="en-GB" altLang="en-US" sz="1800" b="0" dirty="0" smtClean="0"/>
              <a:t>; </a:t>
            </a:r>
            <a:r>
              <a:rPr lang="ro-RO" altLang="en-US" sz="1800" b="0" dirty="0" smtClean="0"/>
              <a:t>contribuții sociale </a:t>
            </a:r>
            <a:r>
              <a:rPr lang="ro-RO" altLang="en-US" sz="1800" b="0" dirty="0" smtClean="0"/>
              <a:t>neplătite </a:t>
            </a:r>
            <a:r>
              <a:rPr lang="ro-RO" altLang="en-US" sz="1800" b="0" dirty="0" smtClean="0"/>
              <a:t>în valoare de </a:t>
            </a:r>
            <a:r>
              <a:rPr lang="en-GB" altLang="en-US" sz="1800" dirty="0" smtClean="0"/>
              <a:t>55</a:t>
            </a:r>
            <a:r>
              <a:rPr lang="ro-RO" altLang="en-US" sz="1800" dirty="0" smtClean="0"/>
              <a:t> milioane </a:t>
            </a:r>
            <a:r>
              <a:rPr lang="en-GB" altLang="en-US" sz="1800" dirty="0" smtClean="0"/>
              <a:t>€ </a:t>
            </a:r>
            <a:r>
              <a:rPr lang="ro-RO" altLang="en-US" sz="1800" dirty="0" smtClean="0"/>
              <a:t>în Belgia</a:t>
            </a:r>
            <a:r>
              <a:rPr lang="en-GB" altLang="en-US" sz="1800" b="0" dirty="0" smtClean="0"/>
              <a:t>. 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ro-RO" altLang="en-US" sz="1800" b="1" dirty="0" smtClean="0"/>
              <a:t>Consecințe</a:t>
            </a:r>
            <a:r>
              <a:rPr lang="en-GB" altLang="en-US" sz="1800" dirty="0" smtClean="0"/>
              <a:t>:</a:t>
            </a:r>
            <a:r>
              <a:rPr lang="en-GB" altLang="en-US" sz="1800" b="0" dirty="0" smtClean="0"/>
              <a:t> </a:t>
            </a:r>
            <a:r>
              <a:rPr lang="ro-RO" altLang="en-US" sz="1800" b="0" dirty="0" smtClean="0"/>
              <a:t>avantaj concurențial </a:t>
            </a:r>
            <a:r>
              <a:rPr lang="ro-RO" altLang="en-US" sz="1800" b="0" dirty="0" smtClean="0"/>
              <a:t>neloial </a:t>
            </a:r>
            <a:r>
              <a:rPr lang="ro-RO" altLang="en-US" sz="1800" b="0" dirty="0" smtClean="0"/>
              <a:t>în raport cu transportatorii care au sediu corespunzător în statele membre în care funcționează. Avantajul în termeni </a:t>
            </a:r>
            <a:r>
              <a:rPr lang="ro-RO" altLang="en-US" sz="1800" b="0" dirty="0" smtClean="0"/>
              <a:t>de </a:t>
            </a:r>
            <a:r>
              <a:rPr lang="ro-RO" altLang="en-US" sz="1800" b="0" dirty="0" smtClean="0"/>
              <a:t>cost al unei </a:t>
            </a:r>
            <a:r>
              <a:rPr lang="ro-RO" altLang="en-US" sz="1800" b="0" dirty="0" smtClean="0"/>
              <a:t>societăți de tip ”cutie poștală” este </a:t>
            </a:r>
            <a:r>
              <a:rPr lang="ro-RO" altLang="en-US" sz="1800" b="0" dirty="0" smtClean="0"/>
              <a:t>de 30% din costurile companiei</a:t>
            </a:r>
            <a:r>
              <a:rPr lang="en-GB" altLang="en-US" sz="1800" b="0" dirty="0" smtClean="0"/>
              <a:t>.</a:t>
            </a:r>
          </a:p>
          <a:p>
            <a:pPr marL="457200" lvl="1" indent="0" algn="just">
              <a:buFontTx/>
              <a:buNone/>
            </a:pPr>
            <a:r>
              <a:rPr lang="en-GB" altLang="en-US" sz="1800" b="0" dirty="0" smtClean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196975"/>
            <a:ext cx="7710487" cy="936625"/>
          </a:xfrm>
        </p:spPr>
        <p:txBody>
          <a:bodyPr/>
          <a:lstStyle/>
          <a:p>
            <a:pPr marL="0" indent="0"/>
            <a:r>
              <a:rPr lang="en-GB" altLang="en-US" dirty="0" smtClean="0">
                <a:solidFill>
                  <a:srgbClr val="FFC000"/>
                </a:solidFill>
              </a:rPr>
              <a:t>1. </a:t>
            </a:r>
            <a:r>
              <a:rPr lang="ro-RO" altLang="en-US" dirty="0" smtClean="0">
                <a:solidFill>
                  <a:srgbClr val="FFC000"/>
                </a:solidFill>
              </a:rPr>
              <a:t>Societăți de tip ”cutie poștală”</a:t>
            </a:r>
            <a:endParaRPr lang="en-GB" altLang="en-US" dirty="0" smtClean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2205038"/>
            <a:ext cx="8713787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ro-RO" alt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PROPUNEREA COMISIEI</a:t>
            </a:r>
            <a:endParaRPr kumimoji="0" lang="en-GB" alt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GB" altLang="en-US" sz="1800" b="1" i="0" u="sng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Criterii suplimentare pentru înființare</a:t>
            </a:r>
            <a:r>
              <a:rPr kumimoji="0" lang="en-GB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să se asigure că transportatorul desfășoară o activitate reală în statul membru în care este constituit.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Societățile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trebuie să își desfășoare activitatea din incinta din statul membru; acestea trebuie să dețină active și să angajeze personal proporțional cu activitatea; trebuie să păstreze contractele comerciale și de muncă în incintă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GB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ro-RO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Cooperare între statele membre</a:t>
            </a:r>
            <a:r>
              <a:rPr kumimoji="0" lang="en-GB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ro-RO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statele</a:t>
            </a:r>
            <a:r>
              <a:rPr kumimoji="0" lang="ro-RO" alt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membre sunt obligate să coopereze între ele pentru a detecta </a:t>
            </a:r>
            <a:r>
              <a:rPr kumimoji="0" lang="ro-RO" alt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societățile de tip ”căsuță poștală”: </a:t>
            </a:r>
            <a:r>
              <a:rPr kumimoji="0" lang="ro-RO" alt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răspuns în termen de 25 de zile lucrătoare; controale la fața </a:t>
            </a:r>
            <a:r>
              <a:rPr kumimoji="0" lang="ro-RO" alt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locului, </a:t>
            </a:r>
            <a:r>
              <a:rPr kumimoji="0" lang="ro-RO" alt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dacă este necesar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  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3">
      <a:dk1>
        <a:sysClr val="windowText" lastClr="000000"/>
      </a:dk1>
      <a:lt1>
        <a:sysClr val="window" lastClr="FFFFFF"/>
      </a:lt1>
      <a:dk2>
        <a:srgbClr val="164392"/>
      </a:dk2>
      <a:lt2>
        <a:srgbClr val="ABE1FB"/>
      </a:lt2>
      <a:accent1>
        <a:srgbClr val="00A5E5"/>
      </a:accent1>
      <a:accent2>
        <a:srgbClr val="025188"/>
      </a:accent2>
      <a:accent3>
        <a:srgbClr val="F39200"/>
      </a:accent3>
      <a:accent4>
        <a:srgbClr val="FBB937"/>
      </a:accent4>
      <a:accent5>
        <a:srgbClr val="00A19A"/>
      </a:accent5>
      <a:accent6>
        <a:srgbClr val="9DCB43"/>
      </a:accent6>
      <a:hlink>
        <a:srgbClr val="662383"/>
      </a:hlink>
      <a:folHlink>
        <a:srgbClr val="A21A5B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fr-FR" sz="70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fr-FR" sz="70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Default Design 1">
        <a:dk1>
          <a:srgbClr val="004494"/>
        </a:dk1>
        <a:lt1>
          <a:srgbClr val="FFFFFF"/>
        </a:lt1>
        <a:dk2>
          <a:srgbClr val="006FB4"/>
        </a:dk2>
        <a:lt2>
          <a:srgbClr val="FFED00"/>
        </a:lt2>
        <a:accent1>
          <a:srgbClr val="FABB21"/>
        </a:accent1>
        <a:accent2>
          <a:srgbClr val="5090C8"/>
        </a:accent2>
        <a:accent3>
          <a:srgbClr val="FFFFFF"/>
        </a:accent3>
        <a:accent4>
          <a:srgbClr val="00397E"/>
        </a:accent4>
        <a:accent5>
          <a:srgbClr val="FCDAAB"/>
        </a:accent5>
        <a:accent6>
          <a:srgbClr val="4882B5"/>
        </a:accent6>
        <a:hlink>
          <a:srgbClr val="525B65"/>
        </a:hlink>
        <a:folHlink>
          <a:srgbClr val="88787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82530127D61F41B7E9F39DC513A712" ma:contentTypeVersion="1" ma:contentTypeDescription="Create a new document." ma:contentTypeScope="" ma:versionID="8625f4bbd8396cd50796696bfde9441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883DDA-7970-4F56-8F15-A9E8AD5A27E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577457-C2D7-4C44-B115-AE6A542D3B87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sharepoint/v3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3FD596B-F275-42D5-8447-5684F867E9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3048</TotalTime>
  <Words>3274</Words>
  <Application>Microsoft Office PowerPoint</Application>
  <PresentationFormat>On-screen Show (4:3)</PresentationFormat>
  <Paragraphs>318</Paragraphs>
  <Slides>45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Default Design</vt:lpstr>
      <vt:lpstr>Slide 1</vt:lpstr>
      <vt:lpstr>Slide 2</vt:lpstr>
      <vt:lpstr>Slide 3</vt:lpstr>
      <vt:lpstr>Slide 4</vt:lpstr>
      <vt:lpstr>Slide 5</vt:lpstr>
      <vt:lpstr>De la pregătire la adoptare…</vt:lpstr>
      <vt:lpstr>Slide 7</vt:lpstr>
      <vt:lpstr>1. Societate de tip ”cutie poștală”</vt:lpstr>
      <vt:lpstr>1. Societăți de tip ”cutie poștală”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5. Investiție în infrastructură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</vt:vector>
  </TitlesOfParts>
  <Company>European Commission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www.pixid.be</dc:creator>
  <cp:lastModifiedBy>Liliana</cp:lastModifiedBy>
  <cp:revision>181</cp:revision>
  <dcterms:created xsi:type="dcterms:W3CDTF">2011-10-28T10:25:18Z</dcterms:created>
  <dcterms:modified xsi:type="dcterms:W3CDTF">2017-09-20T22:18:02Z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0x0101000682530127D61F41B7E9F39DC513A712</vt:lpwstr>
  </property>
</Properties>
</file>