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88" r:id="rId5"/>
    <p:sldId id="292" r:id="rId6"/>
    <p:sldId id="293" r:id="rId7"/>
    <p:sldId id="296" r:id="rId8"/>
    <p:sldId id="33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5" r:id="rId37"/>
    <p:sldId id="337" r:id="rId38"/>
    <p:sldId id="326" r:id="rId39"/>
    <p:sldId id="338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70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6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1480" userDrawn="1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3793" userDrawn="1">
          <p15:clr>
            <a:srgbClr val="A4A3A4"/>
          </p15:clr>
        </p15:guide>
        <p15:guide id="6" orient="horz" pos="4065">
          <p15:clr>
            <a:srgbClr val="A4A3A4"/>
          </p15:clr>
        </p15:guide>
        <p15:guide id="7" orient="horz" pos="1661" userDrawn="1">
          <p15:clr>
            <a:srgbClr val="A4A3A4"/>
          </p15:clr>
        </p15:guide>
        <p15:guide id="8" pos="2653">
          <p15:clr>
            <a:srgbClr val="A4A3A4"/>
          </p15:clr>
        </p15:guide>
        <p15:guide id="9" pos="5148" userDrawn="1">
          <p15:clr>
            <a:srgbClr val="A4A3A4"/>
          </p15:clr>
        </p15:guide>
        <p15:guide id="10" pos="5511">
          <p15:clr>
            <a:srgbClr val="A4A3A4"/>
          </p15:clr>
        </p15:guide>
        <p15:guide id="11" pos="249">
          <p15:clr>
            <a:srgbClr val="A4A3A4"/>
          </p15:clr>
        </p15:guide>
        <p15:guide id="12" pos="2880">
          <p15:clr>
            <a:srgbClr val="A4A3A4"/>
          </p15:clr>
        </p15:guide>
        <p15:guide id="13" pos="2472">
          <p15:clr>
            <a:srgbClr val="A4A3A4"/>
          </p15:clr>
        </p15:guide>
        <p15:guide id="14" pos="612" userDrawn="1">
          <p15:clr>
            <a:srgbClr val="A4A3A4"/>
          </p15:clr>
        </p15:guide>
        <p15:guide id="15" pos="30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E2E2E2"/>
    <a:srgbClr val="DDDDDD"/>
    <a:srgbClr val="C5C5C5"/>
    <a:srgbClr val="192F7B"/>
    <a:srgbClr val="164392"/>
    <a:srgbClr val="3166CF"/>
    <a:srgbClr val="3E6FD2"/>
    <a:srgbClr val="2D5EC1"/>
    <a:srgbClr val="16A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562" autoAdjust="0"/>
    <p:restoredTop sz="94630" autoAdjust="0"/>
  </p:normalViewPr>
  <p:slideViewPr>
    <p:cSldViewPr showGuides="1">
      <p:cViewPr>
        <p:scale>
          <a:sx n="100" d="100"/>
          <a:sy n="100" d="100"/>
        </p:scale>
        <p:origin x="-1860" y="-1746"/>
      </p:cViewPr>
      <p:guideLst>
        <p:guide orient="horz" pos="1026"/>
        <p:guide orient="horz" pos="4156"/>
        <p:guide orient="horz" pos="1480"/>
        <p:guide orient="horz" pos="845"/>
        <p:guide orient="horz" pos="3793"/>
        <p:guide orient="horz" pos="4065"/>
        <p:guide orient="horz" pos="1661"/>
        <p:guide pos="2653"/>
        <p:guide pos="5148"/>
        <p:guide pos="5511"/>
        <p:guide pos="249"/>
        <p:guide pos="2880"/>
        <p:guide pos="2472"/>
        <p:guide pos="612"/>
        <p:guide pos="30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9FCEF9F-E918-4070-97C2-6DF4E85A8A43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5580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 altLang="fr-F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E5447BF2-1CA0-4D84-97FA-98E8013CDDC6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07071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1D6BF-C96D-4314-B58A-2E95C532C8FD}" type="slidenum">
              <a:rPr lang="en-GB" altLang="fr-FR"/>
              <a:pPr/>
              <a:t>1</a:t>
            </a:fld>
            <a:endParaRPr lang="en-GB" altLang="fr-F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06830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 0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4908550"/>
            <a:ext cx="9144000" cy="1949449"/>
          </a:xfrm>
          <a:prstGeom prst="rect">
            <a:avLst/>
          </a:prstGeom>
          <a:solidFill>
            <a:srgbClr val="192F7B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dirty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6" name="Freeform 294"/>
          <p:cNvSpPr>
            <a:spLocks noEditPoints="1"/>
          </p:cNvSpPr>
          <p:nvPr userDrawn="1"/>
        </p:nvSpPr>
        <p:spPr bwMode="gray">
          <a:xfrm>
            <a:off x="1176337" y="4908551"/>
            <a:ext cx="7967663" cy="1574800"/>
          </a:xfrm>
          <a:custGeom>
            <a:avLst/>
            <a:gdLst>
              <a:gd name="T0" fmla="*/ 0 w 2522"/>
              <a:gd name="T1" fmla="*/ 0 h 498"/>
              <a:gd name="T2" fmla="*/ 2522 w 2522"/>
              <a:gd name="T3" fmla="*/ 498 h 498"/>
              <a:gd name="T4" fmla="*/ 370 w 2522"/>
              <a:gd name="T5" fmla="*/ 167 h 498"/>
              <a:gd name="T6" fmla="*/ 254 w 2522"/>
              <a:gd name="T7" fmla="*/ 0 h 498"/>
              <a:gd name="T8" fmla="*/ 434 w 2522"/>
              <a:gd name="T9" fmla="*/ 166 h 498"/>
              <a:gd name="T10" fmla="*/ 2522 w 2522"/>
              <a:gd name="T11" fmla="*/ 484 h 498"/>
              <a:gd name="T12" fmla="*/ 254 w 2522"/>
              <a:gd name="T13" fmla="*/ 0 h 498"/>
              <a:gd name="T14" fmla="*/ 330 w 2522"/>
              <a:gd name="T15" fmla="*/ 0 h 498"/>
              <a:gd name="T16" fmla="*/ 2522 w 2522"/>
              <a:gd name="T17" fmla="*/ 475 h 498"/>
              <a:gd name="T18" fmla="*/ 628 w 2522"/>
              <a:gd name="T19" fmla="*/ 163 h 498"/>
              <a:gd name="T20" fmla="*/ 552 w 2522"/>
              <a:gd name="T21" fmla="*/ 0 h 498"/>
              <a:gd name="T22" fmla="*/ 685 w 2522"/>
              <a:gd name="T23" fmla="*/ 162 h 498"/>
              <a:gd name="T24" fmla="*/ 2522 w 2522"/>
              <a:gd name="T25" fmla="*/ 461 h 498"/>
              <a:gd name="T26" fmla="*/ 552 w 2522"/>
              <a:gd name="T27" fmla="*/ 0 h 498"/>
              <a:gd name="T28" fmla="*/ 620 w 2522"/>
              <a:gd name="T29" fmla="*/ 0 h 498"/>
              <a:gd name="T30" fmla="*/ 2522 w 2522"/>
              <a:gd name="T31" fmla="*/ 452 h 498"/>
              <a:gd name="T32" fmla="*/ 855 w 2522"/>
              <a:gd name="T33" fmla="*/ 159 h 498"/>
              <a:gd name="T34" fmla="*/ 815 w 2522"/>
              <a:gd name="T35" fmla="*/ 0 h 498"/>
              <a:gd name="T36" fmla="*/ 905 w 2522"/>
              <a:gd name="T37" fmla="*/ 159 h 498"/>
              <a:gd name="T38" fmla="*/ 2522 w 2522"/>
              <a:gd name="T39" fmla="*/ 438 h 498"/>
              <a:gd name="T40" fmla="*/ 815 w 2522"/>
              <a:gd name="T41" fmla="*/ 0 h 498"/>
              <a:gd name="T42" fmla="*/ 875 w 2522"/>
              <a:gd name="T43" fmla="*/ 0 h 498"/>
              <a:gd name="T44" fmla="*/ 2522 w 2522"/>
              <a:gd name="T45" fmla="*/ 429 h 498"/>
              <a:gd name="T46" fmla="*/ 1056 w 2522"/>
              <a:gd name="T47" fmla="*/ 156 h 498"/>
              <a:gd name="T48" fmla="*/ 1047 w 2522"/>
              <a:gd name="T49" fmla="*/ 0 h 498"/>
              <a:gd name="T50" fmla="*/ 1099 w 2522"/>
              <a:gd name="T51" fmla="*/ 155 h 498"/>
              <a:gd name="T52" fmla="*/ 2522 w 2522"/>
              <a:gd name="T53" fmla="*/ 416 h 498"/>
              <a:gd name="T54" fmla="*/ 1047 w 2522"/>
              <a:gd name="T55" fmla="*/ 0 h 498"/>
              <a:gd name="T56" fmla="*/ 1101 w 2522"/>
              <a:gd name="T57" fmla="*/ 0 h 498"/>
              <a:gd name="T58" fmla="*/ 2522 w 2522"/>
              <a:gd name="T59" fmla="*/ 408 h 498"/>
              <a:gd name="T60" fmla="*/ 1232 w 2522"/>
              <a:gd name="T61" fmla="*/ 153 h 498"/>
              <a:gd name="T62" fmla="*/ 1253 w 2522"/>
              <a:gd name="T63" fmla="*/ 0 h 498"/>
              <a:gd name="T64" fmla="*/ 1271 w 2522"/>
              <a:gd name="T65" fmla="*/ 152 h 498"/>
              <a:gd name="T66" fmla="*/ 2522 w 2522"/>
              <a:gd name="T67" fmla="*/ 395 h 498"/>
              <a:gd name="T68" fmla="*/ 1253 w 2522"/>
              <a:gd name="T69" fmla="*/ 0 h 498"/>
              <a:gd name="T70" fmla="*/ 1302 w 2522"/>
              <a:gd name="T71" fmla="*/ 0 h 498"/>
              <a:gd name="T72" fmla="*/ 2522 w 2522"/>
              <a:gd name="T73" fmla="*/ 387 h 498"/>
              <a:gd name="T74" fmla="*/ 1389 w 2522"/>
              <a:gd name="T75" fmla="*/ 150 h 498"/>
              <a:gd name="T76" fmla="*/ 1436 w 2522"/>
              <a:gd name="T77" fmla="*/ 0 h 498"/>
              <a:gd name="T78" fmla="*/ 1423 w 2522"/>
              <a:gd name="T79" fmla="*/ 150 h 498"/>
              <a:gd name="T80" fmla="*/ 2522 w 2522"/>
              <a:gd name="T81" fmla="*/ 375 h 498"/>
              <a:gd name="T82" fmla="*/ 1436 w 2522"/>
              <a:gd name="T83" fmla="*/ 0 h 498"/>
              <a:gd name="T84" fmla="*/ 1481 w 2522"/>
              <a:gd name="T85" fmla="*/ 0 h 498"/>
              <a:gd name="T86" fmla="*/ 2522 w 2522"/>
              <a:gd name="T87" fmla="*/ 367 h 498"/>
              <a:gd name="T88" fmla="*/ 1528 w 2522"/>
              <a:gd name="T89" fmla="*/ 148 h 498"/>
              <a:gd name="T90" fmla="*/ 1591 w 2522"/>
              <a:gd name="T91" fmla="*/ 147 h 498"/>
              <a:gd name="T92" fmla="*/ 1564 w 2522"/>
              <a:gd name="T93" fmla="*/ 0 h 498"/>
              <a:gd name="T94" fmla="*/ 2522 w 2522"/>
              <a:gd name="T95" fmla="*/ 358 h 498"/>
              <a:gd name="T96" fmla="*/ 1591 w 2522"/>
              <a:gd name="T97" fmla="*/ 147 h 498"/>
              <a:gd name="T98" fmla="*/ 1678 w 2522"/>
              <a:gd name="T99" fmla="*/ 0 h 498"/>
              <a:gd name="T100" fmla="*/ 1620 w 2522"/>
              <a:gd name="T101" fmla="*/ 147 h 498"/>
              <a:gd name="T102" fmla="*/ 2522 w 2522"/>
              <a:gd name="T103" fmla="*/ 346 h 498"/>
              <a:gd name="T104" fmla="*/ 1707 w 2522"/>
              <a:gd name="T105" fmla="*/ 145 h 498"/>
              <a:gd name="T106" fmla="*/ 1717 w 2522"/>
              <a:gd name="T107" fmla="*/ 0 h 498"/>
              <a:gd name="T108" fmla="*/ 2522 w 2522"/>
              <a:gd name="T109" fmla="*/ 339 h 498"/>
              <a:gd name="T110" fmla="*/ 1707 w 2522"/>
              <a:gd name="T111" fmla="*/ 145 h 498"/>
              <a:gd name="T112" fmla="*/ 1819 w 2522"/>
              <a:gd name="T113" fmla="*/ 0 h 498"/>
              <a:gd name="T114" fmla="*/ 1733 w 2522"/>
              <a:gd name="T115" fmla="*/ 145 h 498"/>
              <a:gd name="T116" fmla="*/ 2522 w 2522"/>
              <a:gd name="T117" fmla="*/ 328 h 498"/>
              <a:gd name="T118" fmla="*/ 1811 w 2522"/>
              <a:gd name="T119" fmla="*/ 143 h 498"/>
              <a:gd name="T120" fmla="*/ 1856 w 2522"/>
              <a:gd name="T121" fmla="*/ 0 h 498"/>
              <a:gd name="T122" fmla="*/ 2522 w 2522"/>
              <a:gd name="T123" fmla="*/ 322 h 498"/>
              <a:gd name="T124" fmla="*/ 1811 w 2522"/>
              <a:gd name="T125" fmla="*/ 143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22" h="498">
                <a:moveTo>
                  <a:pt x="90" y="0"/>
                </a:moveTo>
                <a:cubicBezTo>
                  <a:pt x="0" y="0"/>
                  <a:pt x="0" y="0"/>
                  <a:pt x="0" y="0"/>
                </a:cubicBezTo>
                <a:cubicBezTo>
                  <a:pt x="76" y="60"/>
                  <a:pt x="174" y="117"/>
                  <a:pt x="296" y="169"/>
                </a:cubicBezTo>
                <a:cubicBezTo>
                  <a:pt x="779" y="375"/>
                  <a:pt x="1634" y="474"/>
                  <a:pt x="2522" y="498"/>
                </a:cubicBezTo>
                <a:cubicBezTo>
                  <a:pt x="2522" y="496"/>
                  <a:pt x="2522" y="496"/>
                  <a:pt x="2522" y="496"/>
                </a:cubicBezTo>
                <a:cubicBezTo>
                  <a:pt x="1655" y="470"/>
                  <a:pt x="829" y="370"/>
                  <a:pt x="370" y="167"/>
                </a:cubicBezTo>
                <a:cubicBezTo>
                  <a:pt x="253" y="116"/>
                  <a:pt x="160" y="60"/>
                  <a:pt x="90" y="0"/>
                </a:cubicBezTo>
                <a:close/>
                <a:moveTo>
                  <a:pt x="254" y="0"/>
                </a:moveTo>
                <a:cubicBezTo>
                  <a:pt x="171" y="0"/>
                  <a:pt x="171" y="0"/>
                  <a:pt x="171" y="0"/>
                </a:cubicBezTo>
                <a:cubicBezTo>
                  <a:pt x="234" y="59"/>
                  <a:pt x="321" y="115"/>
                  <a:pt x="434" y="166"/>
                </a:cubicBezTo>
                <a:cubicBezTo>
                  <a:pt x="866" y="364"/>
                  <a:pt x="1671" y="462"/>
                  <a:pt x="2522" y="486"/>
                </a:cubicBezTo>
                <a:cubicBezTo>
                  <a:pt x="2522" y="484"/>
                  <a:pt x="2522" y="484"/>
                  <a:pt x="2522" y="484"/>
                </a:cubicBezTo>
                <a:cubicBezTo>
                  <a:pt x="1692" y="457"/>
                  <a:pt x="914" y="359"/>
                  <a:pt x="503" y="165"/>
                </a:cubicBezTo>
                <a:cubicBezTo>
                  <a:pt x="395" y="114"/>
                  <a:pt x="313" y="58"/>
                  <a:pt x="254" y="0"/>
                </a:cubicBezTo>
                <a:close/>
                <a:moveTo>
                  <a:pt x="408" y="0"/>
                </a:moveTo>
                <a:cubicBezTo>
                  <a:pt x="330" y="0"/>
                  <a:pt x="330" y="0"/>
                  <a:pt x="330" y="0"/>
                </a:cubicBezTo>
                <a:cubicBezTo>
                  <a:pt x="381" y="58"/>
                  <a:pt x="459" y="113"/>
                  <a:pt x="563" y="164"/>
                </a:cubicBezTo>
                <a:cubicBezTo>
                  <a:pt x="950" y="353"/>
                  <a:pt x="1708" y="449"/>
                  <a:pt x="2522" y="475"/>
                </a:cubicBezTo>
                <a:cubicBezTo>
                  <a:pt x="2522" y="472"/>
                  <a:pt x="2522" y="472"/>
                  <a:pt x="2522" y="472"/>
                </a:cubicBezTo>
                <a:cubicBezTo>
                  <a:pt x="1728" y="445"/>
                  <a:pt x="996" y="349"/>
                  <a:pt x="628" y="163"/>
                </a:cubicBezTo>
                <a:cubicBezTo>
                  <a:pt x="528" y="112"/>
                  <a:pt x="455" y="57"/>
                  <a:pt x="408" y="0"/>
                </a:cubicBezTo>
                <a:close/>
                <a:moveTo>
                  <a:pt x="552" y="0"/>
                </a:moveTo>
                <a:cubicBezTo>
                  <a:pt x="480" y="0"/>
                  <a:pt x="480" y="0"/>
                  <a:pt x="480" y="0"/>
                </a:cubicBezTo>
                <a:cubicBezTo>
                  <a:pt x="520" y="57"/>
                  <a:pt x="588" y="112"/>
                  <a:pt x="685" y="162"/>
                </a:cubicBezTo>
                <a:cubicBezTo>
                  <a:pt x="1030" y="343"/>
                  <a:pt x="1744" y="437"/>
                  <a:pt x="2522" y="463"/>
                </a:cubicBezTo>
                <a:cubicBezTo>
                  <a:pt x="2522" y="461"/>
                  <a:pt x="2522" y="461"/>
                  <a:pt x="2522" y="461"/>
                </a:cubicBezTo>
                <a:cubicBezTo>
                  <a:pt x="1763" y="433"/>
                  <a:pt x="1074" y="339"/>
                  <a:pt x="746" y="161"/>
                </a:cubicBezTo>
                <a:cubicBezTo>
                  <a:pt x="653" y="111"/>
                  <a:pt x="589" y="57"/>
                  <a:pt x="552" y="0"/>
                </a:cubicBezTo>
                <a:close/>
                <a:moveTo>
                  <a:pt x="688" y="0"/>
                </a:moveTo>
                <a:cubicBezTo>
                  <a:pt x="620" y="0"/>
                  <a:pt x="620" y="0"/>
                  <a:pt x="620" y="0"/>
                </a:cubicBezTo>
                <a:cubicBezTo>
                  <a:pt x="649" y="56"/>
                  <a:pt x="708" y="110"/>
                  <a:pt x="798" y="160"/>
                </a:cubicBezTo>
                <a:cubicBezTo>
                  <a:pt x="1106" y="333"/>
                  <a:pt x="1778" y="425"/>
                  <a:pt x="2522" y="452"/>
                </a:cubicBezTo>
                <a:cubicBezTo>
                  <a:pt x="2522" y="449"/>
                  <a:pt x="2522" y="449"/>
                  <a:pt x="2522" y="449"/>
                </a:cubicBezTo>
                <a:cubicBezTo>
                  <a:pt x="1797" y="421"/>
                  <a:pt x="1148" y="329"/>
                  <a:pt x="855" y="159"/>
                </a:cubicBezTo>
                <a:cubicBezTo>
                  <a:pt x="769" y="109"/>
                  <a:pt x="714" y="56"/>
                  <a:pt x="688" y="0"/>
                </a:cubicBezTo>
                <a:close/>
                <a:moveTo>
                  <a:pt x="815" y="0"/>
                </a:moveTo>
                <a:cubicBezTo>
                  <a:pt x="752" y="0"/>
                  <a:pt x="752" y="0"/>
                  <a:pt x="752" y="0"/>
                </a:cubicBezTo>
                <a:cubicBezTo>
                  <a:pt x="771" y="55"/>
                  <a:pt x="822" y="109"/>
                  <a:pt x="905" y="159"/>
                </a:cubicBezTo>
                <a:cubicBezTo>
                  <a:pt x="1180" y="323"/>
                  <a:pt x="1812" y="413"/>
                  <a:pt x="2522" y="440"/>
                </a:cubicBezTo>
                <a:cubicBezTo>
                  <a:pt x="2522" y="438"/>
                  <a:pt x="2522" y="438"/>
                  <a:pt x="2522" y="438"/>
                </a:cubicBezTo>
                <a:cubicBezTo>
                  <a:pt x="1830" y="409"/>
                  <a:pt x="1220" y="320"/>
                  <a:pt x="959" y="157"/>
                </a:cubicBezTo>
                <a:cubicBezTo>
                  <a:pt x="879" y="108"/>
                  <a:pt x="831" y="55"/>
                  <a:pt x="815" y="0"/>
                </a:cubicBezTo>
                <a:close/>
                <a:moveTo>
                  <a:pt x="934" y="0"/>
                </a:moveTo>
                <a:cubicBezTo>
                  <a:pt x="875" y="0"/>
                  <a:pt x="875" y="0"/>
                  <a:pt x="875" y="0"/>
                </a:cubicBezTo>
                <a:cubicBezTo>
                  <a:pt x="885" y="54"/>
                  <a:pt x="928" y="107"/>
                  <a:pt x="1005" y="157"/>
                </a:cubicBezTo>
                <a:cubicBezTo>
                  <a:pt x="1250" y="314"/>
                  <a:pt x="1845" y="402"/>
                  <a:pt x="2522" y="429"/>
                </a:cubicBezTo>
                <a:cubicBezTo>
                  <a:pt x="2522" y="427"/>
                  <a:pt x="2522" y="427"/>
                  <a:pt x="2522" y="427"/>
                </a:cubicBezTo>
                <a:cubicBezTo>
                  <a:pt x="1862" y="398"/>
                  <a:pt x="1289" y="311"/>
                  <a:pt x="1056" y="156"/>
                </a:cubicBezTo>
                <a:cubicBezTo>
                  <a:pt x="982" y="107"/>
                  <a:pt x="942" y="54"/>
                  <a:pt x="934" y="0"/>
                </a:cubicBezTo>
                <a:close/>
                <a:moveTo>
                  <a:pt x="1047" y="0"/>
                </a:moveTo>
                <a:cubicBezTo>
                  <a:pt x="991" y="0"/>
                  <a:pt x="991" y="0"/>
                  <a:pt x="991" y="0"/>
                </a:cubicBezTo>
                <a:cubicBezTo>
                  <a:pt x="992" y="54"/>
                  <a:pt x="1027" y="106"/>
                  <a:pt x="1099" y="155"/>
                </a:cubicBezTo>
                <a:cubicBezTo>
                  <a:pt x="1318" y="305"/>
                  <a:pt x="1876" y="390"/>
                  <a:pt x="2522" y="419"/>
                </a:cubicBezTo>
                <a:cubicBezTo>
                  <a:pt x="2522" y="416"/>
                  <a:pt x="2522" y="416"/>
                  <a:pt x="2522" y="416"/>
                </a:cubicBezTo>
                <a:cubicBezTo>
                  <a:pt x="1893" y="387"/>
                  <a:pt x="1354" y="302"/>
                  <a:pt x="1147" y="154"/>
                </a:cubicBezTo>
                <a:cubicBezTo>
                  <a:pt x="1078" y="105"/>
                  <a:pt x="1045" y="53"/>
                  <a:pt x="1047" y="0"/>
                </a:cubicBezTo>
                <a:close/>
                <a:moveTo>
                  <a:pt x="1153" y="0"/>
                </a:moveTo>
                <a:cubicBezTo>
                  <a:pt x="1101" y="0"/>
                  <a:pt x="1101" y="0"/>
                  <a:pt x="1101" y="0"/>
                </a:cubicBezTo>
                <a:cubicBezTo>
                  <a:pt x="1093" y="53"/>
                  <a:pt x="1121" y="105"/>
                  <a:pt x="1188" y="154"/>
                </a:cubicBezTo>
                <a:cubicBezTo>
                  <a:pt x="1382" y="297"/>
                  <a:pt x="1907" y="380"/>
                  <a:pt x="2522" y="408"/>
                </a:cubicBezTo>
                <a:cubicBezTo>
                  <a:pt x="2522" y="406"/>
                  <a:pt x="2522" y="406"/>
                  <a:pt x="2522" y="406"/>
                </a:cubicBezTo>
                <a:cubicBezTo>
                  <a:pt x="1923" y="376"/>
                  <a:pt x="1417" y="294"/>
                  <a:pt x="1232" y="153"/>
                </a:cubicBezTo>
                <a:cubicBezTo>
                  <a:pt x="1169" y="104"/>
                  <a:pt x="1143" y="53"/>
                  <a:pt x="1153" y="0"/>
                </a:cubicBezTo>
                <a:close/>
                <a:moveTo>
                  <a:pt x="1253" y="0"/>
                </a:moveTo>
                <a:cubicBezTo>
                  <a:pt x="1204" y="0"/>
                  <a:pt x="1204" y="0"/>
                  <a:pt x="1204" y="0"/>
                </a:cubicBezTo>
                <a:cubicBezTo>
                  <a:pt x="1188" y="52"/>
                  <a:pt x="1209" y="104"/>
                  <a:pt x="1271" y="152"/>
                </a:cubicBezTo>
                <a:cubicBezTo>
                  <a:pt x="1444" y="289"/>
                  <a:pt x="1937" y="369"/>
                  <a:pt x="2522" y="397"/>
                </a:cubicBezTo>
                <a:cubicBezTo>
                  <a:pt x="2522" y="395"/>
                  <a:pt x="2522" y="395"/>
                  <a:pt x="2522" y="395"/>
                </a:cubicBezTo>
                <a:cubicBezTo>
                  <a:pt x="1952" y="366"/>
                  <a:pt x="1477" y="286"/>
                  <a:pt x="1313" y="152"/>
                </a:cubicBezTo>
                <a:cubicBezTo>
                  <a:pt x="1254" y="103"/>
                  <a:pt x="1235" y="52"/>
                  <a:pt x="1253" y="0"/>
                </a:cubicBezTo>
                <a:close/>
                <a:moveTo>
                  <a:pt x="1347" y="0"/>
                </a:moveTo>
                <a:cubicBezTo>
                  <a:pt x="1302" y="0"/>
                  <a:pt x="1302" y="0"/>
                  <a:pt x="1302" y="0"/>
                </a:cubicBezTo>
                <a:cubicBezTo>
                  <a:pt x="1277" y="52"/>
                  <a:pt x="1292" y="103"/>
                  <a:pt x="1349" y="151"/>
                </a:cubicBezTo>
                <a:cubicBezTo>
                  <a:pt x="1503" y="281"/>
                  <a:pt x="1965" y="359"/>
                  <a:pt x="2522" y="387"/>
                </a:cubicBezTo>
                <a:cubicBezTo>
                  <a:pt x="2522" y="385"/>
                  <a:pt x="2522" y="385"/>
                  <a:pt x="2522" y="385"/>
                </a:cubicBezTo>
                <a:cubicBezTo>
                  <a:pt x="1980" y="355"/>
                  <a:pt x="1535" y="278"/>
                  <a:pt x="1389" y="150"/>
                </a:cubicBezTo>
                <a:cubicBezTo>
                  <a:pt x="1334" y="102"/>
                  <a:pt x="1321" y="51"/>
                  <a:pt x="1347" y="0"/>
                </a:cubicBezTo>
                <a:close/>
                <a:moveTo>
                  <a:pt x="1436" y="0"/>
                </a:moveTo>
                <a:cubicBezTo>
                  <a:pt x="1394" y="0"/>
                  <a:pt x="1394" y="0"/>
                  <a:pt x="1394" y="0"/>
                </a:cubicBezTo>
                <a:cubicBezTo>
                  <a:pt x="1361" y="51"/>
                  <a:pt x="1370" y="102"/>
                  <a:pt x="1423" y="150"/>
                </a:cubicBezTo>
                <a:cubicBezTo>
                  <a:pt x="1559" y="273"/>
                  <a:pt x="1993" y="349"/>
                  <a:pt x="2522" y="377"/>
                </a:cubicBezTo>
                <a:cubicBezTo>
                  <a:pt x="2522" y="375"/>
                  <a:pt x="2522" y="375"/>
                  <a:pt x="2522" y="375"/>
                </a:cubicBezTo>
                <a:cubicBezTo>
                  <a:pt x="2007" y="345"/>
                  <a:pt x="1590" y="271"/>
                  <a:pt x="1460" y="149"/>
                </a:cubicBezTo>
                <a:cubicBezTo>
                  <a:pt x="1409" y="101"/>
                  <a:pt x="1403" y="51"/>
                  <a:pt x="1436" y="0"/>
                </a:cubicBezTo>
                <a:close/>
                <a:moveTo>
                  <a:pt x="1521" y="0"/>
                </a:moveTo>
                <a:cubicBezTo>
                  <a:pt x="1481" y="0"/>
                  <a:pt x="1481" y="0"/>
                  <a:pt x="1481" y="0"/>
                </a:cubicBezTo>
                <a:cubicBezTo>
                  <a:pt x="1441" y="50"/>
                  <a:pt x="1443" y="101"/>
                  <a:pt x="1492" y="149"/>
                </a:cubicBezTo>
                <a:cubicBezTo>
                  <a:pt x="1613" y="266"/>
                  <a:pt x="2020" y="339"/>
                  <a:pt x="2522" y="367"/>
                </a:cubicBezTo>
                <a:cubicBezTo>
                  <a:pt x="2522" y="365"/>
                  <a:pt x="2522" y="365"/>
                  <a:pt x="2522" y="365"/>
                </a:cubicBezTo>
                <a:cubicBezTo>
                  <a:pt x="2034" y="336"/>
                  <a:pt x="1642" y="264"/>
                  <a:pt x="1528" y="148"/>
                </a:cubicBezTo>
                <a:cubicBezTo>
                  <a:pt x="1480" y="100"/>
                  <a:pt x="1480" y="50"/>
                  <a:pt x="1521" y="0"/>
                </a:cubicBezTo>
                <a:close/>
                <a:moveTo>
                  <a:pt x="1591" y="147"/>
                </a:moveTo>
                <a:cubicBezTo>
                  <a:pt x="1547" y="99"/>
                  <a:pt x="1553" y="49"/>
                  <a:pt x="1601" y="0"/>
                </a:cubicBezTo>
                <a:cubicBezTo>
                  <a:pt x="1564" y="0"/>
                  <a:pt x="1564" y="0"/>
                  <a:pt x="1564" y="0"/>
                </a:cubicBezTo>
                <a:cubicBezTo>
                  <a:pt x="1516" y="50"/>
                  <a:pt x="1512" y="100"/>
                  <a:pt x="1558" y="148"/>
                </a:cubicBezTo>
                <a:cubicBezTo>
                  <a:pt x="1665" y="259"/>
                  <a:pt x="2046" y="330"/>
                  <a:pt x="2522" y="358"/>
                </a:cubicBezTo>
                <a:cubicBezTo>
                  <a:pt x="2522" y="356"/>
                  <a:pt x="2522" y="356"/>
                  <a:pt x="2522" y="356"/>
                </a:cubicBezTo>
                <a:cubicBezTo>
                  <a:pt x="2059" y="327"/>
                  <a:pt x="1692" y="257"/>
                  <a:pt x="1591" y="147"/>
                </a:cubicBezTo>
                <a:close/>
                <a:moveTo>
                  <a:pt x="1651" y="146"/>
                </a:moveTo>
                <a:cubicBezTo>
                  <a:pt x="1610" y="99"/>
                  <a:pt x="1621" y="49"/>
                  <a:pt x="1678" y="0"/>
                </a:cubicBezTo>
                <a:cubicBezTo>
                  <a:pt x="1642" y="0"/>
                  <a:pt x="1642" y="0"/>
                  <a:pt x="1642" y="0"/>
                </a:cubicBezTo>
                <a:cubicBezTo>
                  <a:pt x="1587" y="49"/>
                  <a:pt x="1577" y="99"/>
                  <a:pt x="1620" y="147"/>
                </a:cubicBezTo>
                <a:cubicBezTo>
                  <a:pt x="1714" y="253"/>
                  <a:pt x="2071" y="320"/>
                  <a:pt x="2522" y="348"/>
                </a:cubicBezTo>
                <a:cubicBezTo>
                  <a:pt x="2522" y="346"/>
                  <a:pt x="2522" y="346"/>
                  <a:pt x="2522" y="346"/>
                </a:cubicBezTo>
                <a:cubicBezTo>
                  <a:pt x="2084" y="317"/>
                  <a:pt x="1741" y="250"/>
                  <a:pt x="1651" y="146"/>
                </a:cubicBezTo>
                <a:close/>
                <a:moveTo>
                  <a:pt x="1707" y="145"/>
                </a:moveTo>
                <a:cubicBezTo>
                  <a:pt x="1670" y="98"/>
                  <a:pt x="1687" y="48"/>
                  <a:pt x="1750" y="0"/>
                </a:cubicBezTo>
                <a:cubicBezTo>
                  <a:pt x="1717" y="0"/>
                  <a:pt x="1717" y="0"/>
                  <a:pt x="1717" y="0"/>
                </a:cubicBezTo>
                <a:cubicBezTo>
                  <a:pt x="1654" y="49"/>
                  <a:pt x="1638" y="98"/>
                  <a:pt x="1678" y="146"/>
                </a:cubicBezTo>
                <a:cubicBezTo>
                  <a:pt x="1761" y="246"/>
                  <a:pt x="2095" y="312"/>
                  <a:pt x="2522" y="339"/>
                </a:cubicBezTo>
                <a:cubicBezTo>
                  <a:pt x="2522" y="337"/>
                  <a:pt x="2522" y="337"/>
                  <a:pt x="2522" y="337"/>
                </a:cubicBezTo>
                <a:cubicBezTo>
                  <a:pt x="2107" y="309"/>
                  <a:pt x="1786" y="244"/>
                  <a:pt x="1707" y="145"/>
                </a:cubicBezTo>
                <a:close/>
                <a:moveTo>
                  <a:pt x="1761" y="144"/>
                </a:moveTo>
                <a:cubicBezTo>
                  <a:pt x="1726" y="97"/>
                  <a:pt x="1748" y="48"/>
                  <a:pt x="1819" y="0"/>
                </a:cubicBezTo>
                <a:cubicBezTo>
                  <a:pt x="1788" y="0"/>
                  <a:pt x="1788" y="0"/>
                  <a:pt x="1788" y="0"/>
                </a:cubicBezTo>
                <a:cubicBezTo>
                  <a:pt x="1718" y="48"/>
                  <a:pt x="1696" y="97"/>
                  <a:pt x="1733" y="145"/>
                </a:cubicBezTo>
                <a:cubicBezTo>
                  <a:pt x="1806" y="240"/>
                  <a:pt x="2118" y="303"/>
                  <a:pt x="2522" y="330"/>
                </a:cubicBezTo>
                <a:cubicBezTo>
                  <a:pt x="2522" y="328"/>
                  <a:pt x="2522" y="328"/>
                  <a:pt x="2522" y="328"/>
                </a:cubicBezTo>
                <a:cubicBezTo>
                  <a:pt x="2130" y="300"/>
                  <a:pt x="1830" y="238"/>
                  <a:pt x="1761" y="144"/>
                </a:cubicBezTo>
                <a:close/>
                <a:moveTo>
                  <a:pt x="1811" y="143"/>
                </a:moveTo>
                <a:cubicBezTo>
                  <a:pt x="1779" y="96"/>
                  <a:pt x="1807" y="47"/>
                  <a:pt x="1886" y="0"/>
                </a:cubicBezTo>
                <a:cubicBezTo>
                  <a:pt x="1856" y="0"/>
                  <a:pt x="1856" y="0"/>
                  <a:pt x="1856" y="0"/>
                </a:cubicBezTo>
                <a:cubicBezTo>
                  <a:pt x="1778" y="47"/>
                  <a:pt x="1751" y="97"/>
                  <a:pt x="1785" y="144"/>
                </a:cubicBezTo>
                <a:cubicBezTo>
                  <a:pt x="1849" y="234"/>
                  <a:pt x="2140" y="295"/>
                  <a:pt x="2522" y="322"/>
                </a:cubicBezTo>
                <a:cubicBezTo>
                  <a:pt x="2522" y="320"/>
                  <a:pt x="2522" y="320"/>
                  <a:pt x="2522" y="320"/>
                </a:cubicBezTo>
                <a:cubicBezTo>
                  <a:pt x="2152" y="292"/>
                  <a:pt x="1872" y="232"/>
                  <a:pt x="1811" y="143"/>
                </a:cubicBezTo>
                <a:close/>
              </a:path>
            </a:pathLst>
          </a:custGeom>
          <a:solidFill>
            <a:srgbClr val="3464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27" name="Freeform 295"/>
          <p:cNvSpPr>
            <a:spLocks noEditPoints="1"/>
          </p:cNvSpPr>
          <p:nvPr userDrawn="1"/>
        </p:nvSpPr>
        <p:spPr bwMode="gray">
          <a:xfrm>
            <a:off x="-188913" y="1011238"/>
            <a:ext cx="9332913" cy="3897313"/>
          </a:xfrm>
          <a:custGeom>
            <a:avLst/>
            <a:gdLst>
              <a:gd name="T0" fmla="*/ 2954 w 2954"/>
              <a:gd name="T1" fmla="*/ 1044 h 1233"/>
              <a:gd name="T2" fmla="*/ 2288 w 2954"/>
              <a:gd name="T3" fmla="*/ 1233 h 1233"/>
              <a:gd name="T4" fmla="*/ 2251 w 2954"/>
              <a:gd name="T5" fmla="*/ 1233 h 1233"/>
              <a:gd name="T6" fmla="*/ 2954 w 2954"/>
              <a:gd name="T7" fmla="*/ 1012 h 1233"/>
              <a:gd name="T8" fmla="*/ 2251 w 2954"/>
              <a:gd name="T9" fmla="*/ 1233 h 1233"/>
              <a:gd name="T10" fmla="*/ 2954 w 2954"/>
              <a:gd name="T11" fmla="*/ 989 h 1233"/>
              <a:gd name="T12" fmla="*/ 2149 w 2954"/>
              <a:gd name="T13" fmla="*/ 1233 h 1233"/>
              <a:gd name="T14" fmla="*/ 2110 w 2954"/>
              <a:gd name="T15" fmla="*/ 1233 h 1233"/>
              <a:gd name="T16" fmla="*/ 2954 w 2954"/>
              <a:gd name="T17" fmla="*/ 951 h 1233"/>
              <a:gd name="T18" fmla="*/ 2110 w 2954"/>
              <a:gd name="T19" fmla="*/ 1233 h 1233"/>
              <a:gd name="T20" fmla="*/ 2033 w 2954"/>
              <a:gd name="T21" fmla="*/ 1233 h 1233"/>
              <a:gd name="T22" fmla="*/ 2954 w 2954"/>
              <a:gd name="T23" fmla="*/ 916 h 1233"/>
              <a:gd name="T24" fmla="*/ 1913 w 2954"/>
              <a:gd name="T25" fmla="*/ 1233 h 1233"/>
              <a:gd name="T26" fmla="*/ 2954 w 2954"/>
              <a:gd name="T27" fmla="*/ 886 h 1233"/>
              <a:gd name="T28" fmla="*/ 1913 w 2954"/>
              <a:gd name="T29" fmla="*/ 1233 h 1233"/>
              <a:gd name="T30" fmla="*/ 1868 w 2954"/>
              <a:gd name="T31" fmla="*/ 1233 h 1233"/>
              <a:gd name="T32" fmla="*/ 2954 w 2954"/>
              <a:gd name="T33" fmla="*/ 834 h 1233"/>
              <a:gd name="T34" fmla="*/ 1734 w 2954"/>
              <a:gd name="T35" fmla="*/ 1233 h 1233"/>
              <a:gd name="T36" fmla="*/ 2954 w 2954"/>
              <a:gd name="T37" fmla="*/ 795 h 1233"/>
              <a:gd name="T38" fmla="*/ 1734 w 2954"/>
              <a:gd name="T39" fmla="*/ 1233 h 1233"/>
              <a:gd name="T40" fmla="*/ 1685 w 2954"/>
              <a:gd name="T41" fmla="*/ 1233 h 1233"/>
              <a:gd name="T42" fmla="*/ 2954 w 2954"/>
              <a:gd name="T43" fmla="*/ 730 h 1233"/>
              <a:gd name="T44" fmla="*/ 1533 w 2954"/>
              <a:gd name="T45" fmla="*/ 1233 h 1233"/>
              <a:gd name="T46" fmla="*/ 2954 w 2954"/>
              <a:gd name="T47" fmla="*/ 681 h 1233"/>
              <a:gd name="T48" fmla="*/ 1533 w 2954"/>
              <a:gd name="T49" fmla="*/ 1233 h 1233"/>
              <a:gd name="T50" fmla="*/ 1479 w 2954"/>
              <a:gd name="T51" fmla="*/ 1233 h 1233"/>
              <a:gd name="T52" fmla="*/ 2954 w 2954"/>
              <a:gd name="T53" fmla="*/ 596 h 1233"/>
              <a:gd name="T54" fmla="*/ 1307 w 2954"/>
              <a:gd name="T55" fmla="*/ 1233 h 1233"/>
              <a:gd name="T56" fmla="*/ 2954 w 2954"/>
              <a:gd name="T57" fmla="*/ 531 h 1233"/>
              <a:gd name="T58" fmla="*/ 1307 w 2954"/>
              <a:gd name="T59" fmla="*/ 1233 h 1233"/>
              <a:gd name="T60" fmla="*/ 1247 w 2954"/>
              <a:gd name="T61" fmla="*/ 1233 h 1233"/>
              <a:gd name="T62" fmla="*/ 2954 w 2954"/>
              <a:gd name="T63" fmla="*/ 418 h 1233"/>
              <a:gd name="T64" fmla="*/ 1052 w 2954"/>
              <a:gd name="T65" fmla="*/ 1233 h 1233"/>
              <a:gd name="T66" fmla="*/ 2954 w 2954"/>
              <a:gd name="T67" fmla="*/ 329 h 1233"/>
              <a:gd name="T68" fmla="*/ 1052 w 2954"/>
              <a:gd name="T69" fmla="*/ 1233 h 1233"/>
              <a:gd name="T70" fmla="*/ 984 w 2954"/>
              <a:gd name="T71" fmla="*/ 1233 h 1233"/>
              <a:gd name="T72" fmla="*/ 2954 w 2954"/>
              <a:gd name="T73" fmla="*/ 171 h 1233"/>
              <a:gd name="T74" fmla="*/ 762 w 2954"/>
              <a:gd name="T75" fmla="*/ 1233 h 1233"/>
              <a:gd name="T76" fmla="*/ 2954 w 2954"/>
              <a:gd name="T77" fmla="*/ 41 h 1233"/>
              <a:gd name="T78" fmla="*/ 762 w 2954"/>
              <a:gd name="T79" fmla="*/ 1233 h 1233"/>
              <a:gd name="T80" fmla="*/ 2124 w 2954"/>
              <a:gd name="T81" fmla="*/ 0 h 1233"/>
              <a:gd name="T82" fmla="*/ 686 w 2954"/>
              <a:gd name="T83" fmla="*/ 1233 h 1233"/>
              <a:gd name="T84" fmla="*/ 1554 w 2954"/>
              <a:gd name="T85" fmla="*/ 0 h 1233"/>
              <a:gd name="T86" fmla="*/ 432 w 2954"/>
              <a:gd name="T87" fmla="*/ 1233 h 1233"/>
              <a:gd name="T88" fmla="*/ 1554 w 2954"/>
              <a:gd name="T89" fmla="*/ 0 h 1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54" h="1233">
                <a:moveTo>
                  <a:pt x="2318" y="1233"/>
                </a:moveTo>
                <a:cubicBezTo>
                  <a:pt x="2433" y="1163"/>
                  <a:pt x="2656" y="1097"/>
                  <a:pt x="2954" y="1044"/>
                </a:cubicBezTo>
                <a:cubicBezTo>
                  <a:pt x="2954" y="1038"/>
                  <a:pt x="2954" y="1038"/>
                  <a:pt x="2954" y="1038"/>
                </a:cubicBezTo>
                <a:cubicBezTo>
                  <a:pt x="2640" y="1092"/>
                  <a:pt x="2406" y="1161"/>
                  <a:pt x="2288" y="1233"/>
                </a:cubicBezTo>
                <a:lnTo>
                  <a:pt x="2318" y="1233"/>
                </a:lnTo>
                <a:close/>
                <a:moveTo>
                  <a:pt x="2251" y="1233"/>
                </a:moveTo>
                <a:cubicBezTo>
                  <a:pt x="2368" y="1154"/>
                  <a:pt x="2616" y="1077"/>
                  <a:pt x="2954" y="1018"/>
                </a:cubicBezTo>
                <a:cubicBezTo>
                  <a:pt x="2954" y="1012"/>
                  <a:pt x="2954" y="1012"/>
                  <a:pt x="2954" y="1012"/>
                </a:cubicBezTo>
                <a:cubicBezTo>
                  <a:pt x="2599" y="1072"/>
                  <a:pt x="2339" y="1151"/>
                  <a:pt x="2220" y="1233"/>
                </a:cubicBezTo>
                <a:lnTo>
                  <a:pt x="2251" y="1233"/>
                </a:lnTo>
                <a:close/>
                <a:moveTo>
                  <a:pt x="2182" y="1233"/>
                </a:moveTo>
                <a:cubicBezTo>
                  <a:pt x="2299" y="1143"/>
                  <a:pt x="2573" y="1057"/>
                  <a:pt x="2954" y="989"/>
                </a:cubicBezTo>
                <a:cubicBezTo>
                  <a:pt x="2954" y="983"/>
                  <a:pt x="2954" y="983"/>
                  <a:pt x="2954" y="983"/>
                </a:cubicBezTo>
                <a:cubicBezTo>
                  <a:pt x="2554" y="1051"/>
                  <a:pt x="2268" y="1140"/>
                  <a:pt x="2149" y="1233"/>
                </a:cubicBezTo>
                <a:lnTo>
                  <a:pt x="2182" y="1233"/>
                </a:lnTo>
                <a:close/>
                <a:moveTo>
                  <a:pt x="2110" y="1233"/>
                </a:moveTo>
                <a:cubicBezTo>
                  <a:pt x="2224" y="1132"/>
                  <a:pt x="2525" y="1034"/>
                  <a:pt x="2954" y="958"/>
                </a:cubicBezTo>
                <a:cubicBezTo>
                  <a:pt x="2954" y="951"/>
                  <a:pt x="2954" y="951"/>
                  <a:pt x="2954" y="951"/>
                </a:cubicBezTo>
                <a:cubicBezTo>
                  <a:pt x="2505" y="1027"/>
                  <a:pt x="2190" y="1129"/>
                  <a:pt x="2074" y="1233"/>
                </a:cubicBezTo>
                <a:lnTo>
                  <a:pt x="2110" y="1233"/>
                </a:lnTo>
                <a:close/>
                <a:moveTo>
                  <a:pt x="1996" y="1233"/>
                </a:moveTo>
                <a:cubicBezTo>
                  <a:pt x="2033" y="1233"/>
                  <a:pt x="2033" y="1233"/>
                  <a:pt x="2033" y="1233"/>
                </a:cubicBezTo>
                <a:cubicBezTo>
                  <a:pt x="2143" y="1120"/>
                  <a:pt x="2474" y="1008"/>
                  <a:pt x="2954" y="924"/>
                </a:cubicBezTo>
                <a:cubicBezTo>
                  <a:pt x="2954" y="916"/>
                  <a:pt x="2954" y="916"/>
                  <a:pt x="2954" y="916"/>
                </a:cubicBezTo>
                <a:cubicBezTo>
                  <a:pt x="2451" y="1001"/>
                  <a:pt x="2106" y="1117"/>
                  <a:pt x="1996" y="1233"/>
                </a:cubicBezTo>
                <a:close/>
                <a:moveTo>
                  <a:pt x="1913" y="1233"/>
                </a:moveTo>
                <a:cubicBezTo>
                  <a:pt x="1953" y="1233"/>
                  <a:pt x="1953" y="1233"/>
                  <a:pt x="1953" y="1233"/>
                </a:cubicBezTo>
                <a:cubicBezTo>
                  <a:pt x="2056" y="1107"/>
                  <a:pt x="2417" y="980"/>
                  <a:pt x="2954" y="886"/>
                </a:cubicBezTo>
                <a:cubicBezTo>
                  <a:pt x="2954" y="877"/>
                  <a:pt x="2954" y="877"/>
                  <a:pt x="2954" y="877"/>
                </a:cubicBezTo>
                <a:cubicBezTo>
                  <a:pt x="2392" y="972"/>
                  <a:pt x="2015" y="1103"/>
                  <a:pt x="1913" y="1233"/>
                </a:cubicBezTo>
                <a:close/>
                <a:moveTo>
                  <a:pt x="1826" y="1233"/>
                </a:moveTo>
                <a:cubicBezTo>
                  <a:pt x="1868" y="1233"/>
                  <a:pt x="1868" y="1233"/>
                  <a:pt x="1868" y="1233"/>
                </a:cubicBezTo>
                <a:cubicBezTo>
                  <a:pt x="1961" y="1093"/>
                  <a:pt x="2355" y="949"/>
                  <a:pt x="2954" y="843"/>
                </a:cubicBezTo>
                <a:cubicBezTo>
                  <a:pt x="2954" y="834"/>
                  <a:pt x="2954" y="834"/>
                  <a:pt x="2954" y="834"/>
                </a:cubicBezTo>
                <a:cubicBezTo>
                  <a:pt x="2327" y="940"/>
                  <a:pt x="1917" y="1088"/>
                  <a:pt x="1826" y="1233"/>
                </a:cubicBezTo>
                <a:close/>
                <a:moveTo>
                  <a:pt x="1734" y="1233"/>
                </a:moveTo>
                <a:cubicBezTo>
                  <a:pt x="1779" y="1233"/>
                  <a:pt x="1779" y="1233"/>
                  <a:pt x="1779" y="1233"/>
                </a:cubicBezTo>
                <a:cubicBezTo>
                  <a:pt x="1857" y="1077"/>
                  <a:pt x="2286" y="914"/>
                  <a:pt x="2954" y="795"/>
                </a:cubicBezTo>
                <a:cubicBezTo>
                  <a:pt x="2954" y="785"/>
                  <a:pt x="2954" y="785"/>
                  <a:pt x="2954" y="785"/>
                </a:cubicBezTo>
                <a:cubicBezTo>
                  <a:pt x="2256" y="904"/>
                  <a:pt x="1809" y="1072"/>
                  <a:pt x="1734" y="1233"/>
                </a:cubicBezTo>
                <a:close/>
                <a:moveTo>
                  <a:pt x="1636" y="1233"/>
                </a:moveTo>
                <a:cubicBezTo>
                  <a:pt x="1685" y="1233"/>
                  <a:pt x="1685" y="1233"/>
                  <a:pt x="1685" y="1233"/>
                </a:cubicBezTo>
                <a:cubicBezTo>
                  <a:pt x="1744" y="1059"/>
                  <a:pt x="2209" y="874"/>
                  <a:pt x="2954" y="742"/>
                </a:cubicBezTo>
                <a:cubicBezTo>
                  <a:pt x="2954" y="730"/>
                  <a:pt x="2954" y="730"/>
                  <a:pt x="2954" y="730"/>
                </a:cubicBezTo>
                <a:cubicBezTo>
                  <a:pt x="2176" y="863"/>
                  <a:pt x="1691" y="1054"/>
                  <a:pt x="1636" y="1233"/>
                </a:cubicBezTo>
                <a:close/>
                <a:moveTo>
                  <a:pt x="1533" y="1233"/>
                </a:moveTo>
                <a:cubicBezTo>
                  <a:pt x="1585" y="1233"/>
                  <a:pt x="1585" y="1233"/>
                  <a:pt x="1585" y="1233"/>
                </a:cubicBezTo>
                <a:cubicBezTo>
                  <a:pt x="1620" y="1040"/>
                  <a:pt x="2124" y="830"/>
                  <a:pt x="2954" y="681"/>
                </a:cubicBezTo>
                <a:cubicBezTo>
                  <a:pt x="2954" y="667"/>
                  <a:pt x="2954" y="667"/>
                  <a:pt x="2954" y="667"/>
                </a:cubicBezTo>
                <a:cubicBezTo>
                  <a:pt x="2086" y="817"/>
                  <a:pt x="1562" y="1034"/>
                  <a:pt x="1533" y="1233"/>
                </a:cubicBezTo>
                <a:close/>
                <a:moveTo>
                  <a:pt x="1423" y="1233"/>
                </a:moveTo>
                <a:cubicBezTo>
                  <a:pt x="1479" y="1233"/>
                  <a:pt x="1479" y="1233"/>
                  <a:pt x="1479" y="1233"/>
                </a:cubicBezTo>
                <a:cubicBezTo>
                  <a:pt x="1484" y="1018"/>
                  <a:pt x="2028" y="779"/>
                  <a:pt x="2954" y="611"/>
                </a:cubicBezTo>
                <a:cubicBezTo>
                  <a:pt x="2954" y="596"/>
                  <a:pt x="2954" y="596"/>
                  <a:pt x="2954" y="596"/>
                </a:cubicBezTo>
                <a:cubicBezTo>
                  <a:pt x="1986" y="765"/>
                  <a:pt x="1420" y="1012"/>
                  <a:pt x="1423" y="1233"/>
                </a:cubicBezTo>
                <a:close/>
                <a:moveTo>
                  <a:pt x="1307" y="1233"/>
                </a:moveTo>
                <a:cubicBezTo>
                  <a:pt x="1366" y="1233"/>
                  <a:pt x="1366" y="1233"/>
                  <a:pt x="1366" y="1233"/>
                </a:cubicBezTo>
                <a:cubicBezTo>
                  <a:pt x="1333" y="994"/>
                  <a:pt x="1920" y="721"/>
                  <a:pt x="2954" y="531"/>
                </a:cubicBezTo>
                <a:cubicBezTo>
                  <a:pt x="2954" y="514"/>
                  <a:pt x="2954" y="514"/>
                  <a:pt x="2954" y="514"/>
                </a:cubicBezTo>
                <a:cubicBezTo>
                  <a:pt x="1873" y="705"/>
                  <a:pt x="1262" y="987"/>
                  <a:pt x="1307" y="1233"/>
                </a:cubicBezTo>
                <a:close/>
                <a:moveTo>
                  <a:pt x="1184" y="1233"/>
                </a:moveTo>
                <a:cubicBezTo>
                  <a:pt x="1247" y="1233"/>
                  <a:pt x="1247" y="1233"/>
                  <a:pt x="1247" y="1233"/>
                </a:cubicBezTo>
                <a:cubicBezTo>
                  <a:pt x="1167" y="968"/>
                  <a:pt x="1797" y="654"/>
                  <a:pt x="2954" y="438"/>
                </a:cubicBezTo>
                <a:cubicBezTo>
                  <a:pt x="2954" y="418"/>
                  <a:pt x="2954" y="418"/>
                  <a:pt x="2954" y="418"/>
                </a:cubicBezTo>
                <a:cubicBezTo>
                  <a:pt x="1743" y="635"/>
                  <a:pt x="1088" y="960"/>
                  <a:pt x="1184" y="1233"/>
                </a:cubicBezTo>
                <a:close/>
                <a:moveTo>
                  <a:pt x="1052" y="1233"/>
                </a:moveTo>
                <a:cubicBezTo>
                  <a:pt x="1120" y="1233"/>
                  <a:pt x="1120" y="1233"/>
                  <a:pt x="1120" y="1233"/>
                </a:cubicBezTo>
                <a:cubicBezTo>
                  <a:pt x="981" y="937"/>
                  <a:pt x="1657" y="576"/>
                  <a:pt x="2954" y="329"/>
                </a:cubicBezTo>
                <a:cubicBezTo>
                  <a:pt x="2954" y="306"/>
                  <a:pt x="2954" y="306"/>
                  <a:pt x="2954" y="306"/>
                </a:cubicBezTo>
                <a:cubicBezTo>
                  <a:pt x="1595" y="553"/>
                  <a:pt x="893" y="928"/>
                  <a:pt x="1052" y="1233"/>
                </a:cubicBezTo>
                <a:close/>
                <a:moveTo>
                  <a:pt x="912" y="1233"/>
                </a:moveTo>
                <a:cubicBezTo>
                  <a:pt x="984" y="1233"/>
                  <a:pt x="984" y="1233"/>
                  <a:pt x="984" y="1233"/>
                </a:cubicBezTo>
                <a:cubicBezTo>
                  <a:pt x="774" y="903"/>
                  <a:pt x="1494" y="483"/>
                  <a:pt x="2954" y="198"/>
                </a:cubicBezTo>
                <a:cubicBezTo>
                  <a:pt x="2954" y="171"/>
                  <a:pt x="2954" y="171"/>
                  <a:pt x="2954" y="171"/>
                </a:cubicBezTo>
                <a:cubicBezTo>
                  <a:pt x="1422" y="457"/>
                  <a:pt x="675" y="893"/>
                  <a:pt x="912" y="1233"/>
                </a:cubicBezTo>
                <a:close/>
                <a:moveTo>
                  <a:pt x="762" y="1233"/>
                </a:moveTo>
                <a:cubicBezTo>
                  <a:pt x="840" y="1233"/>
                  <a:pt x="840" y="1233"/>
                  <a:pt x="840" y="1233"/>
                </a:cubicBezTo>
                <a:cubicBezTo>
                  <a:pt x="540" y="864"/>
                  <a:pt x="1303" y="372"/>
                  <a:pt x="2954" y="41"/>
                </a:cubicBezTo>
                <a:cubicBezTo>
                  <a:pt x="2954" y="8"/>
                  <a:pt x="2954" y="8"/>
                  <a:pt x="2954" y="8"/>
                </a:cubicBezTo>
                <a:cubicBezTo>
                  <a:pt x="1219" y="340"/>
                  <a:pt x="429" y="852"/>
                  <a:pt x="762" y="1233"/>
                </a:cubicBezTo>
                <a:close/>
                <a:moveTo>
                  <a:pt x="2303" y="0"/>
                </a:moveTo>
                <a:cubicBezTo>
                  <a:pt x="2124" y="0"/>
                  <a:pt x="2124" y="0"/>
                  <a:pt x="2124" y="0"/>
                </a:cubicBezTo>
                <a:cubicBezTo>
                  <a:pt x="752" y="380"/>
                  <a:pt x="219" y="871"/>
                  <a:pt x="603" y="1233"/>
                </a:cubicBezTo>
                <a:cubicBezTo>
                  <a:pt x="686" y="1233"/>
                  <a:pt x="686" y="1233"/>
                  <a:pt x="686" y="1233"/>
                </a:cubicBezTo>
                <a:cubicBezTo>
                  <a:pt x="325" y="870"/>
                  <a:pt x="895" y="379"/>
                  <a:pt x="2303" y="0"/>
                </a:cubicBezTo>
                <a:close/>
                <a:moveTo>
                  <a:pt x="1554" y="0"/>
                </a:moveTo>
                <a:cubicBezTo>
                  <a:pt x="1364" y="0"/>
                  <a:pt x="1364" y="0"/>
                  <a:pt x="1364" y="0"/>
                </a:cubicBezTo>
                <a:cubicBezTo>
                  <a:pt x="314" y="413"/>
                  <a:pt x="0" y="886"/>
                  <a:pt x="432" y="1233"/>
                </a:cubicBezTo>
                <a:cubicBezTo>
                  <a:pt x="522" y="1233"/>
                  <a:pt x="522" y="1233"/>
                  <a:pt x="522" y="1233"/>
                </a:cubicBezTo>
                <a:cubicBezTo>
                  <a:pt x="113" y="886"/>
                  <a:pt x="464" y="412"/>
                  <a:pt x="155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100000"/>
                  <a:alpha val="75000"/>
                </a:schemeClr>
              </a:gs>
              <a:gs pos="100000">
                <a:schemeClr val="accent1">
                  <a:lumMod val="75000"/>
                  <a:alpha val="7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31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32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6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7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8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9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90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95288" y="2021113"/>
            <a:ext cx="8353425" cy="431800"/>
          </a:xfrm>
        </p:spPr>
        <p:txBody>
          <a:bodyPr/>
          <a:lstStyle>
            <a:lvl1pPr algn="ctr">
              <a:defRPr sz="1800" b="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395287" y="2514600"/>
            <a:ext cx="8353425" cy="914400"/>
          </a:xfrm>
        </p:spPr>
        <p:txBody>
          <a:bodyPr/>
          <a:lstStyle>
            <a:lvl1pPr marL="0" indent="0" algn="ctr">
              <a:spcBef>
                <a:spcPts val="600"/>
              </a:spcBef>
              <a:buFontTx/>
              <a:buNone/>
              <a:defRPr sz="3600" b="1">
                <a:solidFill>
                  <a:schemeClr val="accent6"/>
                </a:solidFill>
              </a:defRPr>
            </a:lvl1pPr>
            <a:lvl2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2pPr>
            <a:lvl3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3pPr>
            <a:lvl4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4pPr>
            <a:lvl5pPr marL="0" indent="0" algn="ctr">
              <a:buFontTx/>
              <a:buNone/>
              <a:defRPr sz="3200" b="1">
                <a:solidFill>
                  <a:schemeClr val="accent6"/>
                </a:solidFill>
              </a:defRPr>
            </a:lvl5pPr>
          </a:lstStyle>
          <a:p>
            <a:pPr lvl="0"/>
            <a:endParaRPr lang="fr-BE" dirty="0"/>
          </a:p>
        </p:txBody>
      </p:sp>
      <p:grpSp>
        <p:nvGrpSpPr>
          <p:cNvPr id="91" name="Group 90"/>
          <p:cNvGrpSpPr/>
          <p:nvPr userDrawn="1"/>
        </p:nvGrpSpPr>
        <p:grpSpPr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11" name="Group 10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12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3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4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5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9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" name="TextBox 29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3824858"/>
            <a:ext cx="8353424" cy="324222"/>
          </a:xfrm>
          <a:prstGeom prst="rect">
            <a:avLst/>
          </a:prstGeom>
        </p:spPr>
        <p:txBody>
          <a:bodyPr rIns="0"/>
          <a:lstStyle>
            <a:lvl1pPr marL="0" indent="0" algn="ctr">
              <a:buNone/>
              <a:defRPr lang="nl-BE" sz="1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751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71551" y="1897672"/>
            <a:ext cx="7200900" cy="431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1276829" y="2647937"/>
            <a:ext cx="6895622" cy="3373350"/>
          </a:xfrm>
        </p:spPr>
        <p:txBody>
          <a:bodyPr/>
          <a:lstStyle>
            <a:lvl1pPr marL="182563" indent="-182563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1pPr>
            <a:lvl2pPr marL="623888" indent="-166688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050">
                <a:solidFill>
                  <a:schemeClr val="bg1"/>
                </a:solidFill>
              </a:defRPr>
            </a:lvl5pPr>
          </a:lstStyle>
          <a:p>
            <a:pPr marL="180000" indent="-180000">
              <a:spcBef>
                <a:spcPts val="0"/>
              </a:spcBef>
            </a:pPr>
            <a:r>
              <a:rPr lang="en-GB" altLang="fr-FR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  <a:endParaRPr lang="fr-BE" dirty="0"/>
          </a:p>
        </p:txBody>
      </p:sp>
      <p:grpSp>
        <p:nvGrpSpPr>
          <p:cNvPr id="26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27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8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9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0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1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2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86" name="Rectangle 85"/>
          <p:cNvSpPr/>
          <p:nvPr userDrawn="1"/>
        </p:nvSpPr>
        <p:spPr bwMode="gray">
          <a:xfrm>
            <a:off x="0" y="6021288"/>
            <a:ext cx="9144000" cy="836711"/>
          </a:xfrm>
          <a:prstGeom prst="rect">
            <a:avLst/>
          </a:prstGeom>
          <a:solidFill>
            <a:srgbClr val="192F7B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dirty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88" name="Picture 8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0" y="4640984"/>
            <a:ext cx="9144000" cy="2217015"/>
          </a:xfrm>
          <a:prstGeom prst="rect">
            <a:avLst/>
          </a:prstGeom>
        </p:spPr>
      </p:pic>
      <p:grpSp>
        <p:nvGrpSpPr>
          <p:cNvPr id="90" name="Group 89"/>
          <p:cNvGrpSpPr/>
          <p:nvPr userDrawn="1"/>
        </p:nvGrpSpPr>
        <p:grpSpPr bwMode="gray"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8" name="Group 7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9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0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4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25" name="TextBox 24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288" y="1484784"/>
            <a:ext cx="8353424" cy="32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nl-BE" sz="1400" b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50000"/>
              </a:spcBef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0495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71551" y="1897672"/>
            <a:ext cx="7200900" cy="431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1276829" y="2647937"/>
            <a:ext cx="6895622" cy="3373350"/>
          </a:xfrm>
        </p:spPr>
        <p:txBody>
          <a:bodyPr/>
          <a:lstStyle>
            <a:lvl1pPr marL="182563" indent="-182563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1pPr>
            <a:lvl2pPr marL="623888" indent="-166688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050">
                <a:solidFill>
                  <a:schemeClr val="bg1"/>
                </a:solidFill>
              </a:defRPr>
            </a:lvl5pPr>
          </a:lstStyle>
          <a:p>
            <a:pPr marL="180000" indent="-180000">
              <a:spcBef>
                <a:spcPts val="0"/>
              </a:spcBef>
            </a:pPr>
            <a:r>
              <a:rPr lang="en-GB" altLang="fr-FR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  <a:endParaRPr lang="fr-BE" dirty="0"/>
          </a:p>
        </p:txBody>
      </p:sp>
      <p:grpSp>
        <p:nvGrpSpPr>
          <p:cNvPr id="26" name="Group 290"/>
          <p:cNvGrpSpPr>
            <a:grpSpLocks noChangeAspect="1"/>
          </p:cNvGrpSpPr>
          <p:nvPr userDrawn="1"/>
        </p:nvGrpSpPr>
        <p:grpSpPr bwMode="gray">
          <a:xfrm>
            <a:off x="3957638" y="289375"/>
            <a:ext cx="1465262" cy="1017587"/>
            <a:chOff x="2414" y="272"/>
            <a:chExt cx="1162" cy="807"/>
          </a:xfrm>
        </p:grpSpPr>
        <p:sp>
          <p:nvSpPr>
            <p:cNvPr id="27" name="Freeform 291"/>
            <p:cNvSpPr>
              <a:spLocks noChangeAspect="1"/>
            </p:cNvSpPr>
            <p:nvPr userDrawn="1"/>
          </p:nvSpPr>
          <p:spPr bwMode="gray">
            <a:xfrm>
              <a:off x="2414" y="273"/>
              <a:ext cx="571" cy="211"/>
            </a:xfrm>
            <a:custGeom>
              <a:avLst/>
              <a:gdLst>
                <a:gd name="T0" fmla="*/ 0 w 1737"/>
                <a:gd name="T1" fmla="*/ 640 h 640"/>
                <a:gd name="T2" fmla="*/ 0 w 1737"/>
                <a:gd name="T3" fmla="*/ 640 h 640"/>
                <a:gd name="T4" fmla="*/ 1076 w 1737"/>
                <a:gd name="T5" fmla="*/ 500 h 640"/>
                <a:gd name="T6" fmla="*/ 1199 w 1737"/>
                <a:gd name="T7" fmla="*/ 473 h 640"/>
                <a:gd name="T8" fmla="*/ 1431 w 1737"/>
                <a:gd name="T9" fmla="*/ 368 h 640"/>
                <a:gd name="T10" fmla="*/ 1619 w 1737"/>
                <a:gd name="T11" fmla="*/ 188 h 640"/>
                <a:gd name="T12" fmla="*/ 1737 w 1737"/>
                <a:gd name="T13" fmla="*/ 28 h 640"/>
                <a:gd name="T14" fmla="*/ 1737 w 1737"/>
                <a:gd name="T15" fmla="*/ 0 h 640"/>
                <a:gd name="T16" fmla="*/ 1602 w 1737"/>
                <a:gd name="T17" fmla="*/ 175 h 640"/>
                <a:gd name="T18" fmla="*/ 1413 w 1737"/>
                <a:gd name="T19" fmla="*/ 339 h 640"/>
                <a:gd name="T20" fmla="*/ 1189 w 1737"/>
                <a:gd name="T21" fmla="*/ 435 h 640"/>
                <a:gd name="T22" fmla="*/ 1070 w 1737"/>
                <a:gd name="T23" fmla="*/ 458 h 640"/>
                <a:gd name="T24" fmla="*/ 982 w 1737"/>
                <a:gd name="T25" fmla="*/ 468 h 640"/>
                <a:gd name="T26" fmla="*/ 0 w 1737"/>
                <a:gd name="T27" fmla="*/ 572 h 640"/>
                <a:gd name="T28" fmla="*/ 0 w 1737"/>
                <a:gd name="T2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640">
                  <a:moveTo>
                    <a:pt x="0" y="640"/>
                  </a:moveTo>
                  <a:lnTo>
                    <a:pt x="0" y="640"/>
                  </a:lnTo>
                  <a:cubicBezTo>
                    <a:pt x="0" y="640"/>
                    <a:pt x="1046" y="504"/>
                    <a:pt x="1076" y="500"/>
                  </a:cubicBezTo>
                  <a:cubicBezTo>
                    <a:pt x="1121" y="492"/>
                    <a:pt x="1161" y="484"/>
                    <a:pt x="1199" y="473"/>
                  </a:cubicBezTo>
                  <a:cubicBezTo>
                    <a:pt x="1284" y="450"/>
                    <a:pt x="1362" y="415"/>
                    <a:pt x="1431" y="368"/>
                  </a:cubicBezTo>
                  <a:cubicBezTo>
                    <a:pt x="1497" y="324"/>
                    <a:pt x="1558" y="259"/>
                    <a:pt x="1619" y="188"/>
                  </a:cubicBezTo>
                  <a:cubicBezTo>
                    <a:pt x="1658" y="143"/>
                    <a:pt x="1699" y="85"/>
                    <a:pt x="1737" y="28"/>
                  </a:cubicBezTo>
                  <a:lnTo>
                    <a:pt x="1737" y="0"/>
                  </a:lnTo>
                  <a:cubicBezTo>
                    <a:pt x="1692" y="67"/>
                    <a:pt x="1647" y="125"/>
                    <a:pt x="1602" y="175"/>
                  </a:cubicBezTo>
                  <a:cubicBezTo>
                    <a:pt x="1541" y="243"/>
                    <a:pt x="1478" y="298"/>
                    <a:pt x="1413" y="339"/>
                  </a:cubicBezTo>
                  <a:cubicBezTo>
                    <a:pt x="1346" y="382"/>
                    <a:pt x="1271" y="414"/>
                    <a:pt x="1189" y="435"/>
                  </a:cubicBezTo>
                  <a:cubicBezTo>
                    <a:pt x="1153" y="444"/>
                    <a:pt x="1114" y="451"/>
                    <a:pt x="1070" y="458"/>
                  </a:cubicBezTo>
                  <a:cubicBezTo>
                    <a:pt x="1041" y="462"/>
                    <a:pt x="1011" y="465"/>
                    <a:pt x="982" y="468"/>
                  </a:cubicBezTo>
                  <a:cubicBezTo>
                    <a:pt x="971" y="469"/>
                    <a:pt x="0" y="572"/>
                    <a:pt x="0" y="572"/>
                  </a:cubicBezTo>
                  <a:lnTo>
                    <a:pt x="0" y="64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8" name="Freeform 292"/>
            <p:cNvSpPr>
              <a:spLocks noChangeAspect="1"/>
            </p:cNvSpPr>
            <p:nvPr userDrawn="1"/>
          </p:nvSpPr>
          <p:spPr bwMode="gray">
            <a:xfrm>
              <a:off x="2414" y="320"/>
              <a:ext cx="571" cy="194"/>
            </a:xfrm>
            <a:custGeom>
              <a:avLst/>
              <a:gdLst>
                <a:gd name="T0" fmla="*/ 1403 w 1737"/>
                <a:gd name="T1" fmla="*/ 323 h 591"/>
                <a:gd name="T2" fmla="*/ 1403 w 1737"/>
                <a:gd name="T3" fmla="*/ 323 h 591"/>
                <a:gd name="T4" fmla="*/ 1178 w 1737"/>
                <a:gd name="T5" fmla="*/ 405 h 591"/>
                <a:gd name="T6" fmla="*/ 1059 w 1737"/>
                <a:gd name="T7" fmla="*/ 423 h 591"/>
                <a:gd name="T8" fmla="*/ 980 w 1737"/>
                <a:gd name="T9" fmla="*/ 431 h 591"/>
                <a:gd name="T10" fmla="*/ 938 w 1737"/>
                <a:gd name="T11" fmla="*/ 434 h 591"/>
                <a:gd name="T12" fmla="*/ 0 w 1737"/>
                <a:gd name="T13" fmla="*/ 523 h 591"/>
                <a:gd name="T14" fmla="*/ 0 w 1737"/>
                <a:gd name="T15" fmla="*/ 591 h 591"/>
                <a:gd name="T16" fmla="*/ 942 w 1737"/>
                <a:gd name="T17" fmla="*/ 480 h 591"/>
                <a:gd name="T18" fmla="*/ 985 w 1737"/>
                <a:gd name="T19" fmla="*/ 475 h 591"/>
                <a:gd name="T20" fmla="*/ 1064 w 1737"/>
                <a:gd name="T21" fmla="*/ 466 h 591"/>
                <a:gd name="T22" fmla="*/ 1186 w 1737"/>
                <a:gd name="T23" fmla="*/ 444 h 591"/>
                <a:gd name="T24" fmla="*/ 1420 w 1737"/>
                <a:gd name="T25" fmla="*/ 353 h 591"/>
                <a:gd name="T26" fmla="*/ 1611 w 1737"/>
                <a:gd name="T27" fmla="*/ 186 h 591"/>
                <a:gd name="T28" fmla="*/ 1737 w 1737"/>
                <a:gd name="T29" fmla="*/ 25 h 591"/>
                <a:gd name="T30" fmla="*/ 1737 w 1737"/>
                <a:gd name="T31" fmla="*/ 0 h 591"/>
                <a:gd name="T32" fmla="*/ 1595 w 1737"/>
                <a:gd name="T33" fmla="*/ 170 h 591"/>
                <a:gd name="T34" fmla="*/ 1403 w 1737"/>
                <a:gd name="T35" fmla="*/ 323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591">
                  <a:moveTo>
                    <a:pt x="1403" y="323"/>
                  </a:moveTo>
                  <a:lnTo>
                    <a:pt x="1403" y="323"/>
                  </a:lnTo>
                  <a:cubicBezTo>
                    <a:pt x="1338" y="361"/>
                    <a:pt x="1262" y="389"/>
                    <a:pt x="1178" y="405"/>
                  </a:cubicBezTo>
                  <a:cubicBezTo>
                    <a:pt x="1143" y="413"/>
                    <a:pt x="1104" y="418"/>
                    <a:pt x="1059" y="423"/>
                  </a:cubicBezTo>
                  <a:cubicBezTo>
                    <a:pt x="1033" y="426"/>
                    <a:pt x="1007" y="428"/>
                    <a:pt x="980" y="431"/>
                  </a:cubicBezTo>
                  <a:cubicBezTo>
                    <a:pt x="966" y="432"/>
                    <a:pt x="952" y="433"/>
                    <a:pt x="938" y="434"/>
                  </a:cubicBezTo>
                  <a:cubicBezTo>
                    <a:pt x="617" y="463"/>
                    <a:pt x="298" y="494"/>
                    <a:pt x="0" y="523"/>
                  </a:cubicBezTo>
                  <a:lnTo>
                    <a:pt x="0" y="591"/>
                  </a:lnTo>
                  <a:cubicBezTo>
                    <a:pt x="300" y="554"/>
                    <a:pt x="622" y="516"/>
                    <a:pt x="942" y="480"/>
                  </a:cubicBezTo>
                  <a:cubicBezTo>
                    <a:pt x="957" y="478"/>
                    <a:pt x="971" y="476"/>
                    <a:pt x="985" y="475"/>
                  </a:cubicBezTo>
                  <a:cubicBezTo>
                    <a:pt x="1011" y="472"/>
                    <a:pt x="1038" y="469"/>
                    <a:pt x="1064" y="466"/>
                  </a:cubicBezTo>
                  <a:cubicBezTo>
                    <a:pt x="1110" y="460"/>
                    <a:pt x="1150" y="453"/>
                    <a:pt x="1186" y="444"/>
                  </a:cubicBezTo>
                  <a:cubicBezTo>
                    <a:pt x="1273" y="425"/>
                    <a:pt x="1352" y="394"/>
                    <a:pt x="1420" y="353"/>
                  </a:cubicBezTo>
                  <a:cubicBezTo>
                    <a:pt x="1487" y="313"/>
                    <a:pt x="1547" y="256"/>
                    <a:pt x="1611" y="186"/>
                  </a:cubicBezTo>
                  <a:cubicBezTo>
                    <a:pt x="1651" y="143"/>
                    <a:pt x="1695" y="82"/>
                    <a:pt x="1737" y="25"/>
                  </a:cubicBezTo>
                  <a:lnTo>
                    <a:pt x="1737" y="0"/>
                  </a:lnTo>
                  <a:cubicBezTo>
                    <a:pt x="1688" y="67"/>
                    <a:pt x="1641" y="123"/>
                    <a:pt x="1595" y="170"/>
                  </a:cubicBezTo>
                  <a:cubicBezTo>
                    <a:pt x="1533" y="235"/>
                    <a:pt x="1468" y="286"/>
                    <a:pt x="1403" y="32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29" name="Freeform 293"/>
            <p:cNvSpPr>
              <a:spLocks noChangeAspect="1"/>
            </p:cNvSpPr>
            <p:nvPr userDrawn="1"/>
          </p:nvSpPr>
          <p:spPr bwMode="gray">
            <a:xfrm>
              <a:off x="2414" y="367"/>
              <a:ext cx="571" cy="177"/>
            </a:xfrm>
            <a:custGeom>
              <a:avLst/>
              <a:gdLst>
                <a:gd name="T0" fmla="*/ 1586 w 1737"/>
                <a:gd name="T1" fmla="*/ 163 h 536"/>
                <a:gd name="T2" fmla="*/ 1586 w 1737"/>
                <a:gd name="T3" fmla="*/ 163 h 536"/>
                <a:gd name="T4" fmla="*/ 1388 w 1737"/>
                <a:gd name="T5" fmla="*/ 300 h 536"/>
                <a:gd name="T6" fmla="*/ 1162 w 1737"/>
                <a:gd name="T7" fmla="*/ 368 h 536"/>
                <a:gd name="T8" fmla="*/ 1044 w 1737"/>
                <a:gd name="T9" fmla="*/ 383 h 536"/>
                <a:gd name="T10" fmla="*/ 0 w 1737"/>
                <a:gd name="T11" fmla="*/ 469 h 536"/>
                <a:gd name="T12" fmla="*/ 0 w 1737"/>
                <a:gd name="T13" fmla="*/ 536 h 536"/>
                <a:gd name="T14" fmla="*/ 928 w 1737"/>
                <a:gd name="T15" fmla="*/ 438 h 536"/>
                <a:gd name="T16" fmla="*/ 1048 w 1737"/>
                <a:gd name="T17" fmla="*/ 425 h 536"/>
                <a:gd name="T18" fmla="*/ 1168 w 1737"/>
                <a:gd name="T19" fmla="*/ 407 h 536"/>
                <a:gd name="T20" fmla="*/ 1402 w 1737"/>
                <a:gd name="T21" fmla="*/ 330 h 536"/>
                <a:gd name="T22" fmla="*/ 1607 w 1737"/>
                <a:gd name="T23" fmla="*/ 174 h 536"/>
                <a:gd name="T24" fmla="*/ 1737 w 1737"/>
                <a:gd name="T25" fmla="*/ 23 h 536"/>
                <a:gd name="T26" fmla="*/ 1737 w 1737"/>
                <a:gd name="T27" fmla="*/ 0 h 536"/>
                <a:gd name="T28" fmla="*/ 1586 w 1737"/>
                <a:gd name="T29" fmla="*/ 16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536">
                  <a:moveTo>
                    <a:pt x="1586" y="163"/>
                  </a:moveTo>
                  <a:lnTo>
                    <a:pt x="1586" y="163"/>
                  </a:lnTo>
                  <a:cubicBezTo>
                    <a:pt x="1523" y="221"/>
                    <a:pt x="1456" y="267"/>
                    <a:pt x="1388" y="300"/>
                  </a:cubicBezTo>
                  <a:cubicBezTo>
                    <a:pt x="1322" y="332"/>
                    <a:pt x="1248" y="354"/>
                    <a:pt x="1162" y="368"/>
                  </a:cubicBezTo>
                  <a:cubicBezTo>
                    <a:pt x="1126" y="374"/>
                    <a:pt x="1088" y="379"/>
                    <a:pt x="1044" y="383"/>
                  </a:cubicBezTo>
                  <a:lnTo>
                    <a:pt x="0" y="469"/>
                  </a:lnTo>
                  <a:lnTo>
                    <a:pt x="0" y="536"/>
                  </a:lnTo>
                  <a:lnTo>
                    <a:pt x="928" y="438"/>
                  </a:lnTo>
                  <a:lnTo>
                    <a:pt x="1048" y="425"/>
                  </a:lnTo>
                  <a:cubicBezTo>
                    <a:pt x="1093" y="420"/>
                    <a:pt x="1133" y="414"/>
                    <a:pt x="1168" y="407"/>
                  </a:cubicBezTo>
                  <a:cubicBezTo>
                    <a:pt x="1258" y="391"/>
                    <a:pt x="1334" y="365"/>
                    <a:pt x="1402" y="330"/>
                  </a:cubicBezTo>
                  <a:cubicBezTo>
                    <a:pt x="1472" y="295"/>
                    <a:pt x="1542" y="237"/>
                    <a:pt x="1607" y="174"/>
                  </a:cubicBezTo>
                  <a:cubicBezTo>
                    <a:pt x="1650" y="133"/>
                    <a:pt x="1692" y="79"/>
                    <a:pt x="1737" y="23"/>
                  </a:cubicBezTo>
                  <a:lnTo>
                    <a:pt x="1737" y="0"/>
                  </a:lnTo>
                  <a:cubicBezTo>
                    <a:pt x="1685" y="64"/>
                    <a:pt x="1636" y="118"/>
                    <a:pt x="1586" y="16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0" name="Freeform 294"/>
            <p:cNvSpPr>
              <a:spLocks noChangeAspect="1"/>
            </p:cNvSpPr>
            <p:nvPr userDrawn="1"/>
          </p:nvSpPr>
          <p:spPr bwMode="gray">
            <a:xfrm>
              <a:off x="2414" y="461"/>
              <a:ext cx="571" cy="143"/>
            </a:xfrm>
            <a:custGeom>
              <a:avLst/>
              <a:gdLst>
                <a:gd name="T0" fmla="*/ 1334 w 1737"/>
                <a:gd name="T1" fmla="*/ 231 h 435"/>
                <a:gd name="T2" fmla="*/ 1334 w 1737"/>
                <a:gd name="T3" fmla="*/ 231 h 435"/>
                <a:gd name="T4" fmla="*/ 1141 w 1737"/>
                <a:gd name="T5" fmla="*/ 293 h 435"/>
                <a:gd name="T6" fmla="*/ 982 w 1737"/>
                <a:gd name="T7" fmla="*/ 304 h 435"/>
                <a:gd name="T8" fmla="*/ 907 w 1737"/>
                <a:gd name="T9" fmla="*/ 308 h 435"/>
                <a:gd name="T10" fmla="*/ 436 w 1737"/>
                <a:gd name="T11" fmla="*/ 338 h 435"/>
                <a:gd name="T12" fmla="*/ 0 w 1737"/>
                <a:gd name="T13" fmla="*/ 367 h 435"/>
                <a:gd name="T14" fmla="*/ 0 w 1737"/>
                <a:gd name="T15" fmla="*/ 435 h 435"/>
                <a:gd name="T16" fmla="*/ 440 w 1737"/>
                <a:gd name="T17" fmla="*/ 394 h 435"/>
                <a:gd name="T18" fmla="*/ 910 w 1737"/>
                <a:gd name="T19" fmla="*/ 354 h 435"/>
                <a:gd name="T20" fmla="*/ 1027 w 1737"/>
                <a:gd name="T21" fmla="*/ 345 h 435"/>
                <a:gd name="T22" fmla="*/ 1145 w 1737"/>
                <a:gd name="T23" fmla="*/ 333 h 435"/>
                <a:gd name="T24" fmla="*/ 1379 w 1737"/>
                <a:gd name="T25" fmla="*/ 278 h 435"/>
                <a:gd name="T26" fmla="*/ 1589 w 1737"/>
                <a:gd name="T27" fmla="*/ 158 h 435"/>
                <a:gd name="T28" fmla="*/ 1737 w 1737"/>
                <a:gd name="T29" fmla="*/ 24 h 435"/>
                <a:gd name="T30" fmla="*/ 1737 w 1737"/>
                <a:gd name="T31" fmla="*/ 0 h 435"/>
                <a:gd name="T32" fmla="*/ 1587 w 1737"/>
                <a:gd name="T33" fmla="*/ 126 h 435"/>
                <a:gd name="T34" fmla="*/ 1334 w 1737"/>
                <a:gd name="T35" fmla="*/ 23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37" h="435">
                  <a:moveTo>
                    <a:pt x="1334" y="231"/>
                  </a:moveTo>
                  <a:lnTo>
                    <a:pt x="1334" y="231"/>
                  </a:lnTo>
                  <a:cubicBezTo>
                    <a:pt x="1273" y="265"/>
                    <a:pt x="1228" y="284"/>
                    <a:pt x="1141" y="293"/>
                  </a:cubicBezTo>
                  <a:cubicBezTo>
                    <a:pt x="1088" y="299"/>
                    <a:pt x="1035" y="302"/>
                    <a:pt x="982" y="304"/>
                  </a:cubicBezTo>
                  <a:cubicBezTo>
                    <a:pt x="957" y="305"/>
                    <a:pt x="932" y="307"/>
                    <a:pt x="907" y="308"/>
                  </a:cubicBezTo>
                  <a:cubicBezTo>
                    <a:pt x="749" y="317"/>
                    <a:pt x="594" y="327"/>
                    <a:pt x="436" y="338"/>
                  </a:cubicBezTo>
                  <a:lnTo>
                    <a:pt x="0" y="367"/>
                  </a:lnTo>
                  <a:lnTo>
                    <a:pt x="0" y="435"/>
                  </a:lnTo>
                  <a:lnTo>
                    <a:pt x="440" y="394"/>
                  </a:lnTo>
                  <a:cubicBezTo>
                    <a:pt x="583" y="382"/>
                    <a:pt x="748" y="367"/>
                    <a:pt x="910" y="354"/>
                  </a:cubicBezTo>
                  <a:lnTo>
                    <a:pt x="1027" y="345"/>
                  </a:lnTo>
                  <a:cubicBezTo>
                    <a:pt x="1073" y="341"/>
                    <a:pt x="1111" y="337"/>
                    <a:pt x="1145" y="333"/>
                  </a:cubicBezTo>
                  <a:cubicBezTo>
                    <a:pt x="1235" y="321"/>
                    <a:pt x="1311" y="303"/>
                    <a:pt x="1379" y="278"/>
                  </a:cubicBezTo>
                  <a:cubicBezTo>
                    <a:pt x="1451" y="250"/>
                    <a:pt x="1520" y="208"/>
                    <a:pt x="1589" y="158"/>
                  </a:cubicBezTo>
                  <a:cubicBezTo>
                    <a:pt x="1651" y="114"/>
                    <a:pt x="1737" y="25"/>
                    <a:pt x="1737" y="24"/>
                  </a:cubicBezTo>
                  <a:lnTo>
                    <a:pt x="1737" y="0"/>
                  </a:lnTo>
                  <a:cubicBezTo>
                    <a:pt x="1681" y="55"/>
                    <a:pt x="1648" y="86"/>
                    <a:pt x="1587" y="126"/>
                  </a:cubicBezTo>
                  <a:cubicBezTo>
                    <a:pt x="1514" y="174"/>
                    <a:pt x="1388" y="200"/>
                    <a:pt x="1334" y="23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1" name="Freeform 295"/>
            <p:cNvSpPr>
              <a:spLocks noChangeAspect="1"/>
            </p:cNvSpPr>
            <p:nvPr userDrawn="1"/>
          </p:nvSpPr>
          <p:spPr bwMode="gray">
            <a:xfrm>
              <a:off x="2414" y="517"/>
              <a:ext cx="571" cy="117"/>
            </a:xfrm>
            <a:custGeom>
              <a:avLst/>
              <a:gdLst>
                <a:gd name="T0" fmla="*/ 1356 w 1737"/>
                <a:gd name="T1" fmla="*/ 187 h 353"/>
                <a:gd name="T2" fmla="*/ 1356 w 1737"/>
                <a:gd name="T3" fmla="*/ 187 h 353"/>
                <a:gd name="T4" fmla="*/ 1129 w 1737"/>
                <a:gd name="T5" fmla="*/ 227 h 353"/>
                <a:gd name="T6" fmla="*/ 1014 w 1737"/>
                <a:gd name="T7" fmla="*/ 234 h 353"/>
                <a:gd name="T8" fmla="*/ 897 w 1737"/>
                <a:gd name="T9" fmla="*/ 240 h 353"/>
                <a:gd name="T10" fmla="*/ 0 w 1737"/>
                <a:gd name="T11" fmla="*/ 285 h 353"/>
                <a:gd name="T12" fmla="*/ 0 w 1737"/>
                <a:gd name="T13" fmla="*/ 353 h 353"/>
                <a:gd name="T14" fmla="*/ 900 w 1737"/>
                <a:gd name="T15" fmla="*/ 285 h 353"/>
                <a:gd name="T16" fmla="*/ 1016 w 1737"/>
                <a:gd name="T17" fmla="*/ 277 h 353"/>
                <a:gd name="T18" fmla="*/ 1133 w 1737"/>
                <a:gd name="T19" fmla="*/ 267 h 353"/>
                <a:gd name="T20" fmla="*/ 1366 w 1737"/>
                <a:gd name="T21" fmla="*/ 220 h 353"/>
                <a:gd name="T22" fmla="*/ 1582 w 1737"/>
                <a:gd name="T23" fmla="*/ 118 h 353"/>
                <a:gd name="T24" fmla="*/ 1737 w 1737"/>
                <a:gd name="T25" fmla="*/ 1 h 353"/>
                <a:gd name="T26" fmla="*/ 1737 w 1737"/>
                <a:gd name="T27" fmla="*/ 0 h 353"/>
                <a:gd name="T28" fmla="*/ 1568 w 1737"/>
                <a:gd name="T29" fmla="*/ 94 h 353"/>
                <a:gd name="T30" fmla="*/ 1356 w 1737"/>
                <a:gd name="T31" fmla="*/ 18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53">
                  <a:moveTo>
                    <a:pt x="1356" y="187"/>
                  </a:moveTo>
                  <a:lnTo>
                    <a:pt x="1356" y="187"/>
                  </a:lnTo>
                  <a:cubicBezTo>
                    <a:pt x="1290" y="207"/>
                    <a:pt x="1216" y="220"/>
                    <a:pt x="1129" y="227"/>
                  </a:cubicBezTo>
                  <a:cubicBezTo>
                    <a:pt x="1094" y="230"/>
                    <a:pt x="1057" y="233"/>
                    <a:pt x="1014" y="234"/>
                  </a:cubicBezTo>
                  <a:lnTo>
                    <a:pt x="897" y="240"/>
                  </a:lnTo>
                  <a:cubicBezTo>
                    <a:pt x="607" y="253"/>
                    <a:pt x="318" y="268"/>
                    <a:pt x="0" y="285"/>
                  </a:cubicBezTo>
                  <a:lnTo>
                    <a:pt x="0" y="353"/>
                  </a:lnTo>
                  <a:cubicBezTo>
                    <a:pt x="304" y="329"/>
                    <a:pt x="602" y="306"/>
                    <a:pt x="900" y="285"/>
                  </a:cubicBezTo>
                  <a:lnTo>
                    <a:pt x="1016" y="277"/>
                  </a:lnTo>
                  <a:cubicBezTo>
                    <a:pt x="1061" y="274"/>
                    <a:pt x="1098" y="271"/>
                    <a:pt x="1133" y="267"/>
                  </a:cubicBezTo>
                  <a:cubicBezTo>
                    <a:pt x="1222" y="257"/>
                    <a:pt x="1298" y="242"/>
                    <a:pt x="1366" y="220"/>
                  </a:cubicBezTo>
                  <a:cubicBezTo>
                    <a:pt x="1440" y="196"/>
                    <a:pt x="1513" y="162"/>
                    <a:pt x="1582" y="118"/>
                  </a:cubicBezTo>
                  <a:cubicBezTo>
                    <a:pt x="1633" y="86"/>
                    <a:pt x="1684" y="47"/>
                    <a:pt x="1737" y="1"/>
                  </a:cubicBezTo>
                  <a:lnTo>
                    <a:pt x="1737" y="0"/>
                  </a:lnTo>
                  <a:cubicBezTo>
                    <a:pt x="1679" y="49"/>
                    <a:pt x="1623" y="60"/>
                    <a:pt x="1568" y="94"/>
                  </a:cubicBezTo>
                  <a:cubicBezTo>
                    <a:pt x="1500" y="135"/>
                    <a:pt x="1429" y="166"/>
                    <a:pt x="1356" y="18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2" name="Freeform 296"/>
            <p:cNvSpPr>
              <a:spLocks noChangeAspect="1"/>
            </p:cNvSpPr>
            <p:nvPr userDrawn="1"/>
          </p:nvSpPr>
          <p:spPr bwMode="gray">
            <a:xfrm>
              <a:off x="2414" y="555"/>
              <a:ext cx="571" cy="109"/>
            </a:xfrm>
            <a:custGeom>
              <a:avLst/>
              <a:gdLst>
                <a:gd name="T0" fmla="*/ 1345 w 1737"/>
                <a:gd name="T1" fmla="*/ 186 h 331"/>
                <a:gd name="T2" fmla="*/ 1345 w 1737"/>
                <a:gd name="T3" fmla="*/ 186 h 331"/>
                <a:gd name="T4" fmla="*/ 1119 w 1737"/>
                <a:gd name="T5" fmla="*/ 217 h 331"/>
                <a:gd name="T6" fmla="*/ 1004 w 1737"/>
                <a:gd name="T7" fmla="*/ 222 h 331"/>
                <a:gd name="T8" fmla="*/ 888 w 1737"/>
                <a:gd name="T9" fmla="*/ 227 h 331"/>
                <a:gd name="T10" fmla="*/ 0 w 1737"/>
                <a:gd name="T11" fmla="*/ 263 h 331"/>
                <a:gd name="T12" fmla="*/ 0 w 1737"/>
                <a:gd name="T13" fmla="*/ 331 h 331"/>
                <a:gd name="T14" fmla="*/ 891 w 1737"/>
                <a:gd name="T15" fmla="*/ 272 h 331"/>
                <a:gd name="T16" fmla="*/ 1006 w 1737"/>
                <a:gd name="T17" fmla="*/ 265 h 331"/>
                <a:gd name="T18" fmla="*/ 1122 w 1737"/>
                <a:gd name="T19" fmla="*/ 257 h 331"/>
                <a:gd name="T20" fmla="*/ 1353 w 1737"/>
                <a:gd name="T21" fmla="*/ 219 h 331"/>
                <a:gd name="T22" fmla="*/ 1573 w 1737"/>
                <a:gd name="T23" fmla="*/ 133 h 331"/>
                <a:gd name="T24" fmla="*/ 1737 w 1737"/>
                <a:gd name="T25" fmla="*/ 29 h 331"/>
                <a:gd name="T26" fmla="*/ 1737 w 1737"/>
                <a:gd name="T27" fmla="*/ 0 h 331"/>
                <a:gd name="T28" fmla="*/ 1561 w 1737"/>
                <a:gd name="T29" fmla="*/ 108 h 331"/>
                <a:gd name="T30" fmla="*/ 1345 w 1737"/>
                <a:gd name="T31" fmla="*/ 18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331">
                  <a:moveTo>
                    <a:pt x="1345" y="186"/>
                  </a:moveTo>
                  <a:lnTo>
                    <a:pt x="1345" y="186"/>
                  </a:lnTo>
                  <a:cubicBezTo>
                    <a:pt x="1279" y="201"/>
                    <a:pt x="1207" y="211"/>
                    <a:pt x="1119" y="217"/>
                  </a:cubicBezTo>
                  <a:cubicBezTo>
                    <a:pt x="1085" y="219"/>
                    <a:pt x="1049" y="221"/>
                    <a:pt x="1004" y="222"/>
                  </a:cubicBezTo>
                  <a:lnTo>
                    <a:pt x="888" y="227"/>
                  </a:lnTo>
                  <a:cubicBezTo>
                    <a:pt x="597" y="238"/>
                    <a:pt x="301" y="250"/>
                    <a:pt x="0" y="263"/>
                  </a:cubicBezTo>
                  <a:lnTo>
                    <a:pt x="0" y="331"/>
                  </a:lnTo>
                  <a:cubicBezTo>
                    <a:pt x="300" y="310"/>
                    <a:pt x="594" y="290"/>
                    <a:pt x="891" y="272"/>
                  </a:cubicBezTo>
                  <a:lnTo>
                    <a:pt x="1006" y="265"/>
                  </a:lnTo>
                  <a:cubicBezTo>
                    <a:pt x="1051" y="262"/>
                    <a:pt x="1088" y="260"/>
                    <a:pt x="1122" y="257"/>
                  </a:cubicBezTo>
                  <a:cubicBezTo>
                    <a:pt x="1212" y="248"/>
                    <a:pt x="1285" y="236"/>
                    <a:pt x="1353" y="219"/>
                  </a:cubicBezTo>
                  <a:cubicBezTo>
                    <a:pt x="1429" y="199"/>
                    <a:pt x="1503" y="170"/>
                    <a:pt x="1573" y="133"/>
                  </a:cubicBezTo>
                  <a:cubicBezTo>
                    <a:pt x="1627" y="105"/>
                    <a:pt x="1681" y="70"/>
                    <a:pt x="1737" y="29"/>
                  </a:cubicBezTo>
                  <a:lnTo>
                    <a:pt x="1737" y="0"/>
                  </a:lnTo>
                  <a:cubicBezTo>
                    <a:pt x="1676" y="44"/>
                    <a:pt x="1619" y="79"/>
                    <a:pt x="1561" y="108"/>
                  </a:cubicBezTo>
                  <a:cubicBezTo>
                    <a:pt x="1492" y="142"/>
                    <a:pt x="1420" y="168"/>
                    <a:pt x="1345" y="18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3" name="Freeform 297"/>
            <p:cNvSpPr>
              <a:spLocks noChangeAspect="1"/>
            </p:cNvSpPr>
            <p:nvPr userDrawn="1"/>
          </p:nvSpPr>
          <p:spPr bwMode="gray">
            <a:xfrm>
              <a:off x="2414" y="603"/>
              <a:ext cx="571" cy="90"/>
            </a:xfrm>
            <a:custGeom>
              <a:avLst/>
              <a:gdLst>
                <a:gd name="T0" fmla="*/ 1336 w 1737"/>
                <a:gd name="T1" fmla="*/ 152 h 275"/>
                <a:gd name="T2" fmla="*/ 1336 w 1737"/>
                <a:gd name="T3" fmla="*/ 152 h 275"/>
                <a:gd name="T4" fmla="*/ 1110 w 1737"/>
                <a:gd name="T5" fmla="*/ 176 h 275"/>
                <a:gd name="T6" fmla="*/ 996 w 1737"/>
                <a:gd name="T7" fmla="*/ 180 h 275"/>
                <a:gd name="T8" fmla="*/ 0 w 1737"/>
                <a:gd name="T9" fmla="*/ 207 h 275"/>
                <a:gd name="T10" fmla="*/ 0 w 1737"/>
                <a:gd name="T11" fmla="*/ 275 h 275"/>
                <a:gd name="T12" fmla="*/ 883 w 1737"/>
                <a:gd name="T13" fmla="*/ 228 h 275"/>
                <a:gd name="T14" fmla="*/ 997 w 1737"/>
                <a:gd name="T15" fmla="*/ 223 h 275"/>
                <a:gd name="T16" fmla="*/ 1112 w 1737"/>
                <a:gd name="T17" fmla="*/ 216 h 275"/>
                <a:gd name="T18" fmla="*/ 1342 w 1737"/>
                <a:gd name="T19" fmla="*/ 185 h 275"/>
                <a:gd name="T20" fmla="*/ 1564 w 1737"/>
                <a:gd name="T21" fmla="*/ 116 h 275"/>
                <a:gd name="T22" fmla="*/ 1737 w 1737"/>
                <a:gd name="T23" fmla="*/ 27 h 275"/>
                <a:gd name="T24" fmla="*/ 1737 w 1737"/>
                <a:gd name="T25" fmla="*/ 0 h 275"/>
                <a:gd name="T26" fmla="*/ 1554 w 1737"/>
                <a:gd name="T27" fmla="*/ 89 h 275"/>
                <a:gd name="T28" fmla="*/ 1336 w 1737"/>
                <a:gd name="T29" fmla="*/ 15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37" h="275">
                  <a:moveTo>
                    <a:pt x="1336" y="152"/>
                  </a:moveTo>
                  <a:lnTo>
                    <a:pt x="1336" y="152"/>
                  </a:lnTo>
                  <a:cubicBezTo>
                    <a:pt x="1269" y="164"/>
                    <a:pt x="1197" y="172"/>
                    <a:pt x="1110" y="176"/>
                  </a:cubicBezTo>
                  <a:cubicBezTo>
                    <a:pt x="1077" y="178"/>
                    <a:pt x="1042" y="179"/>
                    <a:pt x="996" y="180"/>
                  </a:cubicBezTo>
                  <a:lnTo>
                    <a:pt x="0" y="207"/>
                  </a:lnTo>
                  <a:lnTo>
                    <a:pt x="0" y="275"/>
                  </a:lnTo>
                  <a:lnTo>
                    <a:pt x="883" y="228"/>
                  </a:lnTo>
                  <a:lnTo>
                    <a:pt x="997" y="223"/>
                  </a:lnTo>
                  <a:cubicBezTo>
                    <a:pt x="1042" y="221"/>
                    <a:pt x="1079" y="218"/>
                    <a:pt x="1112" y="216"/>
                  </a:cubicBezTo>
                  <a:cubicBezTo>
                    <a:pt x="1201" y="209"/>
                    <a:pt x="1274" y="199"/>
                    <a:pt x="1342" y="185"/>
                  </a:cubicBezTo>
                  <a:cubicBezTo>
                    <a:pt x="1419" y="169"/>
                    <a:pt x="1494" y="146"/>
                    <a:pt x="1564" y="116"/>
                  </a:cubicBezTo>
                  <a:cubicBezTo>
                    <a:pt x="1621" y="92"/>
                    <a:pt x="1678" y="62"/>
                    <a:pt x="1737" y="27"/>
                  </a:cubicBezTo>
                  <a:lnTo>
                    <a:pt x="1737" y="0"/>
                  </a:lnTo>
                  <a:cubicBezTo>
                    <a:pt x="1673" y="36"/>
                    <a:pt x="1613" y="66"/>
                    <a:pt x="1554" y="89"/>
                  </a:cubicBezTo>
                  <a:cubicBezTo>
                    <a:pt x="1484" y="117"/>
                    <a:pt x="1411" y="138"/>
                    <a:pt x="1336" y="15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4" name="Freeform 298"/>
            <p:cNvSpPr>
              <a:spLocks noChangeAspect="1"/>
            </p:cNvSpPr>
            <p:nvPr userDrawn="1"/>
          </p:nvSpPr>
          <p:spPr bwMode="gray">
            <a:xfrm>
              <a:off x="2414" y="649"/>
              <a:ext cx="571" cy="75"/>
            </a:xfrm>
            <a:custGeom>
              <a:avLst/>
              <a:gdLst>
                <a:gd name="T0" fmla="*/ 1328 w 1737"/>
                <a:gd name="T1" fmla="*/ 121 h 226"/>
                <a:gd name="T2" fmla="*/ 1328 w 1737"/>
                <a:gd name="T3" fmla="*/ 121 h 226"/>
                <a:gd name="T4" fmla="*/ 958 w 1737"/>
                <a:gd name="T5" fmla="*/ 141 h 226"/>
                <a:gd name="T6" fmla="*/ 874 w 1737"/>
                <a:gd name="T7" fmla="*/ 143 h 226"/>
                <a:gd name="T8" fmla="*/ 0 w 1737"/>
                <a:gd name="T9" fmla="*/ 158 h 226"/>
                <a:gd name="T10" fmla="*/ 0 w 1737"/>
                <a:gd name="T11" fmla="*/ 226 h 226"/>
                <a:gd name="T12" fmla="*/ 876 w 1737"/>
                <a:gd name="T13" fmla="*/ 188 h 226"/>
                <a:gd name="T14" fmla="*/ 959 w 1737"/>
                <a:gd name="T15" fmla="*/ 185 h 226"/>
                <a:gd name="T16" fmla="*/ 1332 w 1737"/>
                <a:gd name="T17" fmla="*/ 155 h 226"/>
                <a:gd name="T18" fmla="*/ 1557 w 1737"/>
                <a:gd name="T19" fmla="*/ 101 h 226"/>
                <a:gd name="T20" fmla="*/ 1737 w 1737"/>
                <a:gd name="T21" fmla="*/ 26 h 226"/>
                <a:gd name="T22" fmla="*/ 1737 w 1737"/>
                <a:gd name="T23" fmla="*/ 0 h 226"/>
                <a:gd name="T24" fmla="*/ 1548 w 1737"/>
                <a:gd name="T25" fmla="*/ 74 h 226"/>
                <a:gd name="T26" fmla="*/ 1328 w 1737"/>
                <a:gd name="T27" fmla="*/ 1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226">
                  <a:moveTo>
                    <a:pt x="1328" y="121"/>
                  </a:moveTo>
                  <a:lnTo>
                    <a:pt x="1328" y="121"/>
                  </a:lnTo>
                  <a:cubicBezTo>
                    <a:pt x="1205" y="138"/>
                    <a:pt x="1080" y="139"/>
                    <a:pt x="958" y="141"/>
                  </a:cubicBezTo>
                  <a:cubicBezTo>
                    <a:pt x="930" y="142"/>
                    <a:pt x="902" y="142"/>
                    <a:pt x="874" y="143"/>
                  </a:cubicBezTo>
                  <a:lnTo>
                    <a:pt x="0" y="158"/>
                  </a:lnTo>
                  <a:lnTo>
                    <a:pt x="0" y="226"/>
                  </a:lnTo>
                  <a:lnTo>
                    <a:pt x="876" y="188"/>
                  </a:lnTo>
                  <a:cubicBezTo>
                    <a:pt x="904" y="187"/>
                    <a:pt x="931" y="186"/>
                    <a:pt x="959" y="185"/>
                  </a:cubicBezTo>
                  <a:cubicBezTo>
                    <a:pt x="1082" y="180"/>
                    <a:pt x="1209" y="175"/>
                    <a:pt x="1332" y="155"/>
                  </a:cubicBezTo>
                  <a:cubicBezTo>
                    <a:pt x="1411" y="143"/>
                    <a:pt x="1486" y="124"/>
                    <a:pt x="1557" y="101"/>
                  </a:cubicBezTo>
                  <a:cubicBezTo>
                    <a:pt x="1615" y="81"/>
                    <a:pt x="1676" y="56"/>
                    <a:pt x="1737" y="26"/>
                  </a:cubicBezTo>
                  <a:lnTo>
                    <a:pt x="1737" y="0"/>
                  </a:lnTo>
                  <a:cubicBezTo>
                    <a:pt x="1672" y="30"/>
                    <a:pt x="1609" y="55"/>
                    <a:pt x="1548" y="74"/>
                  </a:cubicBezTo>
                  <a:cubicBezTo>
                    <a:pt x="1479" y="95"/>
                    <a:pt x="1405" y="111"/>
                    <a:pt x="1328" y="121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5" name="Freeform 299"/>
            <p:cNvSpPr>
              <a:spLocks noChangeAspect="1"/>
            </p:cNvSpPr>
            <p:nvPr userDrawn="1"/>
          </p:nvSpPr>
          <p:spPr bwMode="gray">
            <a:xfrm>
              <a:off x="2414" y="696"/>
              <a:ext cx="571" cy="57"/>
            </a:xfrm>
            <a:custGeom>
              <a:avLst/>
              <a:gdLst>
                <a:gd name="T0" fmla="*/ 1321 w 1737"/>
                <a:gd name="T1" fmla="*/ 89 h 173"/>
                <a:gd name="T2" fmla="*/ 1321 w 1737"/>
                <a:gd name="T3" fmla="*/ 89 h 173"/>
                <a:gd name="T4" fmla="*/ 976 w 1737"/>
                <a:gd name="T5" fmla="*/ 99 h 173"/>
                <a:gd name="T6" fmla="*/ 870 w 1737"/>
                <a:gd name="T7" fmla="*/ 99 h 173"/>
                <a:gd name="T8" fmla="*/ 0 w 1737"/>
                <a:gd name="T9" fmla="*/ 105 h 173"/>
                <a:gd name="T10" fmla="*/ 0 w 1737"/>
                <a:gd name="T11" fmla="*/ 173 h 173"/>
                <a:gd name="T12" fmla="*/ 871 w 1737"/>
                <a:gd name="T13" fmla="*/ 145 h 173"/>
                <a:gd name="T14" fmla="*/ 976 w 1737"/>
                <a:gd name="T15" fmla="*/ 142 h 173"/>
                <a:gd name="T16" fmla="*/ 1324 w 1737"/>
                <a:gd name="T17" fmla="*/ 123 h 173"/>
                <a:gd name="T18" fmla="*/ 1549 w 1737"/>
                <a:gd name="T19" fmla="*/ 84 h 173"/>
                <a:gd name="T20" fmla="*/ 1737 w 1737"/>
                <a:gd name="T21" fmla="*/ 25 h 173"/>
                <a:gd name="T22" fmla="*/ 1737 w 1737"/>
                <a:gd name="T23" fmla="*/ 0 h 173"/>
                <a:gd name="T24" fmla="*/ 1543 w 1737"/>
                <a:gd name="T25" fmla="*/ 57 h 173"/>
                <a:gd name="T26" fmla="*/ 1321 w 1737"/>
                <a:gd name="T27" fmla="*/ 8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7" h="173">
                  <a:moveTo>
                    <a:pt x="1321" y="89"/>
                  </a:moveTo>
                  <a:lnTo>
                    <a:pt x="1321" y="89"/>
                  </a:lnTo>
                  <a:cubicBezTo>
                    <a:pt x="1206" y="99"/>
                    <a:pt x="1089" y="99"/>
                    <a:pt x="976" y="99"/>
                  </a:cubicBezTo>
                  <a:cubicBezTo>
                    <a:pt x="940" y="99"/>
                    <a:pt x="905" y="99"/>
                    <a:pt x="870" y="99"/>
                  </a:cubicBezTo>
                  <a:cubicBezTo>
                    <a:pt x="580" y="100"/>
                    <a:pt x="293" y="103"/>
                    <a:pt x="0" y="105"/>
                  </a:cubicBezTo>
                  <a:lnTo>
                    <a:pt x="0" y="173"/>
                  </a:lnTo>
                  <a:cubicBezTo>
                    <a:pt x="279" y="163"/>
                    <a:pt x="575" y="153"/>
                    <a:pt x="871" y="145"/>
                  </a:cubicBezTo>
                  <a:cubicBezTo>
                    <a:pt x="906" y="143"/>
                    <a:pt x="941" y="143"/>
                    <a:pt x="976" y="142"/>
                  </a:cubicBezTo>
                  <a:cubicBezTo>
                    <a:pt x="1090" y="139"/>
                    <a:pt x="1208" y="136"/>
                    <a:pt x="1324" y="123"/>
                  </a:cubicBezTo>
                  <a:cubicBezTo>
                    <a:pt x="1405" y="115"/>
                    <a:pt x="1478" y="102"/>
                    <a:pt x="1549" y="84"/>
                  </a:cubicBezTo>
                  <a:cubicBezTo>
                    <a:pt x="1610" y="69"/>
                    <a:pt x="1673" y="49"/>
                    <a:pt x="1737" y="25"/>
                  </a:cubicBezTo>
                  <a:lnTo>
                    <a:pt x="1737" y="0"/>
                  </a:lnTo>
                  <a:cubicBezTo>
                    <a:pt x="1671" y="24"/>
                    <a:pt x="1606" y="43"/>
                    <a:pt x="1543" y="57"/>
                  </a:cubicBezTo>
                  <a:cubicBezTo>
                    <a:pt x="1473" y="72"/>
                    <a:pt x="1400" y="83"/>
                    <a:pt x="1321" y="8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6" name="Freeform 300"/>
            <p:cNvSpPr>
              <a:spLocks noChangeAspect="1"/>
            </p:cNvSpPr>
            <p:nvPr userDrawn="1"/>
          </p:nvSpPr>
          <p:spPr bwMode="gray">
            <a:xfrm>
              <a:off x="2414" y="744"/>
              <a:ext cx="571" cy="40"/>
            </a:xfrm>
            <a:custGeom>
              <a:avLst/>
              <a:gdLst>
                <a:gd name="T0" fmla="*/ 1316 w 1737"/>
                <a:gd name="T1" fmla="*/ 55 h 121"/>
                <a:gd name="T2" fmla="*/ 1316 w 1737"/>
                <a:gd name="T3" fmla="*/ 55 h 121"/>
                <a:gd name="T4" fmla="*/ 1158 w 1737"/>
                <a:gd name="T5" fmla="*/ 58 h 121"/>
                <a:gd name="T6" fmla="*/ 1092 w 1737"/>
                <a:gd name="T7" fmla="*/ 58 h 121"/>
                <a:gd name="T8" fmla="*/ 866 w 1737"/>
                <a:gd name="T9" fmla="*/ 55 h 121"/>
                <a:gd name="T10" fmla="*/ 416 w 1737"/>
                <a:gd name="T11" fmla="*/ 53 h 121"/>
                <a:gd name="T12" fmla="*/ 0 w 1737"/>
                <a:gd name="T13" fmla="*/ 54 h 121"/>
                <a:gd name="T14" fmla="*/ 0 w 1737"/>
                <a:gd name="T15" fmla="*/ 121 h 121"/>
                <a:gd name="T16" fmla="*/ 417 w 1737"/>
                <a:gd name="T17" fmla="*/ 110 h 121"/>
                <a:gd name="T18" fmla="*/ 867 w 1737"/>
                <a:gd name="T19" fmla="*/ 100 h 121"/>
                <a:gd name="T20" fmla="*/ 1092 w 1737"/>
                <a:gd name="T21" fmla="*/ 97 h 121"/>
                <a:gd name="T22" fmla="*/ 1318 w 1737"/>
                <a:gd name="T23" fmla="*/ 89 h 121"/>
                <a:gd name="T24" fmla="*/ 1543 w 1737"/>
                <a:gd name="T25" fmla="*/ 64 h 121"/>
                <a:gd name="T26" fmla="*/ 1737 w 1737"/>
                <a:gd name="T27" fmla="*/ 24 h 121"/>
                <a:gd name="T28" fmla="*/ 1737 w 1737"/>
                <a:gd name="T29" fmla="*/ 0 h 121"/>
                <a:gd name="T30" fmla="*/ 1539 w 1737"/>
                <a:gd name="T31" fmla="*/ 36 h 121"/>
                <a:gd name="T32" fmla="*/ 1316 w 1737"/>
                <a:gd name="T33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7" h="121">
                  <a:moveTo>
                    <a:pt x="1316" y="55"/>
                  </a:moveTo>
                  <a:lnTo>
                    <a:pt x="1316" y="55"/>
                  </a:lnTo>
                  <a:cubicBezTo>
                    <a:pt x="1269" y="57"/>
                    <a:pt x="1217" y="58"/>
                    <a:pt x="1158" y="58"/>
                  </a:cubicBezTo>
                  <a:cubicBezTo>
                    <a:pt x="1136" y="58"/>
                    <a:pt x="1114" y="58"/>
                    <a:pt x="1092" y="58"/>
                  </a:cubicBezTo>
                  <a:lnTo>
                    <a:pt x="866" y="55"/>
                  </a:lnTo>
                  <a:cubicBezTo>
                    <a:pt x="713" y="54"/>
                    <a:pt x="559" y="53"/>
                    <a:pt x="416" y="53"/>
                  </a:cubicBezTo>
                  <a:lnTo>
                    <a:pt x="0" y="54"/>
                  </a:lnTo>
                  <a:lnTo>
                    <a:pt x="0" y="121"/>
                  </a:lnTo>
                  <a:lnTo>
                    <a:pt x="417" y="110"/>
                  </a:lnTo>
                  <a:cubicBezTo>
                    <a:pt x="560" y="107"/>
                    <a:pt x="714" y="103"/>
                    <a:pt x="867" y="100"/>
                  </a:cubicBezTo>
                  <a:lnTo>
                    <a:pt x="1092" y="97"/>
                  </a:lnTo>
                  <a:cubicBezTo>
                    <a:pt x="1154" y="96"/>
                    <a:pt x="1236" y="94"/>
                    <a:pt x="1318" y="89"/>
                  </a:cubicBezTo>
                  <a:cubicBezTo>
                    <a:pt x="1399" y="84"/>
                    <a:pt x="1473" y="76"/>
                    <a:pt x="1543" y="64"/>
                  </a:cubicBezTo>
                  <a:cubicBezTo>
                    <a:pt x="1607" y="54"/>
                    <a:pt x="1672" y="41"/>
                    <a:pt x="1737" y="24"/>
                  </a:cubicBezTo>
                  <a:lnTo>
                    <a:pt x="1737" y="0"/>
                  </a:lnTo>
                  <a:cubicBezTo>
                    <a:pt x="1670" y="16"/>
                    <a:pt x="1604" y="28"/>
                    <a:pt x="1539" y="36"/>
                  </a:cubicBezTo>
                  <a:cubicBezTo>
                    <a:pt x="1469" y="46"/>
                    <a:pt x="1396" y="52"/>
                    <a:pt x="1316" y="5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7" name="Freeform 301"/>
            <p:cNvSpPr>
              <a:spLocks noChangeAspect="1"/>
            </p:cNvSpPr>
            <p:nvPr userDrawn="1"/>
          </p:nvSpPr>
          <p:spPr bwMode="gray">
            <a:xfrm>
              <a:off x="2414" y="790"/>
              <a:ext cx="571" cy="23"/>
            </a:xfrm>
            <a:custGeom>
              <a:avLst/>
              <a:gdLst>
                <a:gd name="T0" fmla="*/ 1089 w 1737"/>
                <a:gd name="T1" fmla="*/ 22 h 72"/>
                <a:gd name="T2" fmla="*/ 1089 w 1737"/>
                <a:gd name="T3" fmla="*/ 22 h 72"/>
                <a:gd name="T4" fmla="*/ 865 w 1737"/>
                <a:gd name="T5" fmla="*/ 20 h 72"/>
                <a:gd name="T6" fmla="*/ 0 w 1737"/>
                <a:gd name="T7" fmla="*/ 5 h 72"/>
                <a:gd name="T8" fmla="*/ 0 w 1737"/>
                <a:gd name="T9" fmla="*/ 72 h 72"/>
                <a:gd name="T10" fmla="*/ 865 w 1737"/>
                <a:gd name="T11" fmla="*/ 65 h 72"/>
                <a:gd name="T12" fmla="*/ 1090 w 1737"/>
                <a:gd name="T13" fmla="*/ 62 h 72"/>
                <a:gd name="T14" fmla="*/ 1315 w 1737"/>
                <a:gd name="T15" fmla="*/ 57 h 72"/>
                <a:gd name="T16" fmla="*/ 1737 w 1737"/>
                <a:gd name="T17" fmla="*/ 24 h 72"/>
                <a:gd name="T18" fmla="*/ 1737 w 1737"/>
                <a:gd name="T19" fmla="*/ 0 h 72"/>
                <a:gd name="T20" fmla="*/ 1314 w 1737"/>
                <a:gd name="T21" fmla="*/ 23 h 72"/>
                <a:gd name="T22" fmla="*/ 1089 w 1737"/>
                <a:gd name="T23" fmla="*/ 2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7" h="72">
                  <a:moveTo>
                    <a:pt x="1089" y="22"/>
                  </a:moveTo>
                  <a:lnTo>
                    <a:pt x="1089" y="22"/>
                  </a:lnTo>
                  <a:lnTo>
                    <a:pt x="865" y="20"/>
                  </a:lnTo>
                  <a:cubicBezTo>
                    <a:pt x="578" y="16"/>
                    <a:pt x="292" y="10"/>
                    <a:pt x="0" y="5"/>
                  </a:cubicBezTo>
                  <a:lnTo>
                    <a:pt x="0" y="72"/>
                  </a:lnTo>
                  <a:cubicBezTo>
                    <a:pt x="278" y="70"/>
                    <a:pt x="574" y="68"/>
                    <a:pt x="865" y="65"/>
                  </a:cubicBezTo>
                  <a:lnTo>
                    <a:pt x="1090" y="62"/>
                  </a:lnTo>
                  <a:cubicBezTo>
                    <a:pt x="1165" y="60"/>
                    <a:pt x="1240" y="59"/>
                    <a:pt x="1315" y="57"/>
                  </a:cubicBezTo>
                  <a:cubicBezTo>
                    <a:pt x="1469" y="52"/>
                    <a:pt x="1607" y="41"/>
                    <a:pt x="1737" y="24"/>
                  </a:cubicBezTo>
                  <a:lnTo>
                    <a:pt x="1737" y="0"/>
                  </a:lnTo>
                  <a:cubicBezTo>
                    <a:pt x="1607" y="14"/>
                    <a:pt x="1468" y="22"/>
                    <a:pt x="1314" y="23"/>
                  </a:cubicBezTo>
                  <a:cubicBezTo>
                    <a:pt x="1239" y="23"/>
                    <a:pt x="1164" y="23"/>
                    <a:pt x="1089" y="2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8" name="Freeform 302"/>
            <p:cNvSpPr>
              <a:spLocks noChangeAspect="1"/>
            </p:cNvSpPr>
            <p:nvPr userDrawn="1"/>
          </p:nvSpPr>
          <p:spPr bwMode="gray">
            <a:xfrm>
              <a:off x="2414" y="822"/>
              <a:ext cx="571" cy="22"/>
            </a:xfrm>
            <a:custGeom>
              <a:avLst/>
              <a:gdLst>
                <a:gd name="T0" fmla="*/ 1737 w 1737"/>
                <a:gd name="T1" fmla="*/ 44 h 68"/>
                <a:gd name="T2" fmla="*/ 1737 w 1737"/>
                <a:gd name="T3" fmla="*/ 44 h 68"/>
                <a:gd name="T4" fmla="*/ 0 w 1737"/>
                <a:gd name="T5" fmla="*/ 0 h 68"/>
                <a:gd name="T6" fmla="*/ 0 w 1737"/>
                <a:gd name="T7" fmla="*/ 68 h 68"/>
                <a:gd name="T8" fmla="*/ 1737 w 1737"/>
                <a:gd name="T9" fmla="*/ 68 h 68"/>
                <a:gd name="T10" fmla="*/ 1737 w 1737"/>
                <a:gd name="T11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7" h="68">
                  <a:moveTo>
                    <a:pt x="1737" y="44"/>
                  </a:moveTo>
                  <a:lnTo>
                    <a:pt x="1737" y="44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737" y="68"/>
                  </a:lnTo>
                  <a:lnTo>
                    <a:pt x="1737" y="44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39" name="Freeform 303"/>
            <p:cNvSpPr>
              <a:spLocks noChangeAspect="1"/>
            </p:cNvSpPr>
            <p:nvPr userDrawn="1"/>
          </p:nvSpPr>
          <p:spPr bwMode="gray">
            <a:xfrm>
              <a:off x="2414" y="414"/>
              <a:ext cx="571" cy="160"/>
            </a:xfrm>
            <a:custGeom>
              <a:avLst/>
              <a:gdLst>
                <a:gd name="T0" fmla="*/ 1580 w 1737"/>
                <a:gd name="T1" fmla="*/ 148 h 484"/>
                <a:gd name="T2" fmla="*/ 1580 w 1737"/>
                <a:gd name="T3" fmla="*/ 148 h 484"/>
                <a:gd name="T4" fmla="*/ 1383 w 1737"/>
                <a:gd name="T5" fmla="*/ 271 h 484"/>
                <a:gd name="T6" fmla="*/ 1150 w 1737"/>
                <a:gd name="T7" fmla="*/ 322 h 484"/>
                <a:gd name="T8" fmla="*/ 981 w 1737"/>
                <a:gd name="T9" fmla="*/ 345 h 484"/>
                <a:gd name="T10" fmla="*/ 913 w 1737"/>
                <a:gd name="T11" fmla="*/ 350 h 484"/>
                <a:gd name="T12" fmla="*/ 0 w 1737"/>
                <a:gd name="T13" fmla="*/ 416 h 484"/>
                <a:gd name="T14" fmla="*/ 0 w 1737"/>
                <a:gd name="T15" fmla="*/ 484 h 484"/>
                <a:gd name="T16" fmla="*/ 917 w 1737"/>
                <a:gd name="T17" fmla="*/ 395 h 484"/>
                <a:gd name="T18" fmla="*/ 1036 w 1737"/>
                <a:gd name="T19" fmla="*/ 384 h 484"/>
                <a:gd name="T20" fmla="*/ 1155 w 1737"/>
                <a:gd name="T21" fmla="*/ 369 h 484"/>
                <a:gd name="T22" fmla="*/ 1389 w 1737"/>
                <a:gd name="T23" fmla="*/ 302 h 484"/>
                <a:gd name="T24" fmla="*/ 1600 w 1737"/>
                <a:gd name="T25" fmla="*/ 163 h 484"/>
                <a:gd name="T26" fmla="*/ 1737 w 1737"/>
                <a:gd name="T27" fmla="*/ 24 h 484"/>
                <a:gd name="T28" fmla="*/ 1737 w 1737"/>
                <a:gd name="T29" fmla="*/ 0 h 484"/>
                <a:gd name="T30" fmla="*/ 1580 w 1737"/>
                <a:gd name="T31" fmla="*/ 14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7" h="484">
                  <a:moveTo>
                    <a:pt x="1580" y="148"/>
                  </a:moveTo>
                  <a:lnTo>
                    <a:pt x="1580" y="148"/>
                  </a:lnTo>
                  <a:cubicBezTo>
                    <a:pt x="1514" y="201"/>
                    <a:pt x="1463" y="239"/>
                    <a:pt x="1383" y="271"/>
                  </a:cubicBezTo>
                  <a:cubicBezTo>
                    <a:pt x="1312" y="299"/>
                    <a:pt x="1237" y="310"/>
                    <a:pt x="1150" y="322"/>
                  </a:cubicBezTo>
                  <a:cubicBezTo>
                    <a:pt x="1095" y="330"/>
                    <a:pt x="1037" y="341"/>
                    <a:pt x="981" y="345"/>
                  </a:cubicBezTo>
                  <a:cubicBezTo>
                    <a:pt x="959" y="347"/>
                    <a:pt x="936" y="348"/>
                    <a:pt x="913" y="350"/>
                  </a:cubicBezTo>
                  <a:lnTo>
                    <a:pt x="0" y="416"/>
                  </a:lnTo>
                  <a:lnTo>
                    <a:pt x="0" y="484"/>
                  </a:lnTo>
                  <a:lnTo>
                    <a:pt x="917" y="395"/>
                  </a:lnTo>
                  <a:lnTo>
                    <a:pt x="1036" y="384"/>
                  </a:lnTo>
                  <a:cubicBezTo>
                    <a:pt x="1080" y="380"/>
                    <a:pt x="1119" y="375"/>
                    <a:pt x="1155" y="369"/>
                  </a:cubicBezTo>
                  <a:cubicBezTo>
                    <a:pt x="1244" y="355"/>
                    <a:pt x="1321" y="333"/>
                    <a:pt x="1389" y="302"/>
                  </a:cubicBezTo>
                  <a:cubicBezTo>
                    <a:pt x="1461" y="271"/>
                    <a:pt x="1533" y="220"/>
                    <a:pt x="1600" y="163"/>
                  </a:cubicBezTo>
                  <a:cubicBezTo>
                    <a:pt x="1645" y="125"/>
                    <a:pt x="1689" y="77"/>
                    <a:pt x="1737" y="24"/>
                  </a:cubicBezTo>
                  <a:lnTo>
                    <a:pt x="1737" y="0"/>
                  </a:lnTo>
                  <a:cubicBezTo>
                    <a:pt x="1679" y="60"/>
                    <a:pt x="1631" y="107"/>
                    <a:pt x="1580" y="148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0" name="Freeform 304"/>
            <p:cNvSpPr>
              <a:spLocks noChangeAspect="1"/>
            </p:cNvSpPr>
            <p:nvPr userDrawn="1"/>
          </p:nvSpPr>
          <p:spPr bwMode="gray">
            <a:xfrm>
              <a:off x="2651" y="834"/>
              <a:ext cx="500" cy="223"/>
            </a:xfrm>
            <a:custGeom>
              <a:avLst/>
              <a:gdLst>
                <a:gd name="T0" fmla="*/ 0 w 1521"/>
                <a:gd name="T1" fmla="*/ 677 h 677"/>
                <a:gd name="T2" fmla="*/ 0 w 1521"/>
                <a:gd name="T3" fmla="*/ 677 h 677"/>
                <a:gd name="T4" fmla="*/ 1521 w 1521"/>
                <a:gd name="T5" fmla="*/ 677 h 677"/>
                <a:gd name="T6" fmla="*/ 1521 w 1521"/>
                <a:gd name="T7" fmla="*/ 0 h 677"/>
                <a:gd name="T8" fmla="*/ 0 w 1521"/>
                <a:gd name="T9" fmla="*/ 0 h 677"/>
                <a:gd name="T10" fmla="*/ 0 w 1521"/>
                <a:gd name="T1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677">
                  <a:moveTo>
                    <a:pt x="0" y="677"/>
                  </a:moveTo>
                  <a:lnTo>
                    <a:pt x="0" y="677"/>
                  </a:lnTo>
                  <a:lnTo>
                    <a:pt x="1521" y="677"/>
                  </a:lnTo>
                  <a:lnTo>
                    <a:pt x="1521" y="0"/>
                  </a:lnTo>
                  <a:lnTo>
                    <a:pt x="0" y="0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1" name="Freeform 305"/>
            <p:cNvSpPr>
              <a:spLocks noChangeAspect="1"/>
            </p:cNvSpPr>
            <p:nvPr userDrawn="1"/>
          </p:nvSpPr>
          <p:spPr bwMode="gray">
            <a:xfrm>
              <a:off x="2651" y="508"/>
              <a:ext cx="501" cy="336"/>
            </a:xfrm>
            <a:custGeom>
              <a:avLst/>
              <a:gdLst>
                <a:gd name="T0" fmla="*/ 0 w 1522"/>
                <a:gd name="T1" fmla="*/ 1019 h 1019"/>
                <a:gd name="T2" fmla="*/ 0 w 1522"/>
                <a:gd name="T3" fmla="*/ 1019 h 1019"/>
                <a:gd name="T4" fmla="*/ 1522 w 1522"/>
                <a:gd name="T5" fmla="*/ 1019 h 1019"/>
                <a:gd name="T6" fmla="*/ 1522 w 1522"/>
                <a:gd name="T7" fmla="*/ 0 h 1019"/>
                <a:gd name="T8" fmla="*/ 0 w 1522"/>
                <a:gd name="T9" fmla="*/ 0 h 1019"/>
                <a:gd name="T10" fmla="*/ 0 w 1522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1019">
                  <a:moveTo>
                    <a:pt x="0" y="1019"/>
                  </a:moveTo>
                  <a:lnTo>
                    <a:pt x="0" y="1019"/>
                  </a:lnTo>
                  <a:lnTo>
                    <a:pt x="1522" y="1019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1019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2" name="Freeform 306"/>
            <p:cNvSpPr>
              <a:spLocks noChangeAspect="1"/>
            </p:cNvSpPr>
            <p:nvPr userDrawn="1"/>
          </p:nvSpPr>
          <p:spPr bwMode="gray">
            <a:xfrm>
              <a:off x="2879" y="539"/>
              <a:ext cx="45" cy="45"/>
            </a:xfrm>
            <a:custGeom>
              <a:avLst/>
              <a:gdLst>
                <a:gd name="T0" fmla="*/ 84 w 137"/>
                <a:gd name="T1" fmla="*/ 51 h 137"/>
                <a:gd name="T2" fmla="*/ 84 w 137"/>
                <a:gd name="T3" fmla="*/ 51 h 137"/>
                <a:gd name="T4" fmla="*/ 137 w 137"/>
                <a:gd name="T5" fmla="*/ 51 h 137"/>
                <a:gd name="T6" fmla="*/ 94 w 137"/>
                <a:gd name="T7" fmla="*/ 84 h 137"/>
                <a:gd name="T8" fmla="*/ 111 w 137"/>
                <a:gd name="T9" fmla="*/ 137 h 137"/>
                <a:gd name="T10" fmla="*/ 68 w 137"/>
                <a:gd name="T11" fmla="*/ 105 h 137"/>
                <a:gd name="T12" fmla="*/ 26 w 137"/>
                <a:gd name="T13" fmla="*/ 137 h 137"/>
                <a:gd name="T14" fmla="*/ 43 w 137"/>
                <a:gd name="T15" fmla="*/ 84 h 137"/>
                <a:gd name="T16" fmla="*/ 0 w 137"/>
                <a:gd name="T17" fmla="*/ 51 h 137"/>
                <a:gd name="T18" fmla="*/ 52 w 137"/>
                <a:gd name="T19" fmla="*/ 51 h 137"/>
                <a:gd name="T20" fmla="*/ 68 w 137"/>
                <a:gd name="T21" fmla="*/ 0 h 137"/>
                <a:gd name="T22" fmla="*/ 84 w 137"/>
                <a:gd name="T2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7">
                  <a:moveTo>
                    <a:pt x="84" y="51"/>
                  </a:moveTo>
                  <a:lnTo>
                    <a:pt x="84" y="51"/>
                  </a:lnTo>
                  <a:lnTo>
                    <a:pt x="137" y="51"/>
                  </a:lnTo>
                  <a:lnTo>
                    <a:pt x="94" y="84"/>
                  </a:lnTo>
                  <a:lnTo>
                    <a:pt x="111" y="137"/>
                  </a:lnTo>
                  <a:lnTo>
                    <a:pt x="68" y="105"/>
                  </a:lnTo>
                  <a:lnTo>
                    <a:pt x="26" y="137"/>
                  </a:lnTo>
                  <a:lnTo>
                    <a:pt x="43" y="84"/>
                  </a:lnTo>
                  <a:lnTo>
                    <a:pt x="0" y="51"/>
                  </a:lnTo>
                  <a:lnTo>
                    <a:pt x="52" y="51"/>
                  </a:lnTo>
                  <a:lnTo>
                    <a:pt x="68" y="0"/>
                  </a:lnTo>
                  <a:lnTo>
                    <a:pt x="84" y="5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3" name="Freeform 307"/>
            <p:cNvSpPr>
              <a:spLocks noChangeAspect="1"/>
            </p:cNvSpPr>
            <p:nvPr userDrawn="1"/>
          </p:nvSpPr>
          <p:spPr bwMode="gray">
            <a:xfrm>
              <a:off x="2880" y="764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4" name="Freeform 308"/>
            <p:cNvSpPr>
              <a:spLocks noChangeAspect="1"/>
            </p:cNvSpPr>
            <p:nvPr userDrawn="1"/>
          </p:nvSpPr>
          <p:spPr bwMode="gray">
            <a:xfrm>
              <a:off x="2935" y="749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5" name="Freeform 309"/>
            <p:cNvSpPr>
              <a:spLocks noChangeAspect="1"/>
            </p:cNvSpPr>
            <p:nvPr userDrawn="1"/>
          </p:nvSpPr>
          <p:spPr bwMode="gray">
            <a:xfrm>
              <a:off x="2935" y="554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2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4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2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4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6" name="Freeform 310"/>
            <p:cNvSpPr>
              <a:spLocks noChangeAspect="1"/>
            </p:cNvSpPr>
            <p:nvPr userDrawn="1"/>
          </p:nvSpPr>
          <p:spPr bwMode="gray">
            <a:xfrm>
              <a:off x="2976" y="596"/>
              <a:ext cx="45" cy="43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7" name="Freeform 311"/>
            <p:cNvSpPr>
              <a:spLocks noChangeAspect="1"/>
            </p:cNvSpPr>
            <p:nvPr userDrawn="1"/>
          </p:nvSpPr>
          <p:spPr bwMode="gray">
            <a:xfrm>
              <a:off x="2976" y="708"/>
              <a:ext cx="45" cy="44"/>
            </a:xfrm>
            <a:custGeom>
              <a:avLst/>
              <a:gdLst>
                <a:gd name="T0" fmla="*/ 85 w 138"/>
                <a:gd name="T1" fmla="*/ 49 h 132"/>
                <a:gd name="T2" fmla="*/ 85 w 138"/>
                <a:gd name="T3" fmla="*/ 49 h 132"/>
                <a:gd name="T4" fmla="*/ 138 w 138"/>
                <a:gd name="T5" fmla="*/ 49 h 132"/>
                <a:gd name="T6" fmla="*/ 95 w 138"/>
                <a:gd name="T7" fmla="*/ 81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1 h 132"/>
                <a:gd name="T16" fmla="*/ 0 w 138"/>
                <a:gd name="T17" fmla="*/ 49 h 132"/>
                <a:gd name="T18" fmla="*/ 53 w 138"/>
                <a:gd name="T19" fmla="*/ 49 h 132"/>
                <a:gd name="T20" fmla="*/ 69 w 138"/>
                <a:gd name="T21" fmla="*/ 0 h 132"/>
                <a:gd name="T22" fmla="*/ 85 w 138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49"/>
                  </a:moveTo>
                  <a:lnTo>
                    <a:pt x="85" y="49"/>
                  </a:lnTo>
                  <a:lnTo>
                    <a:pt x="138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8" name="Freeform 312"/>
            <p:cNvSpPr>
              <a:spLocks noChangeAspect="1"/>
            </p:cNvSpPr>
            <p:nvPr userDrawn="1"/>
          </p:nvSpPr>
          <p:spPr bwMode="gray">
            <a:xfrm>
              <a:off x="2991" y="651"/>
              <a:ext cx="45" cy="44"/>
            </a:xfrm>
            <a:custGeom>
              <a:avLst/>
              <a:gdLst>
                <a:gd name="T0" fmla="*/ 84 w 137"/>
                <a:gd name="T1" fmla="*/ 49 h 132"/>
                <a:gd name="T2" fmla="*/ 84 w 137"/>
                <a:gd name="T3" fmla="*/ 49 h 132"/>
                <a:gd name="T4" fmla="*/ 137 w 137"/>
                <a:gd name="T5" fmla="*/ 49 h 132"/>
                <a:gd name="T6" fmla="*/ 95 w 137"/>
                <a:gd name="T7" fmla="*/ 81 h 132"/>
                <a:gd name="T8" fmla="*/ 111 w 137"/>
                <a:gd name="T9" fmla="*/ 132 h 132"/>
                <a:gd name="T10" fmla="*/ 69 w 137"/>
                <a:gd name="T11" fmla="*/ 101 h 132"/>
                <a:gd name="T12" fmla="*/ 26 w 137"/>
                <a:gd name="T13" fmla="*/ 132 h 132"/>
                <a:gd name="T14" fmla="*/ 43 w 137"/>
                <a:gd name="T15" fmla="*/ 81 h 132"/>
                <a:gd name="T16" fmla="*/ 0 w 137"/>
                <a:gd name="T17" fmla="*/ 49 h 132"/>
                <a:gd name="T18" fmla="*/ 53 w 137"/>
                <a:gd name="T19" fmla="*/ 49 h 132"/>
                <a:gd name="T20" fmla="*/ 69 w 137"/>
                <a:gd name="T21" fmla="*/ 0 h 132"/>
                <a:gd name="T22" fmla="*/ 84 w 137"/>
                <a:gd name="T2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132">
                  <a:moveTo>
                    <a:pt x="84" y="49"/>
                  </a:moveTo>
                  <a:lnTo>
                    <a:pt x="84" y="49"/>
                  </a:lnTo>
                  <a:lnTo>
                    <a:pt x="137" y="49"/>
                  </a:lnTo>
                  <a:lnTo>
                    <a:pt x="95" y="81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1"/>
                  </a:lnTo>
                  <a:lnTo>
                    <a:pt x="0" y="49"/>
                  </a:lnTo>
                  <a:lnTo>
                    <a:pt x="53" y="49"/>
                  </a:lnTo>
                  <a:lnTo>
                    <a:pt x="69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49" name="Freeform 313"/>
            <p:cNvSpPr>
              <a:spLocks noChangeAspect="1"/>
            </p:cNvSpPr>
            <p:nvPr userDrawn="1"/>
          </p:nvSpPr>
          <p:spPr bwMode="gray">
            <a:xfrm>
              <a:off x="2823" y="554"/>
              <a:ext cx="45" cy="44"/>
            </a:xfrm>
            <a:custGeom>
              <a:avLst/>
              <a:gdLst>
                <a:gd name="T0" fmla="*/ 85 w 138"/>
                <a:gd name="T1" fmla="*/ 50 h 133"/>
                <a:gd name="T2" fmla="*/ 85 w 138"/>
                <a:gd name="T3" fmla="*/ 50 h 133"/>
                <a:gd name="T4" fmla="*/ 138 w 138"/>
                <a:gd name="T5" fmla="*/ 50 h 133"/>
                <a:gd name="T6" fmla="*/ 95 w 138"/>
                <a:gd name="T7" fmla="*/ 82 h 133"/>
                <a:gd name="T8" fmla="*/ 112 w 138"/>
                <a:gd name="T9" fmla="*/ 133 h 133"/>
                <a:gd name="T10" fmla="*/ 69 w 138"/>
                <a:gd name="T11" fmla="*/ 101 h 133"/>
                <a:gd name="T12" fmla="*/ 27 w 138"/>
                <a:gd name="T13" fmla="*/ 133 h 133"/>
                <a:gd name="T14" fmla="*/ 43 w 138"/>
                <a:gd name="T15" fmla="*/ 82 h 133"/>
                <a:gd name="T16" fmla="*/ 0 w 138"/>
                <a:gd name="T17" fmla="*/ 50 h 133"/>
                <a:gd name="T18" fmla="*/ 53 w 138"/>
                <a:gd name="T19" fmla="*/ 50 h 133"/>
                <a:gd name="T20" fmla="*/ 69 w 138"/>
                <a:gd name="T21" fmla="*/ 0 h 133"/>
                <a:gd name="T22" fmla="*/ 85 w 138"/>
                <a:gd name="T23" fmla="*/ 5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3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2" y="133"/>
                  </a:lnTo>
                  <a:lnTo>
                    <a:pt x="69" y="101"/>
                  </a:lnTo>
                  <a:lnTo>
                    <a:pt x="27" y="133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0" name="Freeform 314"/>
            <p:cNvSpPr>
              <a:spLocks noChangeAspect="1"/>
            </p:cNvSpPr>
            <p:nvPr userDrawn="1"/>
          </p:nvSpPr>
          <p:spPr bwMode="gray">
            <a:xfrm>
              <a:off x="2783" y="596"/>
              <a:ext cx="45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1" name="Freeform 315"/>
            <p:cNvSpPr>
              <a:spLocks noChangeAspect="1"/>
            </p:cNvSpPr>
            <p:nvPr userDrawn="1"/>
          </p:nvSpPr>
          <p:spPr bwMode="gray">
            <a:xfrm>
              <a:off x="2768" y="651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2" name="Freeform 316"/>
            <p:cNvSpPr>
              <a:spLocks noChangeAspect="1"/>
            </p:cNvSpPr>
            <p:nvPr userDrawn="1"/>
          </p:nvSpPr>
          <p:spPr bwMode="gray">
            <a:xfrm>
              <a:off x="2783" y="708"/>
              <a:ext cx="45" cy="44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7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7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3" name="Freeform 317"/>
            <p:cNvSpPr>
              <a:spLocks noChangeAspect="1"/>
            </p:cNvSpPr>
            <p:nvPr userDrawn="1"/>
          </p:nvSpPr>
          <p:spPr bwMode="gray">
            <a:xfrm>
              <a:off x="2823" y="749"/>
              <a:ext cx="46" cy="43"/>
            </a:xfrm>
            <a:custGeom>
              <a:avLst/>
              <a:gdLst>
                <a:gd name="T0" fmla="*/ 85 w 138"/>
                <a:gd name="T1" fmla="*/ 50 h 132"/>
                <a:gd name="T2" fmla="*/ 85 w 138"/>
                <a:gd name="T3" fmla="*/ 50 h 132"/>
                <a:gd name="T4" fmla="*/ 138 w 138"/>
                <a:gd name="T5" fmla="*/ 50 h 132"/>
                <a:gd name="T6" fmla="*/ 95 w 138"/>
                <a:gd name="T7" fmla="*/ 82 h 132"/>
                <a:gd name="T8" fmla="*/ 111 w 138"/>
                <a:gd name="T9" fmla="*/ 132 h 132"/>
                <a:gd name="T10" fmla="*/ 69 w 138"/>
                <a:gd name="T11" fmla="*/ 101 h 132"/>
                <a:gd name="T12" fmla="*/ 26 w 138"/>
                <a:gd name="T13" fmla="*/ 132 h 132"/>
                <a:gd name="T14" fmla="*/ 43 w 138"/>
                <a:gd name="T15" fmla="*/ 82 h 132"/>
                <a:gd name="T16" fmla="*/ 0 w 138"/>
                <a:gd name="T17" fmla="*/ 50 h 132"/>
                <a:gd name="T18" fmla="*/ 53 w 138"/>
                <a:gd name="T19" fmla="*/ 50 h 132"/>
                <a:gd name="T20" fmla="*/ 69 w 138"/>
                <a:gd name="T21" fmla="*/ 0 h 132"/>
                <a:gd name="T22" fmla="*/ 85 w 138"/>
                <a:gd name="T23" fmla="*/ 5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32">
                  <a:moveTo>
                    <a:pt x="85" y="50"/>
                  </a:moveTo>
                  <a:lnTo>
                    <a:pt x="85" y="50"/>
                  </a:lnTo>
                  <a:lnTo>
                    <a:pt x="138" y="50"/>
                  </a:lnTo>
                  <a:lnTo>
                    <a:pt x="95" y="82"/>
                  </a:lnTo>
                  <a:lnTo>
                    <a:pt x="111" y="132"/>
                  </a:lnTo>
                  <a:lnTo>
                    <a:pt x="69" y="101"/>
                  </a:lnTo>
                  <a:lnTo>
                    <a:pt x="26" y="132"/>
                  </a:lnTo>
                  <a:lnTo>
                    <a:pt x="43" y="82"/>
                  </a:lnTo>
                  <a:lnTo>
                    <a:pt x="0" y="50"/>
                  </a:lnTo>
                  <a:lnTo>
                    <a:pt x="53" y="50"/>
                  </a:lnTo>
                  <a:lnTo>
                    <a:pt x="69" y="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4" name="Freeform 318"/>
            <p:cNvSpPr>
              <a:spLocks noChangeAspect="1"/>
            </p:cNvSpPr>
            <p:nvPr userDrawn="1"/>
          </p:nvSpPr>
          <p:spPr bwMode="gray">
            <a:xfrm>
              <a:off x="2651" y="1051"/>
              <a:ext cx="501" cy="28"/>
            </a:xfrm>
            <a:custGeom>
              <a:avLst/>
              <a:gdLst>
                <a:gd name="T0" fmla="*/ 0 w 1522"/>
                <a:gd name="T1" fmla="*/ 87 h 87"/>
                <a:gd name="T2" fmla="*/ 0 w 1522"/>
                <a:gd name="T3" fmla="*/ 87 h 87"/>
                <a:gd name="T4" fmla="*/ 1522 w 1522"/>
                <a:gd name="T5" fmla="*/ 87 h 87"/>
                <a:gd name="T6" fmla="*/ 1522 w 1522"/>
                <a:gd name="T7" fmla="*/ 0 h 87"/>
                <a:gd name="T8" fmla="*/ 0 w 1522"/>
                <a:gd name="T9" fmla="*/ 0 h 87"/>
                <a:gd name="T10" fmla="*/ 0 w 1522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2" h="87">
                  <a:moveTo>
                    <a:pt x="0" y="87"/>
                  </a:moveTo>
                  <a:lnTo>
                    <a:pt x="0" y="87"/>
                  </a:lnTo>
                  <a:lnTo>
                    <a:pt x="1522" y="87"/>
                  </a:lnTo>
                  <a:lnTo>
                    <a:pt x="1522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5" name="Freeform 319"/>
            <p:cNvSpPr>
              <a:spLocks noChangeAspect="1"/>
            </p:cNvSpPr>
            <p:nvPr userDrawn="1"/>
          </p:nvSpPr>
          <p:spPr bwMode="gray">
            <a:xfrm>
              <a:off x="3223" y="272"/>
              <a:ext cx="352" cy="292"/>
            </a:xfrm>
            <a:custGeom>
              <a:avLst/>
              <a:gdLst>
                <a:gd name="T0" fmla="*/ 0 w 1072"/>
                <a:gd name="T1" fmla="*/ 0 h 886"/>
                <a:gd name="T2" fmla="*/ 0 w 1072"/>
                <a:gd name="T3" fmla="*/ 0 h 886"/>
                <a:gd name="T4" fmla="*/ 376 w 1072"/>
                <a:gd name="T5" fmla="*/ 585 h 886"/>
                <a:gd name="T6" fmla="*/ 735 w 1072"/>
                <a:gd name="T7" fmla="*/ 797 h 886"/>
                <a:gd name="T8" fmla="*/ 1072 w 1072"/>
                <a:gd name="T9" fmla="*/ 869 h 886"/>
                <a:gd name="T10" fmla="*/ 1072 w 1072"/>
                <a:gd name="T11" fmla="*/ 886 h 886"/>
                <a:gd name="T12" fmla="*/ 731 w 1072"/>
                <a:gd name="T13" fmla="*/ 813 h 886"/>
                <a:gd name="T14" fmla="*/ 373 w 1072"/>
                <a:gd name="T15" fmla="*/ 637 h 886"/>
                <a:gd name="T16" fmla="*/ 0 w 1072"/>
                <a:gd name="T17" fmla="*/ 116 h 886"/>
                <a:gd name="T18" fmla="*/ 0 w 1072"/>
                <a:gd name="T19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88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8" y="494"/>
                    <a:pt x="376" y="585"/>
                  </a:cubicBezTo>
                  <a:cubicBezTo>
                    <a:pt x="434" y="676"/>
                    <a:pt x="500" y="748"/>
                    <a:pt x="735" y="797"/>
                  </a:cubicBezTo>
                  <a:cubicBezTo>
                    <a:pt x="969" y="846"/>
                    <a:pt x="1072" y="869"/>
                    <a:pt x="1072" y="869"/>
                  </a:cubicBezTo>
                  <a:lnTo>
                    <a:pt x="1072" y="886"/>
                  </a:lnTo>
                  <a:cubicBezTo>
                    <a:pt x="1072" y="886"/>
                    <a:pt x="923" y="855"/>
                    <a:pt x="731" y="813"/>
                  </a:cubicBezTo>
                  <a:cubicBezTo>
                    <a:pt x="539" y="771"/>
                    <a:pt x="460" y="757"/>
                    <a:pt x="373" y="637"/>
                  </a:cubicBezTo>
                  <a:cubicBezTo>
                    <a:pt x="300" y="538"/>
                    <a:pt x="0" y="116"/>
                    <a:pt x="0" y="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6" name="Freeform 320"/>
            <p:cNvSpPr>
              <a:spLocks noChangeAspect="1"/>
            </p:cNvSpPr>
            <p:nvPr userDrawn="1"/>
          </p:nvSpPr>
          <p:spPr bwMode="gray">
            <a:xfrm>
              <a:off x="3223" y="319"/>
              <a:ext cx="353" cy="268"/>
            </a:xfrm>
            <a:custGeom>
              <a:avLst/>
              <a:gdLst>
                <a:gd name="T0" fmla="*/ 0 w 1073"/>
                <a:gd name="T1" fmla="*/ 0 h 815"/>
                <a:gd name="T2" fmla="*/ 0 w 1073"/>
                <a:gd name="T3" fmla="*/ 0 h 815"/>
                <a:gd name="T4" fmla="*/ 372 w 1073"/>
                <a:gd name="T5" fmla="*/ 527 h 815"/>
                <a:gd name="T6" fmla="*/ 733 w 1073"/>
                <a:gd name="T7" fmla="*/ 732 h 815"/>
                <a:gd name="T8" fmla="*/ 1073 w 1073"/>
                <a:gd name="T9" fmla="*/ 800 h 815"/>
                <a:gd name="T10" fmla="*/ 1073 w 1073"/>
                <a:gd name="T11" fmla="*/ 815 h 815"/>
                <a:gd name="T12" fmla="*/ 733 w 1073"/>
                <a:gd name="T13" fmla="*/ 747 h 815"/>
                <a:gd name="T14" fmla="*/ 373 w 1073"/>
                <a:gd name="T15" fmla="*/ 582 h 815"/>
                <a:gd name="T16" fmla="*/ 0 w 1073"/>
                <a:gd name="T17" fmla="*/ 105 h 815"/>
                <a:gd name="T18" fmla="*/ 0 w 1073"/>
                <a:gd name="T1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3" h="81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8" y="470"/>
                    <a:pt x="372" y="527"/>
                  </a:cubicBezTo>
                  <a:cubicBezTo>
                    <a:pt x="415" y="585"/>
                    <a:pt x="474" y="678"/>
                    <a:pt x="733" y="732"/>
                  </a:cubicBezTo>
                  <a:cubicBezTo>
                    <a:pt x="800" y="746"/>
                    <a:pt x="1073" y="800"/>
                    <a:pt x="1073" y="800"/>
                  </a:cubicBezTo>
                  <a:lnTo>
                    <a:pt x="1073" y="815"/>
                  </a:lnTo>
                  <a:cubicBezTo>
                    <a:pt x="1073" y="815"/>
                    <a:pt x="865" y="775"/>
                    <a:pt x="733" y="747"/>
                  </a:cubicBezTo>
                  <a:cubicBezTo>
                    <a:pt x="601" y="719"/>
                    <a:pt x="461" y="694"/>
                    <a:pt x="373" y="582"/>
                  </a:cubicBezTo>
                  <a:cubicBezTo>
                    <a:pt x="292" y="480"/>
                    <a:pt x="0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7" name="Freeform 321"/>
            <p:cNvSpPr>
              <a:spLocks noChangeAspect="1"/>
            </p:cNvSpPr>
            <p:nvPr userDrawn="1"/>
          </p:nvSpPr>
          <p:spPr bwMode="gray">
            <a:xfrm>
              <a:off x="3223" y="365"/>
              <a:ext cx="352" cy="245"/>
            </a:xfrm>
            <a:custGeom>
              <a:avLst/>
              <a:gdLst>
                <a:gd name="T0" fmla="*/ 0 w 1072"/>
                <a:gd name="T1" fmla="*/ 0 h 744"/>
                <a:gd name="T2" fmla="*/ 0 w 1072"/>
                <a:gd name="T3" fmla="*/ 0 h 744"/>
                <a:gd name="T4" fmla="*/ 372 w 1072"/>
                <a:gd name="T5" fmla="*/ 479 h 744"/>
                <a:gd name="T6" fmla="*/ 733 w 1072"/>
                <a:gd name="T7" fmla="*/ 666 h 744"/>
                <a:gd name="T8" fmla="*/ 1072 w 1072"/>
                <a:gd name="T9" fmla="*/ 729 h 744"/>
                <a:gd name="T10" fmla="*/ 1072 w 1072"/>
                <a:gd name="T11" fmla="*/ 744 h 744"/>
                <a:gd name="T12" fmla="*/ 733 w 1072"/>
                <a:gd name="T13" fmla="*/ 681 h 744"/>
                <a:gd name="T14" fmla="*/ 372 w 1072"/>
                <a:gd name="T15" fmla="*/ 529 h 744"/>
                <a:gd name="T16" fmla="*/ 0 w 1072"/>
                <a:gd name="T17" fmla="*/ 99 h 744"/>
                <a:gd name="T18" fmla="*/ 0 w 1072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7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9" y="399"/>
                    <a:pt x="372" y="479"/>
                  </a:cubicBezTo>
                  <a:cubicBezTo>
                    <a:pt x="434" y="559"/>
                    <a:pt x="520" y="625"/>
                    <a:pt x="733" y="666"/>
                  </a:cubicBezTo>
                  <a:cubicBezTo>
                    <a:pt x="856" y="689"/>
                    <a:pt x="1072" y="729"/>
                    <a:pt x="1072" y="729"/>
                  </a:cubicBezTo>
                  <a:lnTo>
                    <a:pt x="1072" y="744"/>
                  </a:lnTo>
                  <a:cubicBezTo>
                    <a:pt x="1072" y="744"/>
                    <a:pt x="882" y="708"/>
                    <a:pt x="733" y="681"/>
                  </a:cubicBezTo>
                  <a:cubicBezTo>
                    <a:pt x="583" y="654"/>
                    <a:pt x="460" y="628"/>
                    <a:pt x="372" y="529"/>
                  </a:cubicBezTo>
                  <a:cubicBezTo>
                    <a:pt x="294" y="442"/>
                    <a:pt x="0" y="99"/>
                    <a:pt x="0" y="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8" name="Freeform 322"/>
            <p:cNvSpPr>
              <a:spLocks noChangeAspect="1"/>
            </p:cNvSpPr>
            <p:nvPr userDrawn="1"/>
          </p:nvSpPr>
          <p:spPr bwMode="gray">
            <a:xfrm>
              <a:off x="3223" y="411"/>
              <a:ext cx="352" cy="224"/>
            </a:xfrm>
            <a:custGeom>
              <a:avLst/>
              <a:gdLst>
                <a:gd name="T0" fmla="*/ 0 w 1072"/>
                <a:gd name="T1" fmla="*/ 0 h 681"/>
                <a:gd name="T2" fmla="*/ 0 w 1072"/>
                <a:gd name="T3" fmla="*/ 0 h 681"/>
                <a:gd name="T4" fmla="*/ 373 w 1072"/>
                <a:gd name="T5" fmla="*/ 427 h 681"/>
                <a:gd name="T6" fmla="*/ 733 w 1072"/>
                <a:gd name="T7" fmla="*/ 605 h 681"/>
                <a:gd name="T8" fmla="*/ 1072 w 1072"/>
                <a:gd name="T9" fmla="*/ 665 h 681"/>
                <a:gd name="T10" fmla="*/ 1072 w 1072"/>
                <a:gd name="T11" fmla="*/ 681 h 681"/>
                <a:gd name="T12" fmla="*/ 733 w 1072"/>
                <a:gd name="T13" fmla="*/ 620 h 681"/>
                <a:gd name="T14" fmla="*/ 372 w 1072"/>
                <a:gd name="T15" fmla="*/ 475 h 681"/>
                <a:gd name="T16" fmla="*/ 0 w 1072"/>
                <a:gd name="T17" fmla="*/ 94 h 681"/>
                <a:gd name="T18" fmla="*/ 0 w 1072"/>
                <a:gd name="T19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8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2" y="363"/>
                    <a:pt x="373" y="427"/>
                  </a:cubicBezTo>
                  <a:cubicBezTo>
                    <a:pt x="466" y="528"/>
                    <a:pt x="512" y="563"/>
                    <a:pt x="733" y="605"/>
                  </a:cubicBezTo>
                  <a:cubicBezTo>
                    <a:pt x="822" y="621"/>
                    <a:pt x="1072" y="665"/>
                    <a:pt x="1072" y="665"/>
                  </a:cubicBezTo>
                  <a:lnTo>
                    <a:pt x="1072" y="681"/>
                  </a:lnTo>
                  <a:cubicBezTo>
                    <a:pt x="1072" y="681"/>
                    <a:pt x="864" y="644"/>
                    <a:pt x="733" y="620"/>
                  </a:cubicBezTo>
                  <a:cubicBezTo>
                    <a:pt x="601" y="597"/>
                    <a:pt x="490" y="589"/>
                    <a:pt x="372" y="475"/>
                  </a:cubicBezTo>
                  <a:cubicBezTo>
                    <a:pt x="281" y="388"/>
                    <a:pt x="0" y="94"/>
                    <a:pt x="0" y="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59" name="Freeform 323"/>
            <p:cNvSpPr>
              <a:spLocks noChangeAspect="1"/>
            </p:cNvSpPr>
            <p:nvPr userDrawn="1"/>
          </p:nvSpPr>
          <p:spPr bwMode="gray">
            <a:xfrm>
              <a:off x="3223" y="458"/>
              <a:ext cx="352" cy="200"/>
            </a:xfrm>
            <a:custGeom>
              <a:avLst/>
              <a:gdLst>
                <a:gd name="T0" fmla="*/ 0 w 1072"/>
                <a:gd name="T1" fmla="*/ 0 h 606"/>
                <a:gd name="T2" fmla="*/ 0 w 1072"/>
                <a:gd name="T3" fmla="*/ 0 h 606"/>
                <a:gd name="T4" fmla="*/ 373 w 1072"/>
                <a:gd name="T5" fmla="*/ 382 h 606"/>
                <a:gd name="T6" fmla="*/ 732 w 1072"/>
                <a:gd name="T7" fmla="*/ 533 h 606"/>
                <a:gd name="T8" fmla="*/ 1072 w 1072"/>
                <a:gd name="T9" fmla="*/ 590 h 606"/>
                <a:gd name="T10" fmla="*/ 1072 w 1072"/>
                <a:gd name="T11" fmla="*/ 606 h 606"/>
                <a:gd name="T12" fmla="*/ 732 w 1072"/>
                <a:gd name="T13" fmla="*/ 551 h 606"/>
                <a:gd name="T14" fmla="*/ 372 w 1072"/>
                <a:gd name="T15" fmla="*/ 427 h 606"/>
                <a:gd name="T16" fmla="*/ 0 w 1072"/>
                <a:gd name="T17" fmla="*/ 87 h 606"/>
                <a:gd name="T18" fmla="*/ 0 w 1072"/>
                <a:gd name="T1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606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9" y="296"/>
                    <a:pt x="373" y="382"/>
                  </a:cubicBezTo>
                  <a:cubicBezTo>
                    <a:pt x="461" y="472"/>
                    <a:pt x="575" y="505"/>
                    <a:pt x="732" y="533"/>
                  </a:cubicBezTo>
                  <a:cubicBezTo>
                    <a:pt x="882" y="559"/>
                    <a:pt x="1072" y="590"/>
                    <a:pt x="1072" y="590"/>
                  </a:cubicBezTo>
                  <a:lnTo>
                    <a:pt x="1072" y="606"/>
                  </a:lnTo>
                  <a:cubicBezTo>
                    <a:pt x="1072" y="606"/>
                    <a:pt x="894" y="578"/>
                    <a:pt x="732" y="551"/>
                  </a:cubicBezTo>
                  <a:cubicBezTo>
                    <a:pt x="573" y="524"/>
                    <a:pt x="462" y="509"/>
                    <a:pt x="372" y="427"/>
                  </a:cubicBezTo>
                  <a:cubicBezTo>
                    <a:pt x="290" y="354"/>
                    <a:pt x="0" y="87"/>
                    <a:pt x="0" y="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0" name="Freeform 324"/>
            <p:cNvSpPr>
              <a:spLocks noChangeAspect="1"/>
            </p:cNvSpPr>
            <p:nvPr userDrawn="1"/>
          </p:nvSpPr>
          <p:spPr bwMode="gray">
            <a:xfrm>
              <a:off x="3223" y="502"/>
              <a:ext cx="352" cy="181"/>
            </a:xfrm>
            <a:custGeom>
              <a:avLst/>
              <a:gdLst>
                <a:gd name="T0" fmla="*/ 0 w 1072"/>
                <a:gd name="T1" fmla="*/ 0 h 547"/>
                <a:gd name="T2" fmla="*/ 0 w 1072"/>
                <a:gd name="T3" fmla="*/ 0 h 547"/>
                <a:gd name="T4" fmla="*/ 373 w 1072"/>
                <a:gd name="T5" fmla="*/ 336 h 547"/>
                <a:gd name="T6" fmla="*/ 733 w 1072"/>
                <a:gd name="T7" fmla="*/ 473 h 547"/>
                <a:gd name="T8" fmla="*/ 1072 w 1072"/>
                <a:gd name="T9" fmla="*/ 529 h 547"/>
                <a:gd name="T10" fmla="*/ 1072 w 1072"/>
                <a:gd name="T11" fmla="*/ 547 h 547"/>
                <a:gd name="T12" fmla="*/ 732 w 1072"/>
                <a:gd name="T13" fmla="*/ 493 h 547"/>
                <a:gd name="T14" fmla="*/ 373 w 1072"/>
                <a:gd name="T15" fmla="*/ 381 h 547"/>
                <a:gd name="T16" fmla="*/ 0 w 1072"/>
                <a:gd name="T17" fmla="*/ 82 h 547"/>
                <a:gd name="T18" fmla="*/ 0 w 1072"/>
                <a:gd name="T1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54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5" y="250"/>
                    <a:pt x="373" y="336"/>
                  </a:cubicBezTo>
                  <a:cubicBezTo>
                    <a:pt x="462" y="415"/>
                    <a:pt x="535" y="439"/>
                    <a:pt x="733" y="473"/>
                  </a:cubicBezTo>
                  <a:cubicBezTo>
                    <a:pt x="931" y="508"/>
                    <a:pt x="1072" y="529"/>
                    <a:pt x="1072" y="529"/>
                  </a:cubicBezTo>
                  <a:lnTo>
                    <a:pt x="1072" y="547"/>
                  </a:lnTo>
                  <a:cubicBezTo>
                    <a:pt x="1072" y="547"/>
                    <a:pt x="893" y="518"/>
                    <a:pt x="732" y="493"/>
                  </a:cubicBezTo>
                  <a:cubicBezTo>
                    <a:pt x="571" y="468"/>
                    <a:pt x="469" y="458"/>
                    <a:pt x="373" y="381"/>
                  </a:cubicBezTo>
                  <a:cubicBezTo>
                    <a:pt x="262" y="293"/>
                    <a:pt x="0" y="82"/>
                    <a:pt x="0" y="8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1" name="Freeform 325"/>
            <p:cNvSpPr>
              <a:spLocks noChangeAspect="1"/>
            </p:cNvSpPr>
            <p:nvPr userDrawn="1"/>
          </p:nvSpPr>
          <p:spPr bwMode="gray">
            <a:xfrm>
              <a:off x="3223" y="549"/>
              <a:ext cx="352" cy="158"/>
            </a:xfrm>
            <a:custGeom>
              <a:avLst/>
              <a:gdLst>
                <a:gd name="T0" fmla="*/ 0 w 1071"/>
                <a:gd name="T1" fmla="*/ 0 h 477"/>
                <a:gd name="T2" fmla="*/ 0 w 1071"/>
                <a:gd name="T3" fmla="*/ 0 h 477"/>
                <a:gd name="T4" fmla="*/ 372 w 1071"/>
                <a:gd name="T5" fmla="*/ 287 h 477"/>
                <a:gd name="T6" fmla="*/ 733 w 1071"/>
                <a:gd name="T7" fmla="*/ 411 h 477"/>
                <a:gd name="T8" fmla="*/ 1071 w 1071"/>
                <a:gd name="T9" fmla="*/ 458 h 477"/>
                <a:gd name="T10" fmla="*/ 1071 w 1071"/>
                <a:gd name="T11" fmla="*/ 477 h 477"/>
                <a:gd name="T12" fmla="*/ 733 w 1071"/>
                <a:gd name="T13" fmla="*/ 432 h 477"/>
                <a:gd name="T14" fmla="*/ 373 w 1071"/>
                <a:gd name="T15" fmla="*/ 328 h 477"/>
                <a:gd name="T16" fmla="*/ 0 w 1071"/>
                <a:gd name="T17" fmla="*/ 76 h 477"/>
                <a:gd name="T18" fmla="*/ 0 w 1071"/>
                <a:gd name="T1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3" y="244"/>
                    <a:pt x="372" y="287"/>
                  </a:cubicBezTo>
                  <a:cubicBezTo>
                    <a:pt x="430" y="329"/>
                    <a:pt x="508" y="379"/>
                    <a:pt x="733" y="411"/>
                  </a:cubicBezTo>
                  <a:cubicBezTo>
                    <a:pt x="956" y="443"/>
                    <a:pt x="1071" y="458"/>
                    <a:pt x="1071" y="458"/>
                  </a:cubicBezTo>
                  <a:lnTo>
                    <a:pt x="1071" y="477"/>
                  </a:lnTo>
                  <a:cubicBezTo>
                    <a:pt x="1071" y="477"/>
                    <a:pt x="868" y="448"/>
                    <a:pt x="733" y="432"/>
                  </a:cubicBezTo>
                  <a:cubicBezTo>
                    <a:pt x="598" y="415"/>
                    <a:pt x="494" y="408"/>
                    <a:pt x="373" y="328"/>
                  </a:cubicBezTo>
                  <a:cubicBezTo>
                    <a:pt x="254" y="251"/>
                    <a:pt x="0" y="76"/>
                    <a:pt x="0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2" name="Freeform 326"/>
            <p:cNvSpPr>
              <a:spLocks noChangeAspect="1"/>
            </p:cNvSpPr>
            <p:nvPr userDrawn="1"/>
          </p:nvSpPr>
          <p:spPr bwMode="gray">
            <a:xfrm>
              <a:off x="3223" y="595"/>
              <a:ext cx="352" cy="136"/>
            </a:xfrm>
            <a:custGeom>
              <a:avLst/>
              <a:gdLst>
                <a:gd name="T0" fmla="*/ 0 w 1071"/>
                <a:gd name="T1" fmla="*/ 0 h 412"/>
                <a:gd name="T2" fmla="*/ 0 w 1071"/>
                <a:gd name="T3" fmla="*/ 0 h 412"/>
                <a:gd name="T4" fmla="*/ 373 w 1071"/>
                <a:gd name="T5" fmla="*/ 238 h 412"/>
                <a:gd name="T6" fmla="*/ 733 w 1071"/>
                <a:gd name="T7" fmla="*/ 352 h 412"/>
                <a:gd name="T8" fmla="*/ 1071 w 1071"/>
                <a:gd name="T9" fmla="*/ 394 h 412"/>
                <a:gd name="T10" fmla="*/ 1071 w 1071"/>
                <a:gd name="T11" fmla="*/ 412 h 412"/>
                <a:gd name="T12" fmla="*/ 732 w 1071"/>
                <a:gd name="T13" fmla="*/ 375 h 412"/>
                <a:gd name="T14" fmla="*/ 372 w 1071"/>
                <a:gd name="T15" fmla="*/ 279 h 412"/>
                <a:gd name="T16" fmla="*/ 0 w 1071"/>
                <a:gd name="T17" fmla="*/ 70 h 412"/>
                <a:gd name="T18" fmla="*/ 0 w 1071"/>
                <a:gd name="T1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4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4" y="205"/>
                    <a:pt x="373" y="238"/>
                  </a:cubicBezTo>
                  <a:cubicBezTo>
                    <a:pt x="433" y="270"/>
                    <a:pt x="503" y="323"/>
                    <a:pt x="733" y="352"/>
                  </a:cubicBezTo>
                  <a:cubicBezTo>
                    <a:pt x="963" y="381"/>
                    <a:pt x="1071" y="394"/>
                    <a:pt x="1071" y="394"/>
                  </a:cubicBezTo>
                  <a:lnTo>
                    <a:pt x="1071" y="412"/>
                  </a:lnTo>
                  <a:cubicBezTo>
                    <a:pt x="1071" y="412"/>
                    <a:pt x="881" y="391"/>
                    <a:pt x="732" y="375"/>
                  </a:cubicBezTo>
                  <a:cubicBezTo>
                    <a:pt x="583" y="360"/>
                    <a:pt x="482" y="338"/>
                    <a:pt x="372" y="279"/>
                  </a:cubicBezTo>
                  <a:cubicBezTo>
                    <a:pt x="261" y="219"/>
                    <a:pt x="0" y="70"/>
                    <a:pt x="0" y="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3" name="Freeform 327"/>
            <p:cNvSpPr>
              <a:spLocks noChangeAspect="1"/>
            </p:cNvSpPr>
            <p:nvPr userDrawn="1"/>
          </p:nvSpPr>
          <p:spPr bwMode="gray">
            <a:xfrm>
              <a:off x="3223" y="640"/>
              <a:ext cx="352" cy="113"/>
            </a:xfrm>
            <a:custGeom>
              <a:avLst/>
              <a:gdLst>
                <a:gd name="T0" fmla="*/ 0 w 1072"/>
                <a:gd name="T1" fmla="*/ 0 h 344"/>
                <a:gd name="T2" fmla="*/ 0 w 1072"/>
                <a:gd name="T3" fmla="*/ 0 h 344"/>
                <a:gd name="T4" fmla="*/ 373 w 1072"/>
                <a:gd name="T5" fmla="*/ 195 h 344"/>
                <a:gd name="T6" fmla="*/ 733 w 1072"/>
                <a:gd name="T7" fmla="*/ 290 h 344"/>
                <a:gd name="T8" fmla="*/ 1072 w 1072"/>
                <a:gd name="T9" fmla="*/ 327 h 344"/>
                <a:gd name="T10" fmla="*/ 1072 w 1072"/>
                <a:gd name="T11" fmla="*/ 344 h 344"/>
                <a:gd name="T12" fmla="*/ 733 w 1072"/>
                <a:gd name="T13" fmla="*/ 311 h 344"/>
                <a:gd name="T14" fmla="*/ 373 w 1072"/>
                <a:gd name="T15" fmla="*/ 233 h 344"/>
                <a:gd name="T16" fmla="*/ 0 w 1072"/>
                <a:gd name="T17" fmla="*/ 65 h 344"/>
                <a:gd name="T18" fmla="*/ 0 w 1072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34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8" y="148"/>
                    <a:pt x="373" y="195"/>
                  </a:cubicBezTo>
                  <a:cubicBezTo>
                    <a:pt x="478" y="246"/>
                    <a:pt x="568" y="271"/>
                    <a:pt x="733" y="290"/>
                  </a:cubicBezTo>
                  <a:cubicBezTo>
                    <a:pt x="895" y="309"/>
                    <a:pt x="1072" y="327"/>
                    <a:pt x="1072" y="327"/>
                  </a:cubicBezTo>
                  <a:lnTo>
                    <a:pt x="1072" y="344"/>
                  </a:lnTo>
                  <a:cubicBezTo>
                    <a:pt x="1072" y="344"/>
                    <a:pt x="908" y="327"/>
                    <a:pt x="733" y="311"/>
                  </a:cubicBezTo>
                  <a:cubicBezTo>
                    <a:pt x="560" y="295"/>
                    <a:pt x="498" y="287"/>
                    <a:pt x="373" y="233"/>
                  </a:cubicBezTo>
                  <a:cubicBezTo>
                    <a:pt x="261" y="184"/>
                    <a:pt x="0" y="65"/>
                    <a:pt x="0" y="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4" name="Freeform 328"/>
            <p:cNvSpPr>
              <a:spLocks noChangeAspect="1"/>
            </p:cNvSpPr>
            <p:nvPr userDrawn="1"/>
          </p:nvSpPr>
          <p:spPr bwMode="gray">
            <a:xfrm>
              <a:off x="3223" y="686"/>
              <a:ext cx="352" cy="91"/>
            </a:xfrm>
            <a:custGeom>
              <a:avLst/>
              <a:gdLst>
                <a:gd name="T0" fmla="*/ 0 w 1071"/>
                <a:gd name="T1" fmla="*/ 0 h 278"/>
                <a:gd name="T2" fmla="*/ 0 w 1071"/>
                <a:gd name="T3" fmla="*/ 0 h 278"/>
                <a:gd name="T4" fmla="*/ 373 w 1071"/>
                <a:gd name="T5" fmla="*/ 152 h 278"/>
                <a:gd name="T6" fmla="*/ 734 w 1071"/>
                <a:gd name="T7" fmla="*/ 227 h 278"/>
                <a:gd name="T8" fmla="*/ 1071 w 1071"/>
                <a:gd name="T9" fmla="*/ 261 h 278"/>
                <a:gd name="T10" fmla="*/ 1071 w 1071"/>
                <a:gd name="T11" fmla="*/ 278 h 278"/>
                <a:gd name="T12" fmla="*/ 733 w 1071"/>
                <a:gd name="T13" fmla="*/ 250 h 278"/>
                <a:gd name="T14" fmla="*/ 373 w 1071"/>
                <a:gd name="T15" fmla="*/ 188 h 278"/>
                <a:gd name="T16" fmla="*/ 0 w 1071"/>
                <a:gd name="T17" fmla="*/ 62 h 278"/>
                <a:gd name="T18" fmla="*/ 0 w 1071"/>
                <a:gd name="T1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7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92"/>
                    <a:pt x="373" y="152"/>
                  </a:cubicBezTo>
                  <a:cubicBezTo>
                    <a:pt x="525" y="211"/>
                    <a:pt x="642" y="216"/>
                    <a:pt x="734" y="227"/>
                  </a:cubicBezTo>
                  <a:cubicBezTo>
                    <a:pt x="775" y="231"/>
                    <a:pt x="1071" y="261"/>
                    <a:pt x="1071" y="261"/>
                  </a:cubicBezTo>
                  <a:lnTo>
                    <a:pt x="1071" y="278"/>
                  </a:lnTo>
                  <a:cubicBezTo>
                    <a:pt x="1071" y="278"/>
                    <a:pt x="894" y="264"/>
                    <a:pt x="733" y="250"/>
                  </a:cubicBezTo>
                  <a:cubicBezTo>
                    <a:pt x="572" y="236"/>
                    <a:pt x="503" y="230"/>
                    <a:pt x="373" y="188"/>
                  </a:cubicBezTo>
                  <a:cubicBezTo>
                    <a:pt x="241" y="145"/>
                    <a:pt x="0" y="62"/>
                    <a:pt x="0" y="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5" name="Freeform 329"/>
            <p:cNvSpPr>
              <a:spLocks noChangeAspect="1"/>
            </p:cNvSpPr>
            <p:nvPr userDrawn="1"/>
          </p:nvSpPr>
          <p:spPr bwMode="gray">
            <a:xfrm>
              <a:off x="3223" y="732"/>
              <a:ext cx="352" cy="69"/>
            </a:xfrm>
            <a:custGeom>
              <a:avLst/>
              <a:gdLst>
                <a:gd name="T0" fmla="*/ 0 w 1071"/>
                <a:gd name="T1" fmla="*/ 0 h 208"/>
                <a:gd name="T2" fmla="*/ 0 w 1071"/>
                <a:gd name="T3" fmla="*/ 0 h 208"/>
                <a:gd name="T4" fmla="*/ 373 w 1071"/>
                <a:gd name="T5" fmla="*/ 107 h 208"/>
                <a:gd name="T6" fmla="*/ 734 w 1071"/>
                <a:gd name="T7" fmla="*/ 166 h 208"/>
                <a:gd name="T8" fmla="*/ 1071 w 1071"/>
                <a:gd name="T9" fmla="*/ 192 h 208"/>
                <a:gd name="T10" fmla="*/ 1071 w 1071"/>
                <a:gd name="T11" fmla="*/ 208 h 208"/>
                <a:gd name="T12" fmla="*/ 733 w 1071"/>
                <a:gd name="T13" fmla="*/ 185 h 208"/>
                <a:gd name="T14" fmla="*/ 373 w 1071"/>
                <a:gd name="T15" fmla="*/ 144 h 208"/>
                <a:gd name="T16" fmla="*/ 0 w 1071"/>
                <a:gd name="T17" fmla="*/ 59 h 208"/>
                <a:gd name="T18" fmla="*/ 0 w 1071"/>
                <a:gd name="T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1" h="20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22" y="68"/>
                    <a:pt x="373" y="107"/>
                  </a:cubicBezTo>
                  <a:cubicBezTo>
                    <a:pt x="525" y="146"/>
                    <a:pt x="664" y="162"/>
                    <a:pt x="734" y="166"/>
                  </a:cubicBezTo>
                  <a:cubicBezTo>
                    <a:pt x="804" y="171"/>
                    <a:pt x="1071" y="192"/>
                    <a:pt x="1071" y="192"/>
                  </a:cubicBezTo>
                  <a:lnTo>
                    <a:pt x="1071" y="208"/>
                  </a:lnTo>
                  <a:cubicBezTo>
                    <a:pt x="1071" y="208"/>
                    <a:pt x="919" y="198"/>
                    <a:pt x="733" y="185"/>
                  </a:cubicBezTo>
                  <a:cubicBezTo>
                    <a:pt x="582" y="174"/>
                    <a:pt x="461" y="163"/>
                    <a:pt x="373" y="144"/>
                  </a:cubicBezTo>
                  <a:cubicBezTo>
                    <a:pt x="274" y="123"/>
                    <a:pt x="0" y="59"/>
                    <a:pt x="0" y="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6" name="Freeform 330"/>
            <p:cNvSpPr>
              <a:spLocks noChangeAspect="1"/>
            </p:cNvSpPr>
            <p:nvPr userDrawn="1"/>
          </p:nvSpPr>
          <p:spPr bwMode="gray">
            <a:xfrm>
              <a:off x="3223" y="778"/>
              <a:ext cx="352" cy="47"/>
            </a:xfrm>
            <a:custGeom>
              <a:avLst/>
              <a:gdLst>
                <a:gd name="T0" fmla="*/ 0 w 1072"/>
                <a:gd name="T1" fmla="*/ 0 h 140"/>
                <a:gd name="T2" fmla="*/ 0 w 1072"/>
                <a:gd name="T3" fmla="*/ 0 h 140"/>
                <a:gd name="T4" fmla="*/ 373 w 1072"/>
                <a:gd name="T5" fmla="*/ 62 h 140"/>
                <a:gd name="T6" fmla="*/ 733 w 1072"/>
                <a:gd name="T7" fmla="*/ 101 h 140"/>
                <a:gd name="T8" fmla="*/ 1072 w 1072"/>
                <a:gd name="T9" fmla="*/ 123 h 140"/>
                <a:gd name="T10" fmla="*/ 1072 w 1072"/>
                <a:gd name="T11" fmla="*/ 140 h 140"/>
                <a:gd name="T12" fmla="*/ 733 w 1072"/>
                <a:gd name="T13" fmla="*/ 122 h 140"/>
                <a:gd name="T14" fmla="*/ 373 w 1072"/>
                <a:gd name="T15" fmla="*/ 98 h 140"/>
                <a:gd name="T16" fmla="*/ 0 w 1072"/>
                <a:gd name="T17" fmla="*/ 55 h 140"/>
                <a:gd name="T18" fmla="*/ 0 w 1072"/>
                <a:gd name="T1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2" h="14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82" y="30"/>
                    <a:pt x="373" y="62"/>
                  </a:cubicBezTo>
                  <a:cubicBezTo>
                    <a:pt x="517" y="85"/>
                    <a:pt x="712" y="100"/>
                    <a:pt x="733" y="101"/>
                  </a:cubicBezTo>
                  <a:cubicBezTo>
                    <a:pt x="754" y="102"/>
                    <a:pt x="1072" y="123"/>
                    <a:pt x="1072" y="123"/>
                  </a:cubicBezTo>
                  <a:lnTo>
                    <a:pt x="1072" y="140"/>
                  </a:lnTo>
                  <a:cubicBezTo>
                    <a:pt x="1072" y="140"/>
                    <a:pt x="868" y="129"/>
                    <a:pt x="733" y="122"/>
                  </a:cubicBezTo>
                  <a:cubicBezTo>
                    <a:pt x="592" y="114"/>
                    <a:pt x="452" y="106"/>
                    <a:pt x="373" y="98"/>
                  </a:cubicBezTo>
                  <a:cubicBezTo>
                    <a:pt x="194" y="80"/>
                    <a:pt x="0" y="55"/>
                    <a:pt x="0" y="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7" name="Freeform 331"/>
            <p:cNvSpPr>
              <a:spLocks noChangeAspect="1"/>
            </p:cNvSpPr>
            <p:nvPr userDrawn="1"/>
          </p:nvSpPr>
          <p:spPr bwMode="gray">
            <a:xfrm>
              <a:off x="3223" y="826"/>
              <a:ext cx="352" cy="18"/>
            </a:xfrm>
            <a:custGeom>
              <a:avLst/>
              <a:gdLst>
                <a:gd name="T0" fmla="*/ 0 w 1072"/>
                <a:gd name="T1" fmla="*/ 0 h 55"/>
                <a:gd name="T2" fmla="*/ 0 w 1072"/>
                <a:gd name="T3" fmla="*/ 0 h 55"/>
                <a:gd name="T4" fmla="*/ 373 w 1072"/>
                <a:gd name="T5" fmla="*/ 12 h 55"/>
                <a:gd name="T6" fmla="*/ 1072 w 1072"/>
                <a:gd name="T7" fmla="*/ 38 h 55"/>
                <a:gd name="T8" fmla="*/ 1072 w 1072"/>
                <a:gd name="T9" fmla="*/ 55 h 55"/>
                <a:gd name="T10" fmla="*/ 0 w 1072"/>
                <a:gd name="T11" fmla="*/ 54 h 55"/>
                <a:gd name="T12" fmla="*/ 0 w 1072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2" h="5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86" y="10"/>
                    <a:pt x="373" y="12"/>
                  </a:cubicBezTo>
                  <a:cubicBezTo>
                    <a:pt x="461" y="14"/>
                    <a:pt x="1072" y="38"/>
                    <a:pt x="1072" y="38"/>
                  </a:cubicBezTo>
                  <a:lnTo>
                    <a:pt x="1072" y="55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8" name="Freeform 332"/>
            <p:cNvSpPr>
              <a:spLocks noChangeAspect="1"/>
            </p:cNvSpPr>
            <p:nvPr userDrawn="1"/>
          </p:nvSpPr>
          <p:spPr bwMode="gray">
            <a:xfrm>
              <a:off x="2681" y="875"/>
              <a:ext cx="32" cy="53"/>
            </a:xfrm>
            <a:custGeom>
              <a:avLst/>
              <a:gdLst>
                <a:gd name="T0" fmla="*/ 0 w 98"/>
                <a:gd name="T1" fmla="*/ 5 h 160"/>
                <a:gd name="T2" fmla="*/ 0 w 98"/>
                <a:gd name="T3" fmla="*/ 5 h 160"/>
                <a:gd name="T4" fmla="*/ 4 w 98"/>
                <a:gd name="T5" fmla="*/ 0 h 160"/>
                <a:gd name="T6" fmla="*/ 93 w 98"/>
                <a:gd name="T7" fmla="*/ 0 h 160"/>
                <a:gd name="T8" fmla="*/ 97 w 98"/>
                <a:gd name="T9" fmla="*/ 5 h 160"/>
                <a:gd name="T10" fmla="*/ 97 w 98"/>
                <a:gd name="T11" fmla="*/ 20 h 160"/>
                <a:gd name="T12" fmla="*/ 92 w 98"/>
                <a:gd name="T13" fmla="*/ 24 h 160"/>
                <a:gd name="T14" fmla="*/ 27 w 98"/>
                <a:gd name="T15" fmla="*/ 24 h 160"/>
                <a:gd name="T16" fmla="*/ 27 w 98"/>
                <a:gd name="T17" fmla="*/ 65 h 160"/>
                <a:gd name="T18" fmla="*/ 85 w 98"/>
                <a:gd name="T19" fmla="*/ 65 h 160"/>
                <a:gd name="T20" fmla="*/ 90 w 98"/>
                <a:gd name="T21" fmla="*/ 69 h 160"/>
                <a:gd name="T22" fmla="*/ 90 w 98"/>
                <a:gd name="T23" fmla="*/ 84 h 160"/>
                <a:gd name="T24" fmla="*/ 85 w 98"/>
                <a:gd name="T25" fmla="*/ 89 h 160"/>
                <a:gd name="T26" fmla="*/ 27 w 98"/>
                <a:gd name="T27" fmla="*/ 89 h 160"/>
                <a:gd name="T28" fmla="*/ 27 w 98"/>
                <a:gd name="T29" fmla="*/ 136 h 160"/>
                <a:gd name="T30" fmla="*/ 94 w 98"/>
                <a:gd name="T31" fmla="*/ 136 h 160"/>
                <a:gd name="T32" fmla="*/ 98 w 98"/>
                <a:gd name="T33" fmla="*/ 141 h 160"/>
                <a:gd name="T34" fmla="*/ 98 w 98"/>
                <a:gd name="T35" fmla="*/ 155 h 160"/>
                <a:gd name="T36" fmla="*/ 94 w 98"/>
                <a:gd name="T37" fmla="*/ 160 h 160"/>
                <a:gd name="T38" fmla="*/ 4 w 98"/>
                <a:gd name="T39" fmla="*/ 160 h 160"/>
                <a:gd name="T40" fmla="*/ 0 w 98"/>
                <a:gd name="T41" fmla="*/ 155 h 160"/>
                <a:gd name="T42" fmla="*/ 0 w 98"/>
                <a:gd name="T43" fmla="*/ 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16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93" y="0"/>
                  </a:lnTo>
                  <a:cubicBezTo>
                    <a:pt x="96" y="0"/>
                    <a:pt x="97" y="2"/>
                    <a:pt x="97" y="5"/>
                  </a:cubicBezTo>
                  <a:lnTo>
                    <a:pt x="97" y="20"/>
                  </a:lnTo>
                  <a:cubicBezTo>
                    <a:pt x="97" y="22"/>
                    <a:pt x="96" y="24"/>
                    <a:pt x="92" y="24"/>
                  </a:cubicBezTo>
                  <a:lnTo>
                    <a:pt x="27" y="24"/>
                  </a:lnTo>
                  <a:lnTo>
                    <a:pt x="27" y="65"/>
                  </a:lnTo>
                  <a:lnTo>
                    <a:pt x="85" y="65"/>
                  </a:lnTo>
                  <a:cubicBezTo>
                    <a:pt x="88" y="65"/>
                    <a:pt x="90" y="67"/>
                    <a:pt x="90" y="69"/>
                  </a:cubicBezTo>
                  <a:lnTo>
                    <a:pt x="90" y="84"/>
                  </a:lnTo>
                  <a:cubicBezTo>
                    <a:pt x="90" y="87"/>
                    <a:pt x="89" y="89"/>
                    <a:pt x="85" y="89"/>
                  </a:cubicBezTo>
                  <a:lnTo>
                    <a:pt x="27" y="89"/>
                  </a:lnTo>
                  <a:lnTo>
                    <a:pt x="27" y="136"/>
                  </a:lnTo>
                  <a:lnTo>
                    <a:pt x="94" y="136"/>
                  </a:lnTo>
                  <a:cubicBezTo>
                    <a:pt x="97" y="136"/>
                    <a:pt x="98" y="137"/>
                    <a:pt x="98" y="141"/>
                  </a:cubicBezTo>
                  <a:lnTo>
                    <a:pt x="98" y="155"/>
                  </a:lnTo>
                  <a:cubicBezTo>
                    <a:pt x="98" y="158"/>
                    <a:pt x="97" y="160"/>
                    <a:pt x="94" y="160"/>
                  </a:cubicBezTo>
                  <a:lnTo>
                    <a:pt x="4" y="160"/>
                  </a:lnTo>
                  <a:cubicBezTo>
                    <a:pt x="1" y="160"/>
                    <a:pt x="0" y="158"/>
                    <a:pt x="0" y="15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69" name="Freeform 333"/>
            <p:cNvSpPr>
              <a:spLocks noChangeAspect="1"/>
            </p:cNvSpPr>
            <p:nvPr userDrawn="1"/>
          </p:nvSpPr>
          <p:spPr bwMode="gray">
            <a:xfrm>
              <a:off x="2717" y="889"/>
              <a:ext cx="34" cy="40"/>
            </a:xfrm>
            <a:custGeom>
              <a:avLst/>
              <a:gdLst>
                <a:gd name="T0" fmla="*/ 98 w 102"/>
                <a:gd name="T1" fmla="*/ 118 h 120"/>
                <a:gd name="T2" fmla="*/ 98 w 102"/>
                <a:gd name="T3" fmla="*/ 118 h 120"/>
                <a:gd name="T4" fmla="*/ 81 w 102"/>
                <a:gd name="T5" fmla="*/ 118 h 120"/>
                <a:gd name="T6" fmla="*/ 76 w 102"/>
                <a:gd name="T7" fmla="*/ 113 h 120"/>
                <a:gd name="T8" fmla="*/ 76 w 102"/>
                <a:gd name="T9" fmla="*/ 106 h 120"/>
                <a:gd name="T10" fmla="*/ 76 w 102"/>
                <a:gd name="T11" fmla="*/ 105 h 120"/>
                <a:gd name="T12" fmla="*/ 35 w 102"/>
                <a:gd name="T13" fmla="*/ 120 h 120"/>
                <a:gd name="T14" fmla="*/ 0 w 102"/>
                <a:gd name="T15" fmla="*/ 75 h 120"/>
                <a:gd name="T16" fmla="*/ 0 w 102"/>
                <a:gd name="T17" fmla="*/ 5 h 120"/>
                <a:gd name="T18" fmla="*/ 4 w 102"/>
                <a:gd name="T19" fmla="*/ 0 h 120"/>
                <a:gd name="T20" fmla="*/ 22 w 102"/>
                <a:gd name="T21" fmla="*/ 0 h 120"/>
                <a:gd name="T22" fmla="*/ 26 w 102"/>
                <a:gd name="T23" fmla="*/ 5 h 120"/>
                <a:gd name="T24" fmla="*/ 26 w 102"/>
                <a:gd name="T25" fmla="*/ 72 h 120"/>
                <a:gd name="T26" fmla="*/ 44 w 102"/>
                <a:gd name="T27" fmla="*/ 96 h 120"/>
                <a:gd name="T28" fmla="*/ 76 w 102"/>
                <a:gd name="T29" fmla="*/ 85 h 120"/>
                <a:gd name="T30" fmla="*/ 76 w 102"/>
                <a:gd name="T31" fmla="*/ 5 h 120"/>
                <a:gd name="T32" fmla="*/ 81 w 102"/>
                <a:gd name="T33" fmla="*/ 0 h 120"/>
                <a:gd name="T34" fmla="*/ 98 w 102"/>
                <a:gd name="T35" fmla="*/ 0 h 120"/>
                <a:gd name="T36" fmla="*/ 102 w 102"/>
                <a:gd name="T37" fmla="*/ 5 h 120"/>
                <a:gd name="T38" fmla="*/ 102 w 102"/>
                <a:gd name="T39" fmla="*/ 113 h 120"/>
                <a:gd name="T40" fmla="*/ 98 w 102"/>
                <a:gd name="T41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18"/>
                  </a:moveTo>
                  <a:lnTo>
                    <a:pt x="98" y="118"/>
                  </a:lnTo>
                  <a:lnTo>
                    <a:pt x="81" y="118"/>
                  </a:lnTo>
                  <a:cubicBezTo>
                    <a:pt x="77" y="118"/>
                    <a:pt x="76" y="116"/>
                    <a:pt x="76" y="113"/>
                  </a:cubicBezTo>
                  <a:lnTo>
                    <a:pt x="76" y="106"/>
                  </a:lnTo>
                  <a:lnTo>
                    <a:pt x="76" y="105"/>
                  </a:lnTo>
                  <a:cubicBezTo>
                    <a:pt x="66" y="112"/>
                    <a:pt x="50" y="120"/>
                    <a:pt x="35" y="120"/>
                  </a:cubicBezTo>
                  <a:cubicBezTo>
                    <a:pt x="3" y="120"/>
                    <a:pt x="0" y="100"/>
                    <a:pt x="0" y="75"/>
                  </a:cubicBezTo>
                  <a:lnTo>
                    <a:pt x="0" y="5"/>
                  </a:lnTo>
                  <a:cubicBezTo>
                    <a:pt x="0" y="2"/>
                    <a:pt x="1" y="0"/>
                    <a:pt x="4" y="0"/>
                  </a:cubicBezTo>
                  <a:lnTo>
                    <a:pt x="22" y="0"/>
                  </a:lnTo>
                  <a:cubicBezTo>
                    <a:pt x="25" y="0"/>
                    <a:pt x="26" y="2"/>
                    <a:pt x="26" y="5"/>
                  </a:cubicBezTo>
                  <a:lnTo>
                    <a:pt x="26" y="72"/>
                  </a:lnTo>
                  <a:cubicBezTo>
                    <a:pt x="26" y="87"/>
                    <a:pt x="29" y="96"/>
                    <a:pt x="44" y="96"/>
                  </a:cubicBezTo>
                  <a:cubicBezTo>
                    <a:pt x="54" y="96"/>
                    <a:pt x="70" y="88"/>
                    <a:pt x="76" y="85"/>
                  </a:cubicBezTo>
                  <a:lnTo>
                    <a:pt x="76" y="5"/>
                  </a:lnTo>
                  <a:cubicBezTo>
                    <a:pt x="76" y="2"/>
                    <a:pt x="77" y="0"/>
                    <a:pt x="81" y="0"/>
                  </a:cubicBezTo>
                  <a:lnTo>
                    <a:pt x="98" y="0"/>
                  </a:lnTo>
                  <a:cubicBezTo>
                    <a:pt x="101" y="0"/>
                    <a:pt x="102" y="2"/>
                    <a:pt x="102" y="5"/>
                  </a:cubicBezTo>
                  <a:lnTo>
                    <a:pt x="102" y="113"/>
                  </a:lnTo>
                  <a:cubicBezTo>
                    <a:pt x="102" y="116"/>
                    <a:pt x="101" y="118"/>
                    <a:pt x="98" y="11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0" name="Freeform 334"/>
            <p:cNvSpPr>
              <a:spLocks noChangeAspect="1"/>
            </p:cNvSpPr>
            <p:nvPr userDrawn="1"/>
          </p:nvSpPr>
          <p:spPr bwMode="gray">
            <a:xfrm>
              <a:off x="2758" y="889"/>
              <a:ext cx="23" cy="39"/>
            </a:xfrm>
            <a:custGeom>
              <a:avLst/>
              <a:gdLst>
                <a:gd name="T0" fmla="*/ 26 w 70"/>
                <a:gd name="T1" fmla="*/ 115 h 120"/>
                <a:gd name="T2" fmla="*/ 26 w 70"/>
                <a:gd name="T3" fmla="*/ 115 h 120"/>
                <a:gd name="T4" fmla="*/ 22 w 70"/>
                <a:gd name="T5" fmla="*/ 120 h 120"/>
                <a:gd name="T6" fmla="*/ 4 w 70"/>
                <a:gd name="T7" fmla="*/ 120 h 120"/>
                <a:gd name="T8" fmla="*/ 0 w 70"/>
                <a:gd name="T9" fmla="*/ 115 h 120"/>
                <a:gd name="T10" fmla="*/ 0 w 70"/>
                <a:gd name="T11" fmla="*/ 7 h 120"/>
                <a:gd name="T12" fmla="*/ 4 w 70"/>
                <a:gd name="T13" fmla="*/ 2 h 120"/>
                <a:gd name="T14" fmla="*/ 21 w 70"/>
                <a:gd name="T15" fmla="*/ 2 h 120"/>
                <a:gd name="T16" fmla="*/ 26 w 70"/>
                <a:gd name="T17" fmla="*/ 7 h 120"/>
                <a:gd name="T18" fmla="*/ 26 w 70"/>
                <a:gd name="T19" fmla="*/ 17 h 120"/>
                <a:gd name="T20" fmla="*/ 27 w 70"/>
                <a:gd name="T21" fmla="*/ 18 h 120"/>
                <a:gd name="T22" fmla="*/ 62 w 70"/>
                <a:gd name="T23" fmla="*/ 1 h 120"/>
                <a:gd name="T24" fmla="*/ 68 w 70"/>
                <a:gd name="T25" fmla="*/ 5 h 120"/>
                <a:gd name="T26" fmla="*/ 70 w 70"/>
                <a:gd name="T27" fmla="*/ 21 h 120"/>
                <a:gd name="T28" fmla="*/ 65 w 70"/>
                <a:gd name="T29" fmla="*/ 27 h 120"/>
                <a:gd name="T30" fmla="*/ 26 w 70"/>
                <a:gd name="T31" fmla="*/ 38 h 120"/>
                <a:gd name="T32" fmla="*/ 26 w 70"/>
                <a:gd name="T33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20">
                  <a:moveTo>
                    <a:pt x="26" y="115"/>
                  </a:moveTo>
                  <a:lnTo>
                    <a:pt x="26" y="115"/>
                  </a:lnTo>
                  <a:cubicBezTo>
                    <a:pt x="26" y="118"/>
                    <a:pt x="25" y="120"/>
                    <a:pt x="22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7"/>
                  </a:lnTo>
                  <a:lnTo>
                    <a:pt x="27" y="18"/>
                  </a:lnTo>
                  <a:cubicBezTo>
                    <a:pt x="34" y="11"/>
                    <a:pt x="51" y="3"/>
                    <a:pt x="62" y="1"/>
                  </a:cubicBezTo>
                  <a:cubicBezTo>
                    <a:pt x="65" y="0"/>
                    <a:pt x="67" y="1"/>
                    <a:pt x="68" y="5"/>
                  </a:cubicBezTo>
                  <a:lnTo>
                    <a:pt x="70" y="21"/>
                  </a:lnTo>
                  <a:cubicBezTo>
                    <a:pt x="70" y="24"/>
                    <a:pt x="70" y="26"/>
                    <a:pt x="65" y="27"/>
                  </a:cubicBezTo>
                  <a:cubicBezTo>
                    <a:pt x="52" y="29"/>
                    <a:pt x="35" y="34"/>
                    <a:pt x="26" y="38"/>
                  </a:cubicBezTo>
                  <a:lnTo>
                    <a:pt x="26" y="11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1" name="Freeform 335"/>
            <p:cNvSpPr>
              <a:spLocks noChangeAspect="1" noEditPoints="1"/>
            </p:cNvSpPr>
            <p:nvPr userDrawn="1"/>
          </p:nvSpPr>
          <p:spPr bwMode="gray">
            <a:xfrm>
              <a:off x="2783" y="888"/>
              <a:ext cx="34" cy="41"/>
            </a:xfrm>
            <a:custGeom>
              <a:avLst/>
              <a:gdLst>
                <a:gd name="T0" fmla="*/ 51 w 104"/>
                <a:gd name="T1" fmla="*/ 24 h 122"/>
                <a:gd name="T2" fmla="*/ 51 w 104"/>
                <a:gd name="T3" fmla="*/ 24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4 h 122"/>
                <a:gd name="T12" fmla="*/ 51 w 104"/>
                <a:gd name="T13" fmla="*/ 24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60 h 122"/>
                <a:gd name="T20" fmla="*/ 51 w 104"/>
                <a:gd name="T21" fmla="*/ 0 h 122"/>
                <a:gd name="T22" fmla="*/ 104 w 104"/>
                <a:gd name="T23" fmla="*/ 60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4"/>
                  </a:moveTo>
                  <a:lnTo>
                    <a:pt x="51" y="24"/>
                  </a:lnTo>
                  <a:cubicBezTo>
                    <a:pt x="31" y="24"/>
                    <a:pt x="26" y="36"/>
                    <a:pt x="26" y="61"/>
                  </a:cubicBezTo>
                  <a:cubicBezTo>
                    <a:pt x="26" y="87"/>
                    <a:pt x="31" y="99"/>
                    <a:pt x="51" y="99"/>
                  </a:cubicBezTo>
                  <a:cubicBezTo>
                    <a:pt x="73" y="99"/>
                    <a:pt x="77" y="87"/>
                    <a:pt x="77" y="61"/>
                  </a:cubicBezTo>
                  <a:cubicBezTo>
                    <a:pt x="77" y="36"/>
                    <a:pt x="73" y="24"/>
                    <a:pt x="51" y="24"/>
                  </a:cubicBezTo>
                  <a:lnTo>
                    <a:pt x="51" y="24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7"/>
                    <a:pt x="0" y="60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8" y="0"/>
                    <a:pt x="104" y="31"/>
                    <a:pt x="104" y="60"/>
                  </a:cubicBezTo>
                  <a:cubicBezTo>
                    <a:pt x="104" y="87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2" name="Freeform 336"/>
            <p:cNvSpPr>
              <a:spLocks noChangeAspect="1" noEditPoints="1"/>
            </p:cNvSpPr>
            <p:nvPr userDrawn="1"/>
          </p:nvSpPr>
          <p:spPr bwMode="gray">
            <a:xfrm>
              <a:off x="2821" y="889"/>
              <a:ext cx="35" cy="54"/>
            </a:xfrm>
            <a:custGeom>
              <a:avLst/>
              <a:gdLst>
                <a:gd name="T0" fmla="*/ 59 w 105"/>
                <a:gd name="T1" fmla="*/ 24 h 164"/>
                <a:gd name="T2" fmla="*/ 59 w 105"/>
                <a:gd name="T3" fmla="*/ 24 h 164"/>
                <a:gd name="T4" fmla="*/ 27 w 105"/>
                <a:gd name="T5" fmla="*/ 35 h 164"/>
                <a:gd name="T6" fmla="*/ 27 w 105"/>
                <a:gd name="T7" fmla="*/ 95 h 164"/>
                <a:gd name="T8" fmla="*/ 54 w 105"/>
                <a:gd name="T9" fmla="*/ 99 h 164"/>
                <a:gd name="T10" fmla="*/ 77 w 105"/>
                <a:gd name="T11" fmla="*/ 60 h 164"/>
                <a:gd name="T12" fmla="*/ 59 w 105"/>
                <a:gd name="T13" fmla="*/ 24 h 164"/>
                <a:gd name="T14" fmla="*/ 59 w 105"/>
                <a:gd name="T15" fmla="*/ 24 h 164"/>
                <a:gd name="T16" fmla="*/ 57 w 105"/>
                <a:gd name="T17" fmla="*/ 122 h 164"/>
                <a:gd name="T18" fmla="*/ 57 w 105"/>
                <a:gd name="T19" fmla="*/ 122 h 164"/>
                <a:gd name="T20" fmla="*/ 27 w 105"/>
                <a:gd name="T21" fmla="*/ 116 h 164"/>
                <a:gd name="T22" fmla="*/ 27 w 105"/>
                <a:gd name="T23" fmla="*/ 117 h 164"/>
                <a:gd name="T24" fmla="*/ 27 w 105"/>
                <a:gd name="T25" fmla="*/ 159 h 164"/>
                <a:gd name="T26" fmla="*/ 22 w 105"/>
                <a:gd name="T27" fmla="*/ 164 h 164"/>
                <a:gd name="T28" fmla="*/ 5 w 105"/>
                <a:gd name="T29" fmla="*/ 164 h 164"/>
                <a:gd name="T30" fmla="*/ 0 w 105"/>
                <a:gd name="T31" fmla="*/ 159 h 164"/>
                <a:gd name="T32" fmla="*/ 0 w 105"/>
                <a:gd name="T33" fmla="*/ 7 h 164"/>
                <a:gd name="T34" fmla="*/ 5 w 105"/>
                <a:gd name="T35" fmla="*/ 2 h 164"/>
                <a:gd name="T36" fmla="*/ 22 w 105"/>
                <a:gd name="T37" fmla="*/ 2 h 164"/>
                <a:gd name="T38" fmla="*/ 26 w 105"/>
                <a:gd name="T39" fmla="*/ 7 h 164"/>
                <a:gd name="T40" fmla="*/ 26 w 105"/>
                <a:gd name="T41" fmla="*/ 14 h 164"/>
                <a:gd name="T42" fmla="*/ 27 w 105"/>
                <a:gd name="T43" fmla="*/ 14 h 164"/>
                <a:gd name="T44" fmla="*/ 65 w 105"/>
                <a:gd name="T45" fmla="*/ 0 h 164"/>
                <a:gd name="T46" fmla="*/ 105 w 105"/>
                <a:gd name="T47" fmla="*/ 60 h 164"/>
                <a:gd name="T48" fmla="*/ 57 w 105"/>
                <a:gd name="T49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64">
                  <a:moveTo>
                    <a:pt x="59" y="24"/>
                  </a:moveTo>
                  <a:lnTo>
                    <a:pt x="59" y="24"/>
                  </a:lnTo>
                  <a:cubicBezTo>
                    <a:pt x="49" y="24"/>
                    <a:pt x="34" y="31"/>
                    <a:pt x="27" y="35"/>
                  </a:cubicBezTo>
                  <a:lnTo>
                    <a:pt x="27" y="95"/>
                  </a:lnTo>
                  <a:cubicBezTo>
                    <a:pt x="37" y="98"/>
                    <a:pt x="46" y="99"/>
                    <a:pt x="54" y="99"/>
                  </a:cubicBezTo>
                  <a:cubicBezTo>
                    <a:pt x="71" y="99"/>
                    <a:pt x="77" y="90"/>
                    <a:pt x="77" y="60"/>
                  </a:cubicBezTo>
                  <a:cubicBezTo>
                    <a:pt x="77" y="29"/>
                    <a:pt x="71" y="24"/>
                    <a:pt x="59" y="24"/>
                  </a:cubicBezTo>
                  <a:lnTo>
                    <a:pt x="59" y="24"/>
                  </a:lnTo>
                  <a:close/>
                  <a:moveTo>
                    <a:pt x="57" y="122"/>
                  </a:moveTo>
                  <a:lnTo>
                    <a:pt x="57" y="122"/>
                  </a:lnTo>
                  <a:cubicBezTo>
                    <a:pt x="49" y="122"/>
                    <a:pt x="38" y="120"/>
                    <a:pt x="27" y="116"/>
                  </a:cubicBezTo>
                  <a:lnTo>
                    <a:pt x="27" y="117"/>
                  </a:lnTo>
                  <a:lnTo>
                    <a:pt x="27" y="159"/>
                  </a:lnTo>
                  <a:cubicBezTo>
                    <a:pt x="27" y="162"/>
                    <a:pt x="26" y="164"/>
                    <a:pt x="22" y="164"/>
                  </a:cubicBezTo>
                  <a:lnTo>
                    <a:pt x="5" y="164"/>
                  </a:lnTo>
                  <a:cubicBezTo>
                    <a:pt x="1" y="164"/>
                    <a:pt x="0" y="162"/>
                    <a:pt x="0" y="159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7" y="14"/>
                  </a:lnTo>
                  <a:cubicBezTo>
                    <a:pt x="36" y="8"/>
                    <a:pt x="51" y="0"/>
                    <a:pt x="65" y="0"/>
                  </a:cubicBezTo>
                  <a:cubicBezTo>
                    <a:pt x="96" y="0"/>
                    <a:pt x="105" y="24"/>
                    <a:pt x="105" y="60"/>
                  </a:cubicBezTo>
                  <a:cubicBezTo>
                    <a:pt x="105" y="99"/>
                    <a:pt x="95" y="122"/>
                    <a:pt x="57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3" name="Freeform 337"/>
            <p:cNvSpPr>
              <a:spLocks noChangeAspect="1" noEditPoints="1"/>
            </p:cNvSpPr>
            <p:nvPr userDrawn="1"/>
          </p:nvSpPr>
          <p:spPr bwMode="gray">
            <a:xfrm>
              <a:off x="2860" y="888"/>
              <a:ext cx="34" cy="41"/>
            </a:xfrm>
            <a:custGeom>
              <a:avLst/>
              <a:gdLst>
                <a:gd name="T0" fmla="*/ 27 w 102"/>
                <a:gd name="T1" fmla="*/ 51 h 123"/>
                <a:gd name="T2" fmla="*/ 27 w 102"/>
                <a:gd name="T3" fmla="*/ 51 h 123"/>
                <a:gd name="T4" fmla="*/ 75 w 102"/>
                <a:gd name="T5" fmla="*/ 51 h 123"/>
                <a:gd name="T6" fmla="*/ 51 w 102"/>
                <a:gd name="T7" fmla="*/ 22 h 123"/>
                <a:gd name="T8" fmla="*/ 27 w 102"/>
                <a:gd name="T9" fmla="*/ 51 h 123"/>
                <a:gd name="T10" fmla="*/ 27 w 102"/>
                <a:gd name="T11" fmla="*/ 51 h 123"/>
                <a:gd name="T12" fmla="*/ 27 w 102"/>
                <a:gd name="T13" fmla="*/ 69 h 123"/>
                <a:gd name="T14" fmla="*/ 27 w 102"/>
                <a:gd name="T15" fmla="*/ 69 h 123"/>
                <a:gd name="T16" fmla="*/ 56 w 102"/>
                <a:gd name="T17" fmla="*/ 100 h 123"/>
                <a:gd name="T18" fmla="*/ 87 w 102"/>
                <a:gd name="T19" fmla="*/ 97 h 123"/>
                <a:gd name="T20" fmla="*/ 94 w 102"/>
                <a:gd name="T21" fmla="*/ 101 h 123"/>
                <a:gd name="T22" fmla="*/ 95 w 102"/>
                <a:gd name="T23" fmla="*/ 109 h 123"/>
                <a:gd name="T24" fmla="*/ 91 w 102"/>
                <a:gd name="T25" fmla="*/ 117 h 123"/>
                <a:gd name="T26" fmla="*/ 52 w 102"/>
                <a:gd name="T27" fmla="*/ 123 h 123"/>
                <a:gd name="T28" fmla="*/ 0 w 102"/>
                <a:gd name="T29" fmla="*/ 62 h 123"/>
                <a:gd name="T30" fmla="*/ 51 w 102"/>
                <a:gd name="T31" fmla="*/ 0 h 123"/>
                <a:gd name="T32" fmla="*/ 102 w 102"/>
                <a:gd name="T33" fmla="*/ 54 h 123"/>
                <a:gd name="T34" fmla="*/ 90 w 102"/>
                <a:gd name="T35" fmla="*/ 69 h 123"/>
                <a:gd name="T36" fmla="*/ 27 w 102"/>
                <a:gd name="T37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23">
                  <a:moveTo>
                    <a:pt x="27" y="51"/>
                  </a:moveTo>
                  <a:lnTo>
                    <a:pt x="27" y="51"/>
                  </a:lnTo>
                  <a:lnTo>
                    <a:pt x="75" y="51"/>
                  </a:lnTo>
                  <a:cubicBezTo>
                    <a:pt x="75" y="36"/>
                    <a:pt x="71" y="22"/>
                    <a:pt x="51" y="22"/>
                  </a:cubicBezTo>
                  <a:cubicBezTo>
                    <a:pt x="33" y="22"/>
                    <a:pt x="28" y="33"/>
                    <a:pt x="27" y="51"/>
                  </a:cubicBezTo>
                  <a:lnTo>
                    <a:pt x="27" y="51"/>
                  </a:lnTo>
                  <a:close/>
                  <a:moveTo>
                    <a:pt x="27" y="69"/>
                  </a:moveTo>
                  <a:lnTo>
                    <a:pt x="27" y="69"/>
                  </a:lnTo>
                  <a:cubicBezTo>
                    <a:pt x="28" y="93"/>
                    <a:pt x="36" y="100"/>
                    <a:pt x="56" y="100"/>
                  </a:cubicBezTo>
                  <a:cubicBezTo>
                    <a:pt x="65" y="100"/>
                    <a:pt x="78" y="98"/>
                    <a:pt x="87" y="97"/>
                  </a:cubicBezTo>
                  <a:cubicBezTo>
                    <a:pt x="91" y="97"/>
                    <a:pt x="93" y="97"/>
                    <a:pt x="94" y="101"/>
                  </a:cubicBezTo>
                  <a:lnTo>
                    <a:pt x="95" y="109"/>
                  </a:lnTo>
                  <a:cubicBezTo>
                    <a:pt x="96" y="113"/>
                    <a:pt x="95" y="115"/>
                    <a:pt x="91" y="117"/>
                  </a:cubicBezTo>
                  <a:cubicBezTo>
                    <a:pt x="82" y="120"/>
                    <a:pt x="64" y="123"/>
                    <a:pt x="52" y="123"/>
                  </a:cubicBezTo>
                  <a:cubicBezTo>
                    <a:pt x="6" y="123"/>
                    <a:pt x="0" y="93"/>
                    <a:pt x="0" y="62"/>
                  </a:cubicBezTo>
                  <a:cubicBezTo>
                    <a:pt x="0" y="39"/>
                    <a:pt x="4" y="0"/>
                    <a:pt x="51" y="0"/>
                  </a:cubicBezTo>
                  <a:cubicBezTo>
                    <a:pt x="94" y="0"/>
                    <a:pt x="102" y="28"/>
                    <a:pt x="102" y="54"/>
                  </a:cubicBezTo>
                  <a:cubicBezTo>
                    <a:pt x="102" y="63"/>
                    <a:pt x="100" y="69"/>
                    <a:pt x="90" y="6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4" name="Freeform 338"/>
            <p:cNvSpPr>
              <a:spLocks noChangeAspect="1" noEditPoints="1"/>
            </p:cNvSpPr>
            <p:nvPr userDrawn="1"/>
          </p:nvSpPr>
          <p:spPr bwMode="gray">
            <a:xfrm>
              <a:off x="2897" y="888"/>
              <a:ext cx="38" cy="41"/>
            </a:xfrm>
            <a:custGeom>
              <a:avLst/>
              <a:gdLst>
                <a:gd name="T0" fmla="*/ 76 w 116"/>
                <a:gd name="T1" fmla="*/ 67 h 122"/>
                <a:gd name="T2" fmla="*/ 76 w 116"/>
                <a:gd name="T3" fmla="*/ 67 h 122"/>
                <a:gd name="T4" fmla="*/ 47 w 116"/>
                <a:gd name="T5" fmla="*/ 67 h 122"/>
                <a:gd name="T6" fmla="*/ 27 w 116"/>
                <a:gd name="T7" fmla="*/ 87 h 122"/>
                <a:gd name="T8" fmla="*/ 42 w 116"/>
                <a:gd name="T9" fmla="*/ 101 h 122"/>
                <a:gd name="T10" fmla="*/ 76 w 116"/>
                <a:gd name="T11" fmla="*/ 90 h 122"/>
                <a:gd name="T12" fmla="*/ 76 w 116"/>
                <a:gd name="T13" fmla="*/ 67 h 122"/>
                <a:gd name="T14" fmla="*/ 76 w 116"/>
                <a:gd name="T15" fmla="*/ 67 h 122"/>
                <a:gd name="T16" fmla="*/ 78 w 116"/>
                <a:gd name="T17" fmla="*/ 107 h 122"/>
                <a:gd name="T18" fmla="*/ 78 w 116"/>
                <a:gd name="T19" fmla="*/ 107 h 122"/>
                <a:gd name="T20" fmla="*/ 33 w 116"/>
                <a:gd name="T21" fmla="*/ 122 h 122"/>
                <a:gd name="T22" fmla="*/ 1 w 116"/>
                <a:gd name="T23" fmla="*/ 88 h 122"/>
                <a:gd name="T24" fmla="*/ 46 w 116"/>
                <a:gd name="T25" fmla="*/ 48 h 122"/>
                <a:gd name="T26" fmla="*/ 76 w 116"/>
                <a:gd name="T27" fmla="*/ 48 h 122"/>
                <a:gd name="T28" fmla="*/ 76 w 116"/>
                <a:gd name="T29" fmla="*/ 42 h 122"/>
                <a:gd name="T30" fmla="*/ 51 w 116"/>
                <a:gd name="T31" fmla="*/ 23 h 122"/>
                <a:gd name="T32" fmla="*/ 19 w 116"/>
                <a:gd name="T33" fmla="*/ 25 h 122"/>
                <a:gd name="T34" fmla="*/ 12 w 116"/>
                <a:gd name="T35" fmla="*/ 22 h 122"/>
                <a:gd name="T36" fmla="*/ 10 w 116"/>
                <a:gd name="T37" fmla="*/ 13 h 122"/>
                <a:gd name="T38" fmla="*/ 15 w 116"/>
                <a:gd name="T39" fmla="*/ 6 h 122"/>
                <a:gd name="T40" fmla="*/ 56 w 116"/>
                <a:gd name="T41" fmla="*/ 0 h 122"/>
                <a:gd name="T42" fmla="*/ 103 w 116"/>
                <a:gd name="T43" fmla="*/ 44 h 122"/>
                <a:gd name="T44" fmla="*/ 103 w 116"/>
                <a:gd name="T45" fmla="*/ 91 h 122"/>
                <a:gd name="T46" fmla="*/ 111 w 116"/>
                <a:gd name="T47" fmla="*/ 102 h 122"/>
                <a:gd name="T48" fmla="*/ 116 w 116"/>
                <a:gd name="T49" fmla="*/ 105 h 122"/>
                <a:gd name="T50" fmla="*/ 116 w 116"/>
                <a:gd name="T51" fmla="*/ 115 h 122"/>
                <a:gd name="T52" fmla="*/ 110 w 116"/>
                <a:gd name="T53" fmla="*/ 121 h 122"/>
                <a:gd name="T54" fmla="*/ 99 w 116"/>
                <a:gd name="T55" fmla="*/ 122 h 122"/>
                <a:gd name="T56" fmla="*/ 78 w 116"/>
                <a:gd name="T57" fmla="*/ 107 h 122"/>
                <a:gd name="T58" fmla="*/ 78 w 116"/>
                <a:gd name="T59" fmla="*/ 10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2">
                  <a:moveTo>
                    <a:pt x="76" y="67"/>
                  </a:moveTo>
                  <a:lnTo>
                    <a:pt x="76" y="67"/>
                  </a:lnTo>
                  <a:lnTo>
                    <a:pt x="47" y="67"/>
                  </a:lnTo>
                  <a:cubicBezTo>
                    <a:pt x="35" y="67"/>
                    <a:pt x="27" y="71"/>
                    <a:pt x="27" y="87"/>
                  </a:cubicBezTo>
                  <a:cubicBezTo>
                    <a:pt x="27" y="98"/>
                    <a:pt x="31" y="101"/>
                    <a:pt x="42" y="101"/>
                  </a:cubicBezTo>
                  <a:cubicBezTo>
                    <a:pt x="52" y="101"/>
                    <a:pt x="67" y="95"/>
                    <a:pt x="76" y="90"/>
                  </a:cubicBezTo>
                  <a:lnTo>
                    <a:pt x="76" y="67"/>
                  </a:lnTo>
                  <a:lnTo>
                    <a:pt x="76" y="67"/>
                  </a:lnTo>
                  <a:close/>
                  <a:moveTo>
                    <a:pt x="78" y="107"/>
                  </a:moveTo>
                  <a:lnTo>
                    <a:pt x="78" y="107"/>
                  </a:lnTo>
                  <a:cubicBezTo>
                    <a:pt x="66" y="116"/>
                    <a:pt x="50" y="122"/>
                    <a:pt x="33" y="122"/>
                  </a:cubicBezTo>
                  <a:cubicBezTo>
                    <a:pt x="8" y="122"/>
                    <a:pt x="1" y="109"/>
                    <a:pt x="1" y="88"/>
                  </a:cubicBezTo>
                  <a:cubicBezTo>
                    <a:pt x="0" y="60"/>
                    <a:pt x="15" y="48"/>
                    <a:pt x="46" y="48"/>
                  </a:cubicBezTo>
                  <a:lnTo>
                    <a:pt x="76" y="48"/>
                  </a:lnTo>
                  <a:lnTo>
                    <a:pt x="76" y="42"/>
                  </a:lnTo>
                  <a:cubicBezTo>
                    <a:pt x="76" y="28"/>
                    <a:pt x="71" y="23"/>
                    <a:pt x="51" y="23"/>
                  </a:cubicBezTo>
                  <a:cubicBezTo>
                    <a:pt x="44" y="23"/>
                    <a:pt x="28" y="24"/>
                    <a:pt x="19" y="25"/>
                  </a:cubicBezTo>
                  <a:cubicBezTo>
                    <a:pt x="14" y="25"/>
                    <a:pt x="13" y="25"/>
                    <a:pt x="12" y="22"/>
                  </a:cubicBezTo>
                  <a:lnTo>
                    <a:pt x="10" y="13"/>
                  </a:lnTo>
                  <a:cubicBezTo>
                    <a:pt x="9" y="10"/>
                    <a:pt x="10" y="8"/>
                    <a:pt x="15" y="6"/>
                  </a:cubicBezTo>
                  <a:cubicBezTo>
                    <a:pt x="26" y="2"/>
                    <a:pt x="45" y="0"/>
                    <a:pt x="56" y="0"/>
                  </a:cubicBezTo>
                  <a:cubicBezTo>
                    <a:pt x="98" y="0"/>
                    <a:pt x="103" y="18"/>
                    <a:pt x="103" y="44"/>
                  </a:cubicBezTo>
                  <a:lnTo>
                    <a:pt x="103" y="91"/>
                  </a:lnTo>
                  <a:cubicBezTo>
                    <a:pt x="103" y="101"/>
                    <a:pt x="104" y="101"/>
                    <a:pt x="111" y="102"/>
                  </a:cubicBezTo>
                  <a:cubicBezTo>
                    <a:pt x="115" y="102"/>
                    <a:pt x="116" y="103"/>
                    <a:pt x="116" y="105"/>
                  </a:cubicBezTo>
                  <a:lnTo>
                    <a:pt x="116" y="115"/>
                  </a:lnTo>
                  <a:cubicBezTo>
                    <a:pt x="116" y="118"/>
                    <a:pt x="114" y="120"/>
                    <a:pt x="110" y="121"/>
                  </a:cubicBezTo>
                  <a:cubicBezTo>
                    <a:pt x="106" y="121"/>
                    <a:pt x="102" y="122"/>
                    <a:pt x="99" y="122"/>
                  </a:cubicBezTo>
                  <a:cubicBezTo>
                    <a:pt x="87" y="122"/>
                    <a:pt x="80" y="118"/>
                    <a:pt x="78" y="107"/>
                  </a:cubicBezTo>
                  <a:lnTo>
                    <a:pt x="78" y="10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5" name="Freeform 339"/>
            <p:cNvSpPr>
              <a:spLocks noChangeAspect="1"/>
            </p:cNvSpPr>
            <p:nvPr userDrawn="1"/>
          </p:nvSpPr>
          <p:spPr bwMode="gray">
            <a:xfrm>
              <a:off x="2937" y="889"/>
              <a:ext cx="34" cy="39"/>
            </a:xfrm>
            <a:custGeom>
              <a:avLst/>
              <a:gdLst>
                <a:gd name="T0" fmla="*/ 98 w 103"/>
                <a:gd name="T1" fmla="*/ 120 h 120"/>
                <a:gd name="T2" fmla="*/ 98 w 103"/>
                <a:gd name="T3" fmla="*/ 120 h 120"/>
                <a:gd name="T4" fmla="*/ 81 w 103"/>
                <a:gd name="T5" fmla="*/ 120 h 120"/>
                <a:gd name="T6" fmla="*/ 77 w 103"/>
                <a:gd name="T7" fmla="*/ 115 h 120"/>
                <a:gd name="T8" fmla="*/ 77 w 103"/>
                <a:gd name="T9" fmla="*/ 47 h 120"/>
                <a:gd name="T10" fmla="*/ 60 w 103"/>
                <a:gd name="T11" fmla="*/ 24 h 120"/>
                <a:gd name="T12" fmla="*/ 27 w 103"/>
                <a:gd name="T13" fmla="*/ 35 h 120"/>
                <a:gd name="T14" fmla="*/ 27 w 103"/>
                <a:gd name="T15" fmla="*/ 115 h 120"/>
                <a:gd name="T16" fmla="*/ 22 w 103"/>
                <a:gd name="T17" fmla="*/ 120 h 120"/>
                <a:gd name="T18" fmla="*/ 5 w 103"/>
                <a:gd name="T19" fmla="*/ 120 h 120"/>
                <a:gd name="T20" fmla="*/ 0 w 103"/>
                <a:gd name="T21" fmla="*/ 115 h 120"/>
                <a:gd name="T22" fmla="*/ 0 w 103"/>
                <a:gd name="T23" fmla="*/ 7 h 120"/>
                <a:gd name="T24" fmla="*/ 5 w 103"/>
                <a:gd name="T25" fmla="*/ 2 h 120"/>
                <a:gd name="T26" fmla="*/ 22 w 103"/>
                <a:gd name="T27" fmla="*/ 2 h 120"/>
                <a:gd name="T28" fmla="*/ 27 w 103"/>
                <a:gd name="T29" fmla="*/ 7 h 120"/>
                <a:gd name="T30" fmla="*/ 27 w 103"/>
                <a:gd name="T31" fmla="*/ 14 h 120"/>
                <a:gd name="T32" fmla="*/ 27 w 103"/>
                <a:gd name="T33" fmla="*/ 14 h 120"/>
                <a:gd name="T34" fmla="*/ 68 w 103"/>
                <a:gd name="T35" fmla="*/ 0 h 120"/>
                <a:gd name="T36" fmla="*/ 103 w 103"/>
                <a:gd name="T37" fmla="*/ 45 h 120"/>
                <a:gd name="T38" fmla="*/ 103 w 103"/>
                <a:gd name="T39" fmla="*/ 115 h 120"/>
                <a:gd name="T40" fmla="*/ 98 w 103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120">
                  <a:moveTo>
                    <a:pt x="98" y="120"/>
                  </a:moveTo>
                  <a:lnTo>
                    <a:pt x="98" y="120"/>
                  </a:lnTo>
                  <a:lnTo>
                    <a:pt x="81" y="120"/>
                  </a:lnTo>
                  <a:cubicBezTo>
                    <a:pt x="78" y="120"/>
                    <a:pt x="77" y="118"/>
                    <a:pt x="77" y="115"/>
                  </a:cubicBezTo>
                  <a:lnTo>
                    <a:pt x="77" y="47"/>
                  </a:lnTo>
                  <a:cubicBezTo>
                    <a:pt x="77" y="33"/>
                    <a:pt x="73" y="24"/>
                    <a:pt x="60" y="24"/>
                  </a:cubicBezTo>
                  <a:cubicBezTo>
                    <a:pt x="50" y="24"/>
                    <a:pt x="33" y="32"/>
                    <a:pt x="27" y="35"/>
                  </a:cubicBezTo>
                  <a:lnTo>
                    <a:pt x="27" y="115"/>
                  </a:lnTo>
                  <a:cubicBezTo>
                    <a:pt x="27" y="118"/>
                    <a:pt x="25" y="120"/>
                    <a:pt x="22" y="120"/>
                  </a:cubicBezTo>
                  <a:lnTo>
                    <a:pt x="5" y="120"/>
                  </a:lnTo>
                  <a:cubicBezTo>
                    <a:pt x="2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2" y="2"/>
                    <a:pt x="5" y="2"/>
                  </a:cubicBezTo>
                  <a:lnTo>
                    <a:pt x="22" y="2"/>
                  </a:lnTo>
                  <a:cubicBezTo>
                    <a:pt x="25" y="2"/>
                    <a:pt x="27" y="4"/>
                    <a:pt x="27" y="7"/>
                  </a:cubicBezTo>
                  <a:lnTo>
                    <a:pt x="27" y="14"/>
                  </a:lnTo>
                  <a:cubicBezTo>
                    <a:pt x="27" y="14"/>
                    <a:pt x="27" y="14"/>
                    <a:pt x="27" y="14"/>
                  </a:cubicBezTo>
                  <a:cubicBezTo>
                    <a:pt x="36" y="8"/>
                    <a:pt x="53" y="0"/>
                    <a:pt x="68" y="0"/>
                  </a:cubicBezTo>
                  <a:cubicBezTo>
                    <a:pt x="100" y="0"/>
                    <a:pt x="103" y="21"/>
                    <a:pt x="103" y="45"/>
                  </a:cubicBezTo>
                  <a:lnTo>
                    <a:pt x="103" y="115"/>
                  </a:lnTo>
                  <a:cubicBezTo>
                    <a:pt x="103" y="118"/>
                    <a:pt x="102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6" name="Freeform 340"/>
            <p:cNvSpPr>
              <a:spLocks noChangeAspect="1"/>
            </p:cNvSpPr>
            <p:nvPr userDrawn="1"/>
          </p:nvSpPr>
          <p:spPr bwMode="gray">
            <a:xfrm>
              <a:off x="2680" y="959"/>
              <a:ext cx="37" cy="53"/>
            </a:xfrm>
            <a:custGeom>
              <a:avLst/>
              <a:gdLst>
                <a:gd name="T0" fmla="*/ 65 w 115"/>
                <a:gd name="T1" fmla="*/ 0 h 163"/>
                <a:gd name="T2" fmla="*/ 65 w 115"/>
                <a:gd name="T3" fmla="*/ 0 h 163"/>
                <a:gd name="T4" fmla="*/ 109 w 115"/>
                <a:gd name="T5" fmla="*/ 7 h 163"/>
                <a:gd name="T6" fmla="*/ 114 w 115"/>
                <a:gd name="T7" fmla="*/ 14 h 163"/>
                <a:gd name="T8" fmla="*/ 112 w 115"/>
                <a:gd name="T9" fmla="*/ 24 h 163"/>
                <a:gd name="T10" fmla="*/ 105 w 115"/>
                <a:gd name="T11" fmla="*/ 28 h 163"/>
                <a:gd name="T12" fmla="*/ 67 w 115"/>
                <a:gd name="T13" fmla="*/ 24 h 163"/>
                <a:gd name="T14" fmla="*/ 29 w 115"/>
                <a:gd name="T15" fmla="*/ 82 h 163"/>
                <a:gd name="T16" fmla="*/ 67 w 115"/>
                <a:gd name="T17" fmla="*/ 138 h 163"/>
                <a:gd name="T18" fmla="*/ 105 w 115"/>
                <a:gd name="T19" fmla="*/ 135 h 163"/>
                <a:gd name="T20" fmla="*/ 112 w 115"/>
                <a:gd name="T21" fmla="*/ 139 h 163"/>
                <a:gd name="T22" fmla="*/ 114 w 115"/>
                <a:gd name="T23" fmla="*/ 148 h 163"/>
                <a:gd name="T24" fmla="*/ 110 w 115"/>
                <a:gd name="T25" fmla="*/ 156 h 163"/>
                <a:gd name="T26" fmla="*/ 65 w 115"/>
                <a:gd name="T27" fmla="*/ 163 h 163"/>
                <a:gd name="T28" fmla="*/ 0 w 115"/>
                <a:gd name="T29" fmla="*/ 83 h 163"/>
                <a:gd name="T30" fmla="*/ 65 w 115"/>
                <a:gd name="T3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63">
                  <a:moveTo>
                    <a:pt x="65" y="0"/>
                  </a:moveTo>
                  <a:lnTo>
                    <a:pt x="65" y="0"/>
                  </a:lnTo>
                  <a:cubicBezTo>
                    <a:pt x="77" y="0"/>
                    <a:pt x="96" y="1"/>
                    <a:pt x="109" y="7"/>
                  </a:cubicBezTo>
                  <a:cubicBezTo>
                    <a:pt x="113" y="8"/>
                    <a:pt x="114" y="10"/>
                    <a:pt x="114" y="14"/>
                  </a:cubicBezTo>
                  <a:lnTo>
                    <a:pt x="112" y="24"/>
                  </a:lnTo>
                  <a:cubicBezTo>
                    <a:pt x="111" y="27"/>
                    <a:pt x="110" y="28"/>
                    <a:pt x="105" y="28"/>
                  </a:cubicBezTo>
                  <a:cubicBezTo>
                    <a:pt x="94" y="26"/>
                    <a:pt x="79" y="24"/>
                    <a:pt x="67" y="24"/>
                  </a:cubicBezTo>
                  <a:cubicBezTo>
                    <a:pt x="34" y="24"/>
                    <a:pt x="29" y="51"/>
                    <a:pt x="29" y="82"/>
                  </a:cubicBezTo>
                  <a:cubicBezTo>
                    <a:pt x="29" y="114"/>
                    <a:pt x="35" y="138"/>
                    <a:pt x="67" y="138"/>
                  </a:cubicBezTo>
                  <a:cubicBezTo>
                    <a:pt x="81" y="138"/>
                    <a:pt x="92" y="137"/>
                    <a:pt x="105" y="135"/>
                  </a:cubicBezTo>
                  <a:cubicBezTo>
                    <a:pt x="110" y="135"/>
                    <a:pt x="111" y="136"/>
                    <a:pt x="112" y="139"/>
                  </a:cubicBezTo>
                  <a:lnTo>
                    <a:pt x="114" y="148"/>
                  </a:lnTo>
                  <a:cubicBezTo>
                    <a:pt x="115" y="152"/>
                    <a:pt x="113" y="154"/>
                    <a:pt x="110" y="156"/>
                  </a:cubicBezTo>
                  <a:cubicBezTo>
                    <a:pt x="98" y="161"/>
                    <a:pt x="77" y="163"/>
                    <a:pt x="65" y="163"/>
                  </a:cubicBezTo>
                  <a:cubicBezTo>
                    <a:pt x="12" y="163"/>
                    <a:pt x="0" y="123"/>
                    <a:pt x="0" y="83"/>
                  </a:cubicBezTo>
                  <a:cubicBezTo>
                    <a:pt x="0" y="42"/>
                    <a:pt x="10" y="0"/>
                    <a:pt x="65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7" name="Freeform 341"/>
            <p:cNvSpPr>
              <a:spLocks noChangeAspect="1" noEditPoints="1"/>
            </p:cNvSpPr>
            <p:nvPr userDrawn="1"/>
          </p:nvSpPr>
          <p:spPr bwMode="gray">
            <a:xfrm>
              <a:off x="2718" y="972"/>
              <a:ext cx="34" cy="40"/>
            </a:xfrm>
            <a:custGeom>
              <a:avLst/>
              <a:gdLst>
                <a:gd name="T0" fmla="*/ 51 w 104"/>
                <a:gd name="T1" fmla="*/ 23 h 122"/>
                <a:gd name="T2" fmla="*/ 51 w 104"/>
                <a:gd name="T3" fmla="*/ 23 h 122"/>
                <a:gd name="T4" fmla="*/ 26 w 104"/>
                <a:gd name="T5" fmla="*/ 61 h 122"/>
                <a:gd name="T6" fmla="*/ 51 w 104"/>
                <a:gd name="T7" fmla="*/ 99 h 122"/>
                <a:gd name="T8" fmla="*/ 77 w 104"/>
                <a:gd name="T9" fmla="*/ 61 h 122"/>
                <a:gd name="T10" fmla="*/ 51 w 104"/>
                <a:gd name="T11" fmla="*/ 23 h 122"/>
                <a:gd name="T12" fmla="*/ 51 w 104"/>
                <a:gd name="T13" fmla="*/ 23 h 122"/>
                <a:gd name="T14" fmla="*/ 51 w 104"/>
                <a:gd name="T15" fmla="*/ 122 h 122"/>
                <a:gd name="T16" fmla="*/ 51 w 104"/>
                <a:gd name="T17" fmla="*/ 122 h 122"/>
                <a:gd name="T18" fmla="*/ 0 w 104"/>
                <a:gd name="T19" fmla="*/ 59 h 122"/>
                <a:gd name="T20" fmla="*/ 51 w 104"/>
                <a:gd name="T21" fmla="*/ 0 h 122"/>
                <a:gd name="T22" fmla="*/ 104 w 104"/>
                <a:gd name="T23" fmla="*/ 59 h 122"/>
                <a:gd name="T24" fmla="*/ 51 w 104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22">
                  <a:moveTo>
                    <a:pt x="51" y="23"/>
                  </a:moveTo>
                  <a:lnTo>
                    <a:pt x="51" y="23"/>
                  </a:lnTo>
                  <a:cubicBezTo>
                    <a:pt x="31" y="23"/>
                    <a:pt x="26" y="36"/>
                    <a:pt x="26" y="61"/>
                  </a:cubicBezTo>
                  <a:cubicBezTo>
                    <a:pt x="26" y="86"/>
                    <a:pt x="31" y="99"/>
                    <a:pt x="51" y="99"/>
                  </a:cubicBezTo>
                  <a:cubicBezTo>
                    <a:pt x="73" y="99"/>
                    <a:pt x="77" y="86"/>
                    <a:pt x="77" y="61"/>
                  </a:cubicBezTo>
                  <a:cubicBezTo>
                    <a:pt x="77" y="35"/>
                    <a:pt x="73" y="23"/>
                    <a:pt x="51" y="23"/>
                  </a:cubicBezTo>
                  <a:lnTo>
                    <a:pt x="51" y="23"/>
                  </a:lnTo>
                  <a:close/>
                  <a:moveTo>
                    <a:pt x="51" y="122"/>
                  </a:moveTo>
                  <a:lnTo>
                    <a:pt x="51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1" y="0"/>
                  </a:cubicBezTo>
                  <a:cubicBezTo>
                    <a:pt x="97" y="0"/>
                    <a:pt x="104" y="31"/>
                    <a:pt x="104" y="59"/>
                  </a:cubicBezTo>
                  <a:cubicBezTo>
                    <a:pt x="104" y="86"/>
                    <a:pt x="101" y="122"/>
                    <a:pt x="51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8" name="Freeform 342"/>
            <p:cNvSpPr>
              <a:spLocks noChangeAspect="1"/>
            </p:cNvSpPr>
            <p:nvPr userDrawn="1"/>
          </p:nvSpPr>
          <p:spPr bwMode="gray">
            <a:xfrm>
              <a:off x="2757" y="972"/>
              <a:ext cx="56" cy="40"/>
            </a:xfrm>
            <a:custGeom>
              <a:avLst/>
              <a:gdLst>
                <a:gd name="T0" fmla="*/ 167 w 172"/>
                <a:gd name="T1" fmla="*/ 120 h 120"/>
                <a:gd name="T2" fmla="*/ 167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7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7" y="120"/>
                  </a:moveTo>
                  <a:lnTo>
                    <a:pt x="167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0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8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5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7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79" name="Freeform 343"/>
            <p:cNvSpPr>
              <a:spLocks noChangeAspect="1"/>
            </p:cNvSpPr>
            <p:nvPr userDrawn="1"/>
          </p:nvSpPr>
          <p:spPr bwMode="gray">
            <a:xfrm>
              <a:off x="2819" y="972"/>
              <a:ext cx="56" cy="40"/>
            </a:xfrm>
            <a:custGeom>
              <a:avLst/>
              <a:gdLst>
                <a:gd name="T0" fmla="*/ 168 w 172"/>
                <a:gd name="T1" fmla="*/ 120 h 120"/>
                <a:gd name="T2" fmla="*/ 168 w 172"/>
                <a:gd name="T3" fmla="*/ 120 h 120"/>
                <a:gd name="T4" fmla="*/ 150 w 172"/>
                <a:gd name="T5" fmla="*/ 120 h 120"/>
                <a:gd name="T6" fmla="*/ 146 w 172"/>
                <a:gd name="T7" fmla="*/ 115 h 120"/>
                <a:gd name="T8" fmla="*/ 146 w 172"/>
                <a:gd name="T9" fmla="*/ 47 h 120"/>
                <a:gd name="T10" fmla="*/ 129 w 172"/>
                <a:gd name="T11" fmla="*/ 24 h 120"/>
                <a:gd name="T12" fmla="*/ 99 w 172"/>
                <a:gd name="T13" fmla="*/ 35 h 120"/>
                <a:gd name="T14" fmla="*/ 99 w 172"/>
                <a:gd name="T15" fmla="*/ 47 h 120"/>
                <a:gd name="T16" fmla="*/ 99 w 172"/>
                <a:gd name="T17" fmla="*/ 115 h 120"/>
                <a:gd name="T18" fmla="*/ 94 w 172"/>
                <a:gd name="T19" fmla="*/ 120 h 120"/>
                <a:gd name="T20" fmla="*/ 77 w 172"/>
                <a:gd name="T21" fmla="*/ 120 h 120"/>
                <a:gd name="T22" fmla="*/ 73 w 172"/>
                <a:gd name="T23" fmla="*/ 115 h 120"/>
                <a:gd name="T24" fmla="*/ 73 w 172"/>
                <a:gd name="T25" fmla="*/ 46 h 120"/>
                <a:gd name="T26" fmla="*/ 57 w 172"/>
                <a:gd name="T27" fmla="*/ 24 h 120"/>
                <a:gd name="T28" fmla="*/ 26 w 172"/>
                <a:gd name="T29" fmla="*/ 35 h 120"/>
                <a:gd name="T30" fmla="*/ 26 w 172"/>
                <a:gd name="T31" fmla="*/ 115 h 120"/>
                <a:gd name="T32" fmla="*/ 21 w 172"/>
                <a:gd name="T33" fmla="*/ 120 h 120"/>
                <a:gd name="T34" fmla="*/ 4 w 172"/>
                <a:gd name="T35" fmla="*/ 120 h 120"/>
                <a:gd name="T36" fmla="*/ 0 w 172"/>
                <a:gd name="T37" fmla="*/ 115 h 120"/>
                <a:gd name="T38" fmla="*/ 0 w 172"/>
                <a:gd name="T39" fmla="*/ 7 h 120"/>
                <a:gd name="T40" fmla="*/ 4 w 172"/>
                <a:gd name="T41" fmla="*/ 2 h 120"/>
                <a:gd name="T42" fmla="*/ 21 w 172"/>
                <a:gd name="T43" fmla="*/ 2 h 120"/>
                <a:gd name="T44" fmla="*/ 26 w 172"/>
                <a:gd name="T45" fmla="*/ 7 h 120"/>
                <a:gd name="T46" fmla="*/ 26 w 172"/>
                <a:gd name="T47" fmla="*/ 14 h 120"/>
                <a:gd name="T48" fmla="*/ 26 w 172"/>
                <a:gd name="T49" fmla="*/ 14 h 120"/>
                <a:gd name="T50" fmla="*/ 62 w 172"/>
                <a:gd name="T51" fmla="*/ 0 h 120"/>
                <a:gd name="T52" fmla="*/ 95 w 172"/>
                <a:gd name="T53" fmla="*/ 17 h 120"/>
                <a:gd name="T54" fmla="*/ 137 w 172"/>
                <a:gd name="T55" fmla="*/ 0 h 120"/>
                <a:gd name="T56" fmla="*/ 172 w 172"/>
                <a:gd name="T57" fmla="*/ 45 h 120"/>
                <a:gd name="T58" fmla="*/ 172 w 172"/>
                <a:gd name="T59" fmla="*/ 115 h 120"/>
                <a:gd name="T60" fmla="*/ 168 w 172"/>
                <a:gd name="T6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20">
                  <a:moveTo>
                    <a:pt x="168" y="120"/>
                  </a:moveTo>
                  <a:lnTo>
                    <a:pt x="168" y="120"/>
                  </a:lnTo>
                  <a:lnTo>
                    <a:pt x="150" y="120"/>
                  </a:lnTo>
                  <a:cubicBezTo>
                    <a:pt x="147" y="120"/>
                    <a:pt x="146" y="118"/>
                    <a:pt x="146" y="115"/>
                  </a:cubicBezTo>
                  <a:lnTo>
                    <a:pt x="146" y="47"/>
                  </a:lnTo>
                  <a:cubicBezTo>
                    <a:pt x="146" y="29"/>
                    <a:pt x="141" y="24"/>
                    <a:pt x="129" y="24"/>
                  </a:cubicBezTo>
                  <a:cubicBezTo>
                    <a:pt x="121" y="24"/>
                    <a:pt x="106" y="31"/>
                    <a:pt x="99" y="35"/>
                  </a:cubicBezTo>
                  <a:cubicBezTo>
                    <a:pt x="99" y="37"/>
                    <a:pt x="99" y="42"/>
                    <a:pt x="99" y="47"/>
                  </a:cubicBezTo>
                  <a:lnTo>
                    <a:pt x="99" y="115"/>
                  </a:lnTo>
                  <a:cubicBezTo>
                    <a:pt x="99" y="118"/>
                    <a:pt x="98" y="120"/>
                    <a:pt x="94" y="120"/>
                  </a:cubicBezTo>
                  <a:lnTo>
                    <a:pt x="77" y="120"/>
                  </a:lnTo>
                  <a:cubicBezTo>
                    <a:pt x="74" y="120"/>
                    <a:pt x="73" y="118"/>
                    <a:pt x="73" y="115"/>
                  </a:cubicBezTo>
                  <a:lnTo>
                    <a:pt x="73" y="46"/>
                  </a:lnTo>
                  <a:cubicBezTo>
                    <a:pt x="73" y="31"/>
                    <a:pt x="69" y="24"/>
                    <a:pt x="57" y="24"/>
                  </a:cubicBezTo>
                  <a:cubicBezTo>
                    <a:pt x="49" y="24"/>
                    <a:pt x="35" y="30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lnTo>
                    <a:pt x="26" y="14"/>
                  </a:lnTo>
                  <a:cubicBezTo>
                    <a:pt x="36" y="8"/>
                    <a:pt x="49" y="1"/>
                    <a:pt x="62" y="0"/>
                  </a:cubicBezTo>
                  <a:cubicBezTo>
                    <a:pt x="76" y="0"/>
                    <a:pt x="87" y="3"/>
                    <a:pt x="95" y="17"/>
                  </a:cubicBezTo>
                  <a:cubicBezTo>
                    <a:pt x="107" y="8"/>
                    <a:pt x="122" y="0"/>
                    <a:pt x="137" y="0"/>
                  </a:cubicBezTo>
                  <a:cubicBezTo>
                    <a:pt x="169" y="0"/>
                    <a:pt x="172" y="21"/>
                    <a:pt x="172" y="45"/>
                  </a:cubicBezTo>
                  <a:lnTo>
                    <a:pt x="172" y="115"/>
                  </a:lnTo>
                  <a:cubicBezTo>
                    <a:pt x="172" y="118"/>
                    <a:pt x="171" y="120"/>
                    <a:pt x="16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0" name="Freeform 344"/>
            <p:cNvSpPr>
              <a:spLocks noChangeAspect="1" noEditPoints="1"/>
            </p:cNvSpPr>
            <p:nvPr userDrawn="1"/>
          </p:nvSpPr>
          <p:spPr bwMode="gray">
            <a:xfrm>
              <a:off x="2882" y="958"/>
              <a:ext cx="9" cy="54"/>
            </a:xfrm>
            <a:custGeom>
              <a:avLst/>
              <a:gdLst>
                <a:gd name="T0" fmla="*/ 27 w 28"/>
                <a:gd name="T1" fmla="*/ 158 h 163"/>
                <a:gd name="T2" fmla="*/ 27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1 w 28"/>
                <a:gd name="T9" fmla="*/ 158 h 163"/>
                <a:gd name="T10" fmla="*/ 1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7 w 28"/>
                <a:gd name="T17" fmla="*/ 50 h 163"/>
                <a:gd name="T18" fmla="*/ 27 w 28"/>
                <a:gd name="T19" fmla="*/ 158 h 163"/>
                <a:gd name="T20" fmla="*/ 27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7" y="158"/>
                  </a:moveTo>
                  <a:lnTo>
                    <a:pt x="27" y="158"/>
                  </a:lnTo>
                  <a:cubicBezTo>
                    <a:pt x="27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1" y="161"/>
                    <a:pt x="1" y="158"/>
                  </a:cubicBezTo>
                  <a:lnTo>
                    <a:pt x="1" y="50"/>
                  </a:lnTo>
                  <a:cubicBezTo>
                    <a:pt x="1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7" y="47"/>
                    <a:pt x="27" y="50"/>
                  </a:cubicBezTo>
                  <a:lnTo>
                    <a:pt x="27" y="158"/>
                  </a:lnTo>
                  <a:lnTo>
                    <a:pt x="27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1" name="Freeform 345"/>
            <p:cNvSpPr>
              <a:spLocks noChangeAspect="1"/>
            </p:cNvSpPr>
            <p:nvPr userDrawn="1"/>
          </p:nvSpPr>
          <p:spPr bwMode="gray">
            <a:xfrm>
              <a:off x="2896" y="972"/>
              <a:ext cx="30" cy="40"/>
            </a:xfrm>
            <a:custGeom>
              <a:avLst/>
              <a:gdLst>
                <a:gd name="T0" fmla="*/ 43 w 92"/>
                <a:gd name="T1" fmla="*/ 122 h 122"/>
                <a:gd name="T2" fmla="*/ 43 w 92"/>
                <a:gd name="T3" fmla="*/ 122 h 122"/>
                <a:gd name="T4" fmla="*/ 6 w 92"/>
                <a:gd name="T5" fmla="*/ 116 h 122"/>
                <a:gd name="T6" fmla="*/ 1 w 92"/>
                <a:gd name="T7" fmla="*/ 109 h 122"/>
                <a:gd name="T8" fmla="*/ 3 w 92"/>
                <a:gd name="T9" fmla="*/ 101 h 122"/>
                <a:gd name="T10" fmla="*/ 9 w 92"/>
                <a:gd name="T11" fmla="*/ 97 h 122"/>
                <a:gd name="T12" fmla="*/ 43 w 92"/>
                <a:gd name="T13" fmla="*/ 100 h 122"/>
                <a:gd name="T14" fmla="*/ 65 w 92"/>
                <a:gd name="T15" fmla="*/ 86 h 122"/>
                <a:gd name="T16" fmla="*/ 45 w 92"/>
                <a:gd name="T17" fmla="*/ 71 h 122"/>
                <a:gd name="T18" fmla="*/ 1 w 92"/>
                <a:gd name="T19" fmla="*/ 36 h 122"/>
                <a:gd name="T20" fmla="*/ 46 w 92"/>
                <a:gd name="T21" fmla="*/ 0 h 122"/>
                <a:gd name="T22" fmla="*/ 83 w 92"/>
                <a:gd name="T23" fmla="*/ 5 h 122"/>
                <a:gd name="T24" fmla="*/ 88 w 92"/>
                <a:gd name="T25" fmla="*/ 12 h 122"/>
                <a:gd name="T26" fmla="*/ 86 w 92"/>
                <a:gd name="T27" fmla="*/ 21 h 122"/>
                <a:gd name="T28" fmla="*/ 79 w 92"/>
                <a:gd name="T29" fmla="*/ 24 h 122"/>
                <a:gd name="T30" fmla="*/ 47 w 92"/>
                <a:gd name="T31" fmla="*/ 22 h 122"/>
                <a:gd name="T32" fmla="*/ 28 w 92"/>
                <a:gd name="T33" fmla="*/ 35 h 122"/>
                <a:gd name="T34" fmla="*/ 48 w 92"/>
                <a:gd name="T35" fmla="*/ 48 h 122"/>
                <a:gd name="T36" fmla="*/ 92 w 92"/>
                <a:gd name="T37" fmla="*/ 85 h 122"/>
                <a:gd name="T38" fmla="*/ 43 w 92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3" y="101"/>
                  </a:lnTo>
                  <a:cubicBezTo>
                    <a:pt x="3" y="97"/>
                    <a:pt x="5" y="97"/>
                    <a:pt x="9" y="97"/>
                  </a:cubicBezTo>
                  <a:cubicBezTo>
                    <a:pt x="19" y="99"/>
                    <a:pt x="35" y="100"/>
                    <a:pt x="43" y="100"/>
                  </a:cubicBezTo>
                  <a:cubicBezTo>
                    <a:pt x="58" y="100"/>
                    <a:pt x="65" y="96"/>
                    <a:pt x="65" y="86"/>
                  </a:cubicBezTo>
                  <a:cubicBezTo>
                    <a:pt x="65" y="75"/>
                    <a:pt x="61" y="73"/>
                    <a:pt x="45" y="71"/>
                  </a:cubicBezTo>
                  <a:cubicBezTo>
                    <a:pt x="22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3" y="1"/>
                    <a:pt x="83" y="5"/>
                  </a:cubicBezTo>
                  <a:cubicBezTo>
                    <a:pt x="87" y="7"/>
                    <a:pt x="89" y="9"/>
                    <a:pt x="88" y="12"/>
                  </a:cubicBezTo>
                  <a:lnTo>
                    <a:pt x="86" y="21"/>
                  </a:lnTo>
                  <a:cubicBezTo>
                    <a:pt x="85" y="24"/>
                    <a:pt x="84" y="25"/>
                    <a:pt x="79" y="24"/>
                  </a:cubicBezTo>
                  <a:cubicBezTo>
                    <a:pt x="69" y="23"/>
                    <a:pt x="56" y="22"/>
                    <a:pt x="47" y="22"/>
                  </a:cubicBezTo>
                  <a:cubicBezTo>
                    <a:pt x="31" y="22"/>
                    <a:pt x="28" y="26"/>
                    <a:pt x="28" y="35"/>
                  </a:cubicBezTo>
                  <a:cubicBezTo>
                    <a:pt x="28" y="44"/>
                    <a:pt x="34" y="46"/>
                    <a:pt x="48" y="48"/>
                  </a:cubicBezTo>
                  <a:cubicBezTo>
                    <a:pt x="71" y="51"/>
                    <a:pt x="92" y="56"/>
                    <a:pt x="92" y="85"/>
                  </a:cubicBezTo>
                  <a:cubicBezTo>
                    <a:pt x="92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2" name="Freeform 346"/>
            <p:cNvSpPr>
              <a:spLocks noChangeAspect="1"/>
            </p:cNvSpPr>
            <p:nvPr userDrawn="1"/>
          </p:nvSpPr>
          <p:spPr bwMode="gray">
            <a:xfrm>
              <a:off x="2929" y="972"/>
              <a:ext cx="30" cy="40"/>
            </a:xfrm>
            <a:custGeom>
              <a:avLst/>
              <a:gdLst>
                <a:gd name="T0" fmla="*/ 43 w 91"/>
                <a:gd name="T1" fmla="*/ 122 h 122"/>
                <a:gd name="T2" fmla="*/ 43 w 91"/>
                <a:gd name="T3" fmla="*/ 122 h 122"/>
                <a:gd name="T4" fmla="*/ 6 w 91"/>
                <a:gd name="T5" fmla="*/ 116 h 122"/>
                <a:gd name="T6" fmla="*/ 1 w 91"/>
                <a:gd name="T7" fmla="*/ 109 h 122"/>
                <a:gd name="T8" fmla="*/ 2 w 91"/>
                <a:gd name="T9" fmla="*/ 101 h 122"/>
                <a:gd name="T10" fmla="*/ 8 w 91"/>
                <a:gd name="T11" fmla="*/ 97 h 122"/>
                <a:gd name="T12" fmla="*/ 43 w 91"/>
                <a:gd name="T13" fmla="*/ 100 h 122"/>
                <a:gd name="T14" fmla="*/ 64 w 91"/>
                <a:gd name="T15" fmla="*/ 86 h 122"/>
                <a:gd name="T16" fmla="*/ 45 w 91"/>
                <a:gd name="T17" fmla="*/ 71 h 122"/>
                <a:gd name="T18" fmla="*/ 1 w 91"/>
                <a:gd name="T19" fmla="*/ 36 h 122"/>
                <a:gd name="T20" fmla="*/ 46 w 91"/>
                <a:gd name="T21" fmla="*/ 0 h 122"/>
                <a:gd name="T22" fmla="*/ 82 w 91"/>
                <a:gd name="T23" fmla="*/ 5 h 122"/>
                <a:gd name="T24" fmla="*/ 87 w 91"/>
                <a:gd name="T25" fmla="*/ 12 h 122"/>
                <a:gd name="T26" fmla="*/ 86 w 91"/>
                <a:gd name="T27" fmla="*/ 21 h 122"/>
                <a:gd name="T28" fmla="*/ 79 w 91"/>
                <a:gd name="T29" fmla="*/ 24 h 122"/>
                <a:gd name="T30" fmla="*/ 46 w 91"/>
                <a:gd name="T31" fmla="*/ 22 h 122"/>
                <a:gd name="T32" fmla="*/ 27 w 91"/>
                <a:gd name="T33" fmla="*/ 35 h 122"/>
                <a:gd name="T34" fmla="*/ 48 w 91"/>
                <a:gd name="T35" fmla="*/ 48 h 122"/>
                <a:gd name="T36" fmla="*/ 91 w 91"/>
                <a:gd name="T37" fmla="*/ 85 h 122"/>
                <a:gd name="T38" fmla="*/ 43 w 91"/>
                <a:gd name="T3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122">
                  <a:moveTo>
                    <a:pt x="43" y="122"/>
                  </a:moveTo>
                  <a:lnTo>
                    <a:pt x="43" y="122"/>
                  </a:lnTo>
                  <a:cubicBezTo>
                    <a:pt x="31" y="122"/>
                    <a:pt x="15" y="120"/>
                    <a:pt x="6" y="116"/>
                  </a:cubicBezTo>
                  <a:cubicBezTo>
                    <a:pt x="1" y="115"/>
                    <a:pt x="0" y="112"/>
                    <a:pt x="1" y="109"/>
                  </a:cubicBezTo>
                  <a:lnTo>
                    <a:pt x="2" y="101"/>
                  </a:lnTo>
                  <a:cubicBezTo>
                    <a:pt x="3" y="97"/>
                    <a:pt x="5" y="97"/>
                    <a:pt x="8" y="97"/>
                  </a:cubicBezTo>
                  <a:cubicBezTo>
                    <a:pt x="19" y="99"/>
                    <a:pt x="34" y="100"/>
                    <a:pt x="43" y="100"/>
                  </a:cubicBezTo>
                  <a:cubicBezTo>
                    <a:pt x="58" y="100"/>
                    <a:pt x="64" y="96"/>
                    <a:pt x="64" y="86"/>
                  </a:cubicBezTo>
                  <a:cubicBezTo>
                    <a:pt x="64" y="75"/>
                    <a:pt x="60" y="73"/>
                    <a:pt x="45" y="71"/>
                  </a:cubicBezTo>
                  <a:cubicBezTo>
                    <a:pt x="21" y="67"/>
                    <a:pt x="1" y="62"/>
                    <a:pt x="1" y="36"/>
                  </a:cubicBezTo>
                  <a:cubicBezTo>
                    <a:pt x="1" y="12"/>
                    <a:pt x="19" y="0"/>
                    <a:pt x="46" y="0"/>
                  </a:cubicBezTo>
                  <a:cubicBezTo>
                    <a:pt x="56" y="0"/>
                    <a:pt x="72" y="1"/>
                    <a:pt x="82" y="5"/>
                  </a:cubicBezTo>
                  <a:cubicBezTo>
                    <a:pt x="86" y="7"/>
                    <a:pt x="88" y="9"/>
                    <a:pt x="87" y="12"/>
                  </a:cubicBezTo>
                  <a:lnTo>
                    <a:pt x="86" y="21"/>
                  </a:lnTo>
                  <a:cubicBezTo>
                    <a:pt x="85" y="24"/>
                    <a:pt x="83" y="25"/>
                    <a:pt x="79" y="24"/>
                  </a:cubicBezTo>
                  <a:cubicBezTo>
                    <a:pt x="69" y="23"/>
                    <a:pt x="55" y="22"/>
                    <a:pt x="46" y="22"/>
                  </a:cubicBezTo>
                  <a:cubicBezTo>
                    <a:pt x="31" y="22"/>
                    <a:pt x="27" y="26"/>
                    <a:pt x="27" y="35"/>
                  </a:cubicBezTo>
                  <a:cubicBezTo>
                    <a:pt x="27" y="44"/>
                    <a:pt x="33" y="46"/>
                    <a:pt x="48" y="48"/>
                  </a:cubicBezTo>
                  <a:cubicBezTo>
                    <a:pt x="71" y="51"/>
                    <a:pt x="91" y="56"/>
                    <a:pt x="91" y="85"/>
                  </a:cubicBezTo>
                  <a:cubicBezTo>
                    <a:pt x="91" y="113"/>
                    <a:pt x="68" y="122"/>
                    <a:pt x="43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3" name="Freeform 347"/>
            <p:cNvSpPr>
              <a:spLocks noChangeAspect="1" noEditPoints="1"/>
            </p:cNvSpPr>
            <p:nvPr userDrawn="1"/>
          </p:nvSpPr>
          <p:spPr bwMode="gray">
            <a:xfrm>
              <a:off x="2964" y="958"/>
              <a:ext cx="9" cy="54"/>
            </a:xfrm>
            <a:custGeom>
              <a:avLst/>
              <a:gdLst>
                <a:gd name="T0" fmla="*/ 26 w 28"/>
                <a:gd name="T1" fmla="*/ 158 h 163"/>
                <a:gd name="T2" fmla="*/ 26 w 28"/>
                <a:gd name="T3" fmla="*/ 158 h 163"/>
                <a:gd name="T4" fmla="*/ 22 w 28"/>
                <a:gd name="T5" fmla="*/ 163 h 163"/>
                <a:gd name="T6" fmla="*/ 5 w 28"/>
                <a:gd name="T7" fmla="*/ 163 h 163"/>
                <a:gd name="T8" fmla="*/ 0 w 28"/>
                <a:gd name="T9" fmla="*/ 158 h 163"/>
                <a:gd name="T10" fmla="*/ 0 w 28"/>
                <a:gd name="T11" fmla="*/ 50 h 163"/>
                <a:gd name="T12" fmla="*/ 5 w 28"/>
                <a:gd name="T13" fmla="*/ 45 h 163"/>
                <a:gd name="T14" fmla="*/ 22 w 28"/>
                <a:gd name="T15" fmla="*/ 45 h 163"/>
                <a:gd name="T16" fmla="*/ 26 w 28"/>
                <a:gd name="T17" fmla="*/ 50 h 163"/>
                <a:gd name="T18" fmla="*/ 26 w 28"/>
                <a:gd name="T19" fmla="*/ 158 h 163"/>
                <a:gd name="T20" fmla="*/ 26 w 28"/>
                <a:gd name="T21" fmla="*/ 158 h 163"/>
                <a:gd name="T22" fmla="*/ 14 w 28"/>
                <a:gd name="T23" fmla="*/ 28 h 163"/>
                <a:gd name="T24" fmla="*/ 14 w 28"/>
                <a:gd name="T25" fmla="*/ 28 h 163"/>
                <a:gd name="T26" fmla="*/ 0 w 28"/>
                <a:gd name="T27" fmla="*/ 14 h 163"/>
                <a:gd name="T28" fmla="*/ 14 w 28"/>
                <a:gd name="T29" fmla="*/ 0 h 163"/>
                <a:gd name="T30" fmla="*/ 28 w 28"/>
                <a:gd name="T31" fmla="*/ 14 h 163"/>
                <a:gd name="T32" fmla="*/ 14 w 28"/>
                <a:gd name="T33" fmla="*/ 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63">
                  <a:moveTo>
                    <a:pt x="26" y="158"/>
                  </a:moveTo>
                  <a:lnTo>
                    <a:pt x="26" y="158"/>
                  </a:lnTo>
                  <a:cubicBezTo>
                    <a:pt x="26" y="161"/>
                    <a:pt x="26" y="163"/>
                    <a:pt x="22" y="163"/>
                  </a:cubicBezTo>
                  <a:lnTo>
                    <a:pt x="5" y="163"/>
                  </a:lnTo>
                  <a:cubicBezTo>
                    <a:pt x="2" y="163"/>
                    <a:pt x="0" y="161"/>
                    <a:pt x="0" y="158"/>
                  </a:cubicBezTo>
                  <a:lnTo>
                    <a:pt x="0" y="50"/>
                  </a:lnTo>
                  <a:cubicBezTo>
                    <a:pt x="0" y="46"/>
                    <a:pt x="2" y="45"/>
                    <a:pt x="5" y="45"/>
                  </a:cubicBezTo>
                  <a:lnTo>
                    <a:pt x="22" y="45"/>
                  </a:lnTo>
                  <a:cubicBezTo>
                    <a:pt x="26" y="45"/>
                    <a:pt x="26" y="47"/>
                    <a:pt x="26" y="50"/>
                  </a:cubicBezTo>
                  <a:lnTo>
                    <a:pt x="26" y="158"/>
                  </a:lnTo>
                  <a:lnTo>
                    <a:pt x="26" y="158"/>
                  </a:lnTo>
                  <a:close/>
                  <a:moveTo>
                    <a:pt x="14" y="28"/>
                  </a:moveTo>
                  <a:lnTo>
                    <a:pt x="14" y="28"/>
                  </a:lnTo>
                  <a:cubicBezTo>
                    <a:pt x="1" y="28"/>
                    <a:pt x="0" y="21"/>
                    <a:pt x="0" y="14"/>
                  </a:cubicBezTo>
                  <a:cubicBezTo>
                    <a:pt x="0" y="6"/>
                    <a:pt x="2" y="0"/>
                    <a:pt x="14" y="0"/>
                  </a:cubicBezTo>
                  <a:cubicBezTo>
                    <a:pt x="26" y="0"/>
                    <a:pt x="28" y="6"/>
                    <a:pt x="28" y="14"/>
                  </a:cubicBezTo>
                  <a:cubicBezTo>
                    <a:pt x="28" y="21"/>
                    <a:pt x="26" y="28"/>
                    <a:pt x="14" y="2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4" name="Freeform 348"/>
            <p:cNvSpPr>
              <a:spLocks noChangeAspect="1" noEditPoints="1"/>
            </p:cNvSpPr>
            <p:nvPr userDrawn="1"/>
          </p:nvSpPr>
          <p:spPr bwMode="gray">
            <a:xfrm>
              <a:off x="2979" y="972"/>
              <a:ext cx="34" cy="40"/>
            </a:xfrm>
            <a:custGeom>
              <a:avLst/>
              <a:gdLst>
                <a:gd name="T0" fmla="*/ 52 w 105"/>
                <a:gd name="T1" fmla="*/ 23 h 122"/>
                <a:gd name="T2" fmla="*/ 52 w 105"/>
                <a:gd name="T3" fmla="*/ 23 h 122"/>
                <a:gd name="T4" fmla="*/ 27 w 105"/>
                <a:gd name="T5" fmla="*/ 61 h 122"/>
                <a:gd name="T6" fmla="*/ 52 w 105"/>
                <a:gd name="T7" fmla="*/ 99 h 122"/>
                <a:gd name="T8" fmla="*/ 78 w 105"/>
                <a:gd name="T9" fmla="*/ 61 h 122"/>
                <a:gd name="T10" fmla="*/ 52 w 105"/>
                <a:gd name="T11" fmla="*/ 23 h 122"/>
                <a:gd name="T12" fmla="*/ 52 w 105"/>
                <a:gd name="T13" fmla="*/ 23 h 122"/>
                <a:gd name="T14" fmla="*/ 52 w 105"/>
                <a:gd name="T15" fmla="*/ 122 h 122"/>
                <a:gd name="T16" fmla="*/ 52 w 105"/>
                <a:gd name="T17" fmla="*/ 122 h 122"/>
                <a:gd name="T18" fmla="*/ 0 w 105"/>
                <a:gd name="T19" fmla="*/ 59 h 122"/>
                <a:gd name="T20" fmla="*/ 52 w 105"/>
                <a:gd name="T21" fmla="*/ 0 h 122"/>
                <a:gd name="T22" fmla="*/ 105 w 105"/>
                <a:gd name="T23" fmla="*/ 59 h 122"/>
                <a:gd name="T24" fmla="*/ 52 w 105"/>
                <a:gd name="T2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2">
                  <a:moveTo>
                    <a:pt x="52" y="23"/>
                  </a:moveTo>
                  <a:lnTo>
                    <a:pt x="52" y="23"/>
                  </a:lnTo>
                  <a:cubicBezTo>
                    <a:pt x="31" y="23"/>
                    <a:pt x="27" y="36"/>
                    <a:pt x="27" y="61"/>
                  </a:cubicBezTo>
                  <a:cubicBezTo>
                    <a:pt x="27" y="86"/>
                    <a:pt x="31" y="99"/>
                    <a:pt x="52" y="99"/>
                  </a:cubicBezTo>
                  <a:cubicBezTo>
                    <a:pt x="73" y="99"/>
                    <a:pt x="78" y="86"/>
                    <a:pt x="78" y="61"/>
                  </a:cubicBezTo>
                  <a:cubicBezTo>
                    <a:pt x="78" y="35"/>
                    <a:pt x="74" y="23"/>
                    <a:pt x="52" y="23"/>
                  </a:cubicBezTo>
                  <a:lnTo>
                    <a:pt x="52" y="23"/>
                  </a:lnTo>
                  <a:close/>
                  <a:moveTo>
                    <a:pt x="52" y="122"/>
                  </a:moveTo>
                  <a:lnTo>
                    <a:pt x="52" y="122"/>
                  </a:lnTo>
                  <a:cubicBezTo>
                    <a:pt x="3" y="122"/>
                    <a:pt x="0" y="86"/>
                    <a:pt x="0" y="59"/>
                  </a:cubicBezTo>
                  <a:cubicBezTo>
                    <a:pt x="0" y="37"/>
                    <a:pt x="5" y="0"/>
                    <a:pt x="52" y="0"/>
                  </a:cubicBezTo>
                  <a:cubicBezTo>
                    <a:pt x="98" y="0"/>
                    <a:pt x="105" y="31"/>
                    <a:pt x="105" y="59"/>
                  </a:cubicBezTo>
                  <a:cubicBezTo>
                    <a:pt x="105" y="86"/>
                    <a:pt x="101" y="122"/>
                    <a:pt x="52" y="122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  <p:sp>
          <p:nvSpPr>
            <p:cNvPr id="85" name="Freeform 349"/>
            <p:cNvSpPr>
              <a:spLocks noChangeAspect="1"/>
            </p:cNvSpPr>
            <p:nvPr userDrawn="1"/>
          </p:nvSpPr>
          <p:spPr bwMode="gray">
            <a:xfrm>
              <a:off x="3017" y="972"/>
              <a:ext cx="34" cy="40"/>
            </a:xfrm>
            <a:custGeom>
              <a:avLst/>
              <a:gdLst>
                <a:gd name="T0" fmla="*/ 98 w 102"/>
                <a:gd name="T1" fmla="*/ 120 h 120"/>
                <a:gd name="T2" fmla="*/ 98 w 102"/>
                <a:gd name="T3" fmla="*/ 120 h 120"/>
                <a:gd name="T4" fmla="*/ 80 w 102"/>
                <a:gd name="T5" fmla="*/ 120 h 120"/>
                <a:gd name="T6" fmla="*/ 76 w 102"/>
                <a:gd name="T7" fmla="*/ 115 h 120"/>
                <a:gd name="T8" fmla="*/ 76 w 102"/>
                <a:gd name="T9" fmla="*/ 48 h 120"/>
                <a:gd name="T10" fmla="*/ 59 w 102"/>
                <a:gd name="T11" fmla="*/ 24 h 120"/>
                <a:gd name="T12" fmla="*/ 26 w 102"/>
                <a:gd name="T13" fmla="*/ 35 h 120"/>
                <a:gd name="T14" fmla="*/ 26 w 102"/>
                <a:gd name="T15" fmla="*/ 115 h 120"/>
                <a:gd name="T16" fmla="*/ 21 w 102"/>
                <a:gd name="T17" fmla="*/ 120 h 120"/>
                <a:gd name="T18" fmla="*/ 4 w 102"/>
                <a:gd name="T19" fmla="*/ 120 h 120"/>
                <a:gd name="T20" fmla="*/ 0 w 102"/>
                <a:gd name="T21" fmla="*/ 115 h 120"/>
                <a:gd name="T22" fmla="*/ 0 w 102"/>
                <a:gd name="T23" fmla="*/ 7 h 120"/>
                <a:gd name="T24" fmla="*/ 4 w 102"/>
                <a:gd name="T25" fmla="*/ 2 h 120"/>
                <a:gd name="T26" fmla="*/ 21 w 102"/>
                <a:gd name="T27" fmla="*/ 2 h 120"/>
                <a:gd name="T28" fmla="*/ 26 w 102"/>
                <a:gd name="T29" fmla="*/ 7 h 120"/>
                <a:gd name="T30" fmla="*/ 26 w 102"/>
                <a:gd name="T31" fmla="*/ 14 h 120"/>
                <a:gd name="T32" fmla="*/ 27 w 102"/>
                <a:gd name="T33" fmla="*/ 14 h 120"/>
                <a:gd name="T34" fmla="*/ 67 w 102"/>
                <a:gd name="T35" fmla="*/ 0 h 120"/>
                <a:gd name="T36" fmla="*/ 102 w 102"/>
                <a:gd name="T37" fmla="*/ 46 h 120"/>
                <a:gd name="T38" fmla="*/ 102 w 102"/>
                <a:gd name="T39" fmla="*/ 115 h 120"/>
                <a:gd name="T40" fmla="*/ 98 w 102"/>
                <a:gd name="T4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20">
                  <a:moveTo>
                    <a:pt x="98" y="120"/>
                  </a:moveTo>
                  <a:lnTo>
                    <a:pt x="98" y="120"/>
                  </a:lnTo>
                  <a:lnTo>
                    <a:pt x="80" y="120"/>
                  </a:lnTo>
                  <a:cubicBezTo>
                    <a:pt x="77" y="120"/>
                    <a:pt x="76" y="118"/>
                    <a:pt x="76" y="115"/>
                  </a:cubicBezTo>
                  <a:lnTo>
                    <a:pt x="76" y="48"/>
                  </a:lnTo>
                  <a:cubicBezTo>
                    <a:pt x="76" y="34"/>
                    <a:pt x="73" y="24"/>
                    <a:pt x="59" y="24"/>
                  </a:cubicBezTo>
                  <a:cubicBezTo>
                    <a:pt x="49" y="24"/>
                    <a:pt x="32" y="32"/>
                    <a:pt x="26" y="35"/>
                  </a:cubicBezTo>
                  <a:lnTo>
                    <a:pt x="26" y="115"/>
                  </a:lnTo>
                  <a:cubicBezTo>
                    <a:pt x="26" y="118"/>
                    <a:pt x="25" y="120"/>
                    <a:pt x="21" y="120"/>
                  </a:cubicBezTo>
                  <a:lnTo>
                    <a:pt x="4" y="120"/>
                  </a:lnTo>
                  <a:cubicBezTo>
                    <a:pt x="1" y="120"/>
                    <a:pt x="0" y="118"/>
                    <a:pt x="0" y="115"/>
                  </a:cubicBezTo>
                  <a:lnTo>
                    <a:pt x="0" y="7"/>
                  </a:lnTo>
                  <a:cubicBezTo>
                    <a:pt x="0" y="4"/>
                    <a:pt x="1" y="2"/>
                    <a:pt x="4" y="2"/>
                  </a:cubicBezTo>
                  <a:lnTo>
                    <a:pt x="21" y="2"/>
                  </a:lnTo>
                  <a:cubicBezTo>
                    <a:pt x="25" y="2"/>
                    <a:pt x="26" y="4"/>
                    <a:pt x="26" y="7"/>
                  </a:cubicBezTo>
                  <a:lnTo>
                    <a:pt x="26" y="14"/>
                  </a:lnTo>
                  <a:cubicBezTo>
                    <a:pt x="26" y="14"/>
                    <a:pt x="26" y="14"/>
                    <a:pt x="27" y="14"/>
                  </a:cubicBezTo>
                  <a:cubicBezTo>
                    <a:pt x="35" y="8"/>
                    <a:pt x="52" y="0"/>
                    <a:pt x="67" y="0"/>
                  </a:cubicBezTo>
                  <a:cubicBezTo>
                    <a:pt x="99" y="0"/>
                    <a:pt x="102" y="21"/>
                    <a:pt x="102" y="46"/>
                  </a:cubicBezTo>
                  <a:lnTo>
                    <a:pt x="102" y="115"/>
                  </a:lnTo>
                  <a:cubicBezTo>
                    <a:pt x="102" y="118"/>
                    <a:pt x="101" y="120"/>
                    <a:pt x="98" y="12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90" name="Group 89"/>
          <p:cNvGrpSpPr/>
          <p:nvPr userDrawn="1"/>
        </p:nvGrpSpPr>
        <p:grpSpPr bwMode="gray">
          <a:xfrm>
            <a:off x="467544" y="6317551"/>
            <a:ext cx="7789651" cy="540449"/>
            <a:chOff x="467544" y="6317551"/>
            <a:chExt cx="7789651" cy="540449"/>
          </a:xfrm>
        </p:grpSpPr>
        <p:grpSp>
          <p:nvGrpSpPr>
            <p:cNvPr id="8" name="Group 7"/>
            <p:cNvGrpSpPr>
              <a:grpSpLocks noChangeAspect="1"/>
            </p:cNvGrpSpPr>
            <p:nvPr userDrawn="1"/>
          </p:nvGrpSpPr>
          <p:grpSpPr bwMode="gray">
            <a:xfrm>
              <a:off x="467544" y="6433591"/>
              <a:ext cx="1295472" cy="180000"/>
              <a:chOff x="3786188" y="3321051"/>
              <a:chExt cx="1565276" cy="217488"/>
            </a:xfrm>
            <a:solidFill>
              <a:schemeClr val="bg2"/>
            </a:solidFill>
          </p:grpSpPr>
          <p:sp>
            <p:nvSpPr>
              <p:cNvPr id="9" name="Freeform 277"/>
              <p:cNvSpPr>
                <a:spLocks noEditPoints="1"/>
              </p:cNvSpPr>
              <p:nvPr userDrawn="1"/>
            </p:nvSpPr>
            <p:spPr bwMode="gray">
              <a:xfrm>
                <a:off x="4183063" y="3382963"/>
                <a:ext cx="123825" cy="134938"/>
              </a:xfrm>
              <a:custGeom>
                <a:avLst/>
                <a:gdLst>
                  <a:gd name="T0" fmla="*/ 33 w 33"/>
                  <a:gd name="T1" fmla="*/ 17 h 34"/>
                  <a:gd name="T2" fmla="*/ 32 w 33"/>
                  <a:gd name="T3" fmla="*/ 22 h 34"/>
                  <a:gd name="T4" fmla="*/ 30 w 33"/>
                  <a:gd name="T5" fmla="*/ 27 h 34"/>
                  <a:gd name="T6" fmla="*/ 21 w 33"/>
                  <a:gd name="T7" fmla="*/ 27 h 34"/>
                  <a:gd name="T8" fmla="*/ 20 w 33"/>
                  <a:gd name="T9" fmla="*/ 24 h 34"/>
                  <a:gd name="T10" fmla="*/ 18 w 33"/>
                  <a:gd name="T11" fmla="*/ 26 h 34"/>
                  <a:gd name="T12" fmla="*/ 15 w 33"/>
                  <a:gd name="T13" fmla="*/ 27 h 34"/>
                  <a:gd name="T14" fmla="*/ 9 w 33"/>
                  <a:gd name="T15" fmla="*/ 24 h 34"/>
                  <a:gd name="T16" fmla="*/ 7 w 33"/>
                  <a:gd name="T17" fmla="*/ 17 h 34"/>
                  <a:gd name="T18" fmla="*/ 10 w 33"/>
                  <a:gd name="T19" fmla="*/ 10 h 34"/>
                  <a:gd name="T20" fmla="*/ 16 w 33"/>
                  <a:gd name="T21" fmla="*/ 8 h 34"/>
                  <a:gd name="T22" fmla="*/ 18 w 33"/>
                  <a:gd name="T23" fmla="*/ 8 h 34"/>
                  <a:gd name="T24" fmla="*/ 20 w 33"/>
                  <a:gd name="T25" fmla="*/ 9 h 34"/>
                  <a:gd name="T26" fmla="*/ 20 w 33"/>
                  <a:gd name="T27" fmla="*/ 8 h 34"/>
                  <a:gd name="T28" fmla="*/ 24 w 33"/>
                  <a:gd name="T29" fmla="*/ 8 h 34"/>
                  <a:gd name="T30" fmla="*/ 24 w 33"/>
                  <a:gd name="T31" fmla="*/ 24 h 34"/>
                  <a:gd name="T32" fmla="*/ 28 w 33"/>
                  <a:gd name="T33" fmla="*/ 24 h 34"/>
                  <a:gd name="T34" fmla="*/ 30 w 33"/>
                  <a:gd name="T35" fmla="*/ 21 h 34"/>
                  <a:gd name="T36" fmla="*/ 30 w 33"/>
                  <a:gd name="T37" fmla="*/ 17 h 34"/>
                  <a:gd name="T38" fmla="*/ 29 w 33"/>
                  <a:gd name="T39" fmla="*/ 11 h 34"/>
                  <a:gd name="T40" fmla="*/ 26 w 33"/>
                  <a:gd name="T41" fmla="*/ 6 h 34"/>
                  <a:gd name="T42" fmla="*/ 22 w 33"/>
                  <a:gd name="T43" fmla="*/ 4 h 34"/>
                  <a:gd name="T44" fmla="*/ 16 w 33"/>
                  <a:gd name="T45" fmla="*/ 3 h 34"/>
                  <a:gd name="T46" fmla="*/ 11 w 33"/>
                  <a:gd name="T47" fmla="*/ 4 h 34"/>
                  <a:gd name="T48" fmla="*/ 6 w 33"/>
                  <a:gd name="T49" fmla="*/ 7 h 34"/>
                  <a:gd name="T50" fmla="*/ 3 w 33"/>
                  <a:gd name="T51" fmla="*/ 11 h 34"/>
                  <a:gd name="T52" fmla="*/ 2 w 33"/>
                  <a:gd name="T53" fmla="*/ 17 h 34"/>
                  <a:gd name="T54" fmla="*/ 3 w 33"/>
                  <a:gd name="T55" fmla="*/ 23 h 34"/>
                  <a:gd name="T56" fmla="*/ 6 w 33"/>
                  <a:gd name="T57" fmla="*/ 27 h 34"/>
                  <a:gd name="T58" fmla="*/ 11 w 33"/>
                  <a:gd name="T59" fmla="*/ 30 h 34"/>
                  <a:gd name="T60" fmla="*/ 16 w 33"/>
                  <a:gd name="T61" fmla="*/ 31 h 34"/>
                  <a:gd name="T62" fmla="*/ 20 w 33"/>
                  <a:gd name="T63" fmla="*/ 31 h 34"/>
                  <a:gd name="T64" fmla="*/ 23 w 33"/>
                  <a:gd name="T65" fmla="*/ 31 h 34"/>
                  <a:gd name="T66" fmla="*/ 23 w 33"/>
                  <a:gd name="T67" fmla="*/ 33 h 34"/>
                  <a:gd name="T68" fmla="*/ 20 w 33"/>
                  <a:gd name="T69" fmla="*/ 34 h 34"/>
                  <a:gd name="T70" fmla="*/ 16 w 33"/>
                  <a:gd name="T71" fmla="*/ 34 h 34"/>
                  <a:gd name="T72" fmla="*/ 10 w 33"/>
                  <a:gd name="T73" fmla="*/ 33 h 34"/>
                  <a:gd name="T74" fmla="*/ 4 w 33"/>
                  <a:gd name="T75" fmla="*/ 29 h 34"/>
                  <a:gd name="T76" fmla="*/ 1 w 33"/>
                  <a:gd name="T77" fmla="*/ 24 h 34"/>
                  <a:gd name="T78" fmla="*/ 0 w 33"/>
                  <a:gd name="T79" fmla="*/ 17 h 34"/>
                  <a:gd name="T80" fmla="*/ 1 w 33"/>
                  <a:gd name="T81" fmla="*/ 10 h 34"/>
                  <a:gd name="T82" fmla="*/ 4 w 33"/>
                  <a:gd name="T83" fmla="*/ 5 h 34"/>
                  <a:gd name="T84" fmla="*/ 10 w 33"/>
                  <a:gd name="T85" fmla="*/ 1 h 34"/>
                  <a:gd name="T86" fmla="*/ 16 w 33"/>
                  <a:gd name="T87" fmla="*/ 0 h 34"/>
                  <a:gd name="T88" fmla="*/ 23 w 33"/>
                  <a:gd name="T89" fmla="*/ 1 h 34"/>
                  <a:gd name="T90" fmla="*/ 28 w 33"/>
                  <a:gd name="T91" fmla="*/ 5 h 34"/>
                  <a:gd name="T92" fmla="*/ 32 w 33"/>
                  <a:gd name="T93" fmla="*/ 10 h 34"/>
                  <a:gd name="T94" fmla="*/ 33 w 33"/>
                  <a:gd name="T95" fmla="*/ 17 h 34"/>
                  <a:gd name="T96" fmla="*/ 20 w 33"/>
                  <a:gd name="T97" fmla="*/ 22 h 34"/>
                  <a:gd name="T98" fmla="*/ 20 w 33"/>
                  <a:gd name="T99" fmla="*/ 12 h 34"/>
                  <a:gd name="T100" fmla="*/ 18 w 33"/>
                  <a:gd name="T101" fmla="*/ 11 h 34"/>
                  <a:gd name="T102" fmla="*/ 16 w 33"/>
                  <a:gd name="T103" fmla="*/ 10 h 34"/>
                  <a:gd name="T104" fmla="*/ 12 w 33"/>
                  <a:gd name="T105" fmla="*/ 12 h 34"/>
                  <a:gd name="T106" fmla="*/ 11 w 33"/>
                  <a:gd name="T107" fmla="*/ 17 h 34"/>
                  <a:gd name="T108" fmla="*/ 12 w 33"/>
                  <a:gd name="T109" fmla="*/ 22 h 34"/>
                  <a:gd name="T110" fmla="*/ 15 w 33"/>
                  <a:gd name="T111" fmla="*/ 24 h 34"/>
                  <a:gd name="T112" fmla="*/ 18 w 33"/>
                  <a:gd name="T113" fmla="*/ 23 h 34"/>
                  <a:gd name="T114" fmla="*/ 20 w 33"/>
                  <a:gd name="T115" fmla="*/ 2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cubicBezTo>
                      <a:pt x="33" y="18"/>
                      <a:pt x="32" y="20"/>
                      <a:pt x="32" y="22"/>
                    </a:cubicBezTo>
                    <a:cubicBezTo>
                      <a:pt x="31" y="24"/>
                      <a:pt x="31" y="25"/>
                      <a:pt x="30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5"/>
                      <a:pt x="19" y="26"/>
                      <a:pt x="18" y="26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2" y="27"/>
                      <a:pt x="11" y="26"/>
                      <a:pt x="9" y="24"/>
                    </a:cubicBezTo>
                    <a:cubicBezTo>
                      <a:pt x="8" y="23"/>
                      <a:pt x="7" y="20"/>
                      <a:pt x="7" y="17"/>
                    </a:cubicBezTo>
                    <a:cubicBezTo>
                      <a:pt x="7" y="14"/>
                      <a:pt x="8" y="12"/>
                      <a:pt x="10" y="10"/>
                    </a:cubicBezTo>
                    <a:cubicBezTo>
                      <a:pt x="11" y="8"/>
                      <a:pt x="13" y="8"/>
                      <a:pt x="16" y="8"/>
                    </a:cubicBezTo>
                    <a:cubicBezTo>
                      <a:pt x="17" y="8"/>
                      <a:pt x="17" y="8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9" y="23"/>
                      <a:pt x="29" y="22"/>
                      <a:pt x="30" y="21"/>
                    </a:cubicBezTo>
                    <a:cubicBezTo>
                      <a:pt x="30" y="19"/>
                      <a:pt x="30" y="18"/>
                      <a:pt x="30" y="17"/>
                    </a:cubicBezTo>
                    <a:cubicBezTo>
                      <a:pt x="30" y="15"/>
                      <a:pt x="30" y="13"/>
                      <a:pt x="29" y="11"/>
                    </a:cubicBezTo>
                    <a:cubicBezTo>
                      <a:pt x="28" y="9"/>
                      <a:pt x="28" y="8"/>
                      <a:pt x="26" y="6"/>
                    </a:cubicBezTo>
                    <a:cubicBezTo>
                      <a:pt x="25" y="5"/>
                      <a:pt x="24" y="4"/>
                      <a:pt x="22" y="4"/>
                    </a:cubicBezTo>
                    <a:cubicBezTo>
                      <a:pt x="21" y="3"/>
                      <a:pt x="19" y="3"/>
                      <a:pt x="16" y="3"/>
                    </a:cubicBezTo>
                    <a:cubicBezTo>
                      <a:pt x="14" y="3"/>
                      <a:pt x="12" y="3"/>
                      <a:pt x="11" y="4"/>
                    </a:cubicBezTo>
                    <a:cubicBezTo>
                      <a:pt x="9" y="4"/>
                      <a:pt x="8" y="6"/>
                      <a:pt x="6" y="7"/>
                    </a:cubicBezTo>
                    <a:cubicBezTo>
                      <a:pt x="5" y="8"/>
                      <a:pt x="4" y="10"/>
                      <a:pt x="3" y="11"/>
                    </a:cubicBezTo>
                    <a:cubicBezTo>
                      <a:pt x="3" y="13"/>
                      <a:pt x="2" y="15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9"/>
                      <a:pt x="9" y="30"/>
                      <a:pt x="11" y="30"/>
                    </a:cubicBezTo>
                    <a:cubicBezTo>
                      <a:pt x="12" y="31"/>
                      <a:pt x="14" y="31"/>
                      <a:pt x="16" y="31"/>
                    </a:cubicBezTo>
                    <a:cubicBezTo>
                      <a:pt x="17" y="31"/>
                      <a:pt x="19" y="31"/>
                      <a:pt x="20" y="31"/>
                    </a:cubicBezTo>
                    <a:cubicBezTo>
                      <a:pt x="21" y="31"/>
                      <a:pt x="22" y="31"/>
                      <a:pt x="23" y="3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2" y="34"/>
                      <a:pt x="21" y="34"/>
                      <a:pt x="20" y="34"/>
                    </a:cubicBezTo>
                    <a:cubicBezTo>
                      <a:pt x="19" y="34"/>
                      <a:pt x="18" y="34"/>
                      <a:pt x="16" y="34"/>
                    </a:cubicBezTo>
                    <a:cubicBezTo>
                      <a:pt x="14" y="34"/>
                      <a:pt x="12" y="34"/>
                      <a:pt x="10" y="33"/>
                    </a:cubicBezTo>
                    <a:cubicBezTo>
                      <a:pt x="8" y="32"/>
                      <a:pt x="6" y="31"/>
                      <a:pt x="4" y="29"/>
                    </a:cubicBezTo>
                    <a:cubicBezTo>
                      <a:pt x="3" y="28"/>
                      <a:pt x="2" y="26"/>
                      <a:pt x="1" y="24"/>
                    </a:cubicBezTo>
                    <a:cubicBezTo>
                      <a:pt x="0" y="22"/>
                      <a:pt x="0" y="20"/>
                      <a:pt x="0" y="17"/>
                    </a:cubicBezTo>
                    <a:cubicBezTo>
                      <a:pt x="0" y="15"/>
                      <a:pt x="0" y="12"/>
                      <a:pt x="1" y="10"/>
                    </a:cubicBezTo>
                    <a:cubicBezTo>
                      <a:pt x="2" y="8"/>
                      <a:pt x="3" y="6"/>
                      <a:pt x="4" y="5"/>
                    </a:cubicBezTo>
                    <a:cubicBezTo>
                      <a:pt x="6" y="3"/>
                      <a:pt x="8" y="2"/>
                      <a:pt x="10" y="1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25" y="2"/>
                      <a:pt x="27" y="3"/>
                      <a:pt x="28" y="5"/>
                    </a:cubicBezTo>
                    <a:cubicBezTo>
                      <a:pt x="30" y="6"/>
                      <a:pt x="31" y="8"/>
                      <a:pt x="32" y="10"/>
                    </a:cubicBezTo>
                    <a:cubicBezTo>
                      <a:pt x="32" y="12"/>
                      <a:pt x="33" y="14"/>
                      <a:pt x="33" y="17"/>
                    </a:cubicBezTo>
                    <a:close/>
                    <a:moveTo>
                      <a:pt x="20" y="22"/>
                    </a:move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1"/>
                      <a:pt x="19" y="11"/>
                      <a:pt x="18" y="11"/>
                    </a:cubicBezTo>
                    <a:cubicBezTo>
                      <a:pt x="18" y="11"/>
                      <a:pt x="17" y="10"/>
                      <a:pt x="16" y="10"/>
                    </a:cubicBezTo>
                    <a:cubicBezTo>
                      <a:pt x="14" y="10"/>
                      <a:pt x="13" y="11"/>
                      <a:pt x="12" y="12"/>
                    </a:cubicBezTo>
                    <a:cubicBezTo>
                      <a:pt x="11" y="13"/>
                      <a:pt x="11" y="15"/>
                      <a:pt x="11" y="17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4" y="24"/>
                      <a:pt x="15" y="24"/>
                    </a:cubicBezTo>
                    <a:cubicBezTo>
                      <a:pt x="16" y="24"/>
                      <a:pt x="17" y="23"/>
                      <a:pt x="18" y="23"/>
                    </a:cubicBezTo>
                    <a:cubicBezTo>
                      <a:pt x="19" y="23"/>
                      <a:pt x="20" y="22"/>
                      <a:pt x="2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0" name="Freeform 278"/>
              <p:cNvSpPr>
                <a:spLocks/>
              </p:cNvSpPr>
              <p:nvPr userDrawn="1"/>
            </p:nvSpPr>
            <p:spPr bwMode="gray">
              <a:xfrm>
                <a:off x="4314826" y="3387726"/>
                <a:ext cx="90488" cy="114300"/>
              </a:xfrm>
              <a:custGeom>
                <a:avLst/>
                <a:gdLst>
                  <a:gd name="T0" fmla="*/ 57 w 57"/>
                  <a:gd name="T1" fmla="*/ 7 h 72"/>
                  <a:gd name="T2" fmla="*/ 33 w 57"/>
                  <a:gd name="T3" fmla="*/ 7 h 72"/>
                  <a:gd name="T4" fmla="*/ 33 w 57"/>
                  <a:gd name="T5" fmla="*/ 72 h 72"/>
                  <a:gd name="T6" fmla="*/ 24 w 57"/>
                  <a:gd name="T7" fmla="*/ 72 h 72"/>
                  <a:gd name="T8" fmla="*/ 24 w 57"/>
                  <a:gd name="T9" fmla="*/ 7 h 72"/>
                  <a:gd name="T10" fmla="*/ 0 w 57"/>
                  <a:gd name="T11" fmla="*/ 7 h 72"/>
                  <a:gd name="T12" fmla="*/ 0 w 57"/>
                  <a:gd name="T13" fmla="*/ 0 h 72"/>
                  <a:gd name="T14" fmla="*/ 57 w 57"/>
                  <a:gd name="T15" fmla="*/ 0 h 72"/>
                  <a:gd name="T16" fmla="*/ 57 w 57"/>
                  <a:gd name="T17" fmla="*/ 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72">
                    <a:moveTo>
                      <a:pt x="57" y="7"/>
                    </a:moveTo>
                    <a:lnTo>
                      <a:pt x="33" y="7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" name="Freeform 279"/>
              <p:cNvSpPr>
                <a:spLocks/>
              </p:cNvSpPr>
              <p:nvPr userDrawn="1"/>
            </p:nvSpPr>
            <p:spPr bwMode="gray">
              <a:xfrm>
                <a:off x="4410076" y="3414713"/>
                <a:ext cx="52388" cy="87313"/>
              </a:xfrm>
              <a:custGeom>
                <a:avLst/>
                <a:gdLst>
                  <a:gd name="T0" fmla="*/ 14 w 14"/>
                  <a:gd name="T1" fmla="*/ 4 h 22"/>
                  <a:gd name="T2" fmla="*/ 13 w 14"/>
                  <a:gd name="T3" fmla="*/ 4 h 22"/>
                  <a:gd name="T4" fmla="*/ 12 w 14"/>
                  <a:gd name="T5" fmla="*/ 4 h 22"/>
                  <a:gd name="T6" fmla="*/ 10 w 14"/>
                  <a:gd name="T7" fmla="*/ 3 h 22"/>
                  <a:gd name="T8" fmla="*/ 7 w 14"/>
                  <a:gd name="T9" fmla="*/ 4 h 22"/>
                  <a:gd name="T10" fmla="*/ 4 w 14"/>
                  <a:gd name="T11" fmla="*/ 6 h 22"/>
                  <a:gd name="T12" fmla="*/ 4 w 14"/>
                  <a:gd name="T13" fmla="*/ 22 h 22"/>
                  <a:gd name="T14" fmla="*/ 0 w 14"/>
                  <a:gd name="T15" fmla="*/ 22 h 22"/>
                  <a:gd name="T16" fmla="*/ 0 w 14"/>
                  <a:gd name="T17" fmla="*/ 0 h 22"/>
                  <a:gd name="T18" fmla="*/ 4 w 14"/>
                  <a:gd name="T19" fmla="*/ 0 h 22"/>
                  <a:gd name="T20" fmla="*/ 4 w 14"/>
                  <a:gd name="T21" fmla="*/ 3 h 22"/>
                  <a:gd name="T22" fmla="*/ 8 w 14"/>
                  <a:gd name="T23" fmla="*/ 1 h 22"/>
                  <a:gd name="T24" fmla="*/ 11 w 14"/>
                  <a:gd name="T25" fmla="*/ 0 h 22"/>
                  <a:gd name="T26" fmla="*/ 12 w 14"/>
                  <a:gd name="T27" fmla="*/ 0 h 22"/>
                  <a:gd name="T28" fmla="*/ 14 w 14"/>
                  <a:gd name="T29" fmla="*/ 0 h 22"/>
                  <a:gd name="T30" fmla="*/ 14 w 14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2">
                    <a:moveTo>
                      <a:pt x="14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9" y="3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3" y="0"/>
                      <a:pt x="14" y="0"/>
                    </a:cubicBezTo>
                    <a:lnTo>
                      <a:pt x="1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" name="Freeform 280"/>
              <p:cNvSpPr>
                <a:spLocks noEditPoints="1"/>
              </p:cNvSpPr>
              <p:nvPr userDrawn="1"/>
            </p:nvSpPr>
            <p:spPr bwMode="gray">
              <a:xfrm>
                <a:off x="4470401" y="3411538"/>
                <a:ext cx="71438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20 h 23"/>
                  <a:gd name="T6" fmla="*/ 14 w 19"/>
                  <a:gd name="T7" fmla="*/ 21 h 23"/>
                  <a:gd name="T8" fmla="*/ 12 w 19"/>
                  <a:gd name="T9" fmla="*/ 22 h 23"/>
                  <a:gd name="T10" fmla="*/ 10 w 19"/>
                  <a:gd name="T11" fmla="*/ 23 h 23"/>
                  <a:gd name="T12" fmla="*/ 7 w 19"/>
                  <a:gd name="T13" fmla="*/ 23 h 23"/>
                  <a:gd name="T14" fmla="*/ 2 w 19"/>
                  <a:gd name="T15" fmla="*/ 21 h 23"/>
                  <a:gd name="T16" fmla="*/ 0 w 19"/>
                  <a:gd name="T17" fmla="*/ 16 h 23"/>
                  <a:gd name="T18" fmla="*/ 1 w 19"/>
                  <a:gd name="T19" fmla="*/ 12 h 23"/>
                  <a:gd name="T20" fmla="*/ 4 w 19"/>
                  <a:gd name="T21" fmla="*/ 10 h 23"/>
                  <a:gd name="T22" fmla="*/ 9 w 19"/>
                  <a:gd name="T23" fmla="*/ 9 h 23"/>
                  <a:gd name="T24" fmla="*/ 15 w 19"/>
                  <a:gd name="T25" fmla="*/ 8 h 23"/>
                  <a:gd name="T26" fmla="*/ 15 w 19"/>
                  <a:gd name="T27" fmla="*/ 8 h 23"/>
                  <a:gd name="T28" fmla="*/ 14 w 19"/>
                  <a:gd name="T29" fmla="*/ 6 h 23"/>
                  <a:gd name="T30" fmla="*/ 13 w 19"/>
                  <a:gd name="T31" fmla="*/ 4 h 23"/>
                  <a:gd name="T32" fmla="*/ 11 w 19"/>
                  <a:gd name="T33" fmla="*/ 4 h 23"/>
                  <a:gd name="T34" fmla="*/ 9 w 19"/>
                  <a:gd name="T35" fmla="*/ 4 h 23"/>
                  <a:gd name="T36" fmla="*/ 6 w 19"/>
                  <a:gd name="T37" fmla="*/ 4 h 23"/>
                  <a:gd name="T38" fmla="*/ 2 w 19"/>
                  <a:gd name="T39" fmla="*/ 5 h 23"/>
                  <a:gd name="T40" fmla="*/ 2 w 19"/>
                  <a:gd name="T41" fmla="*/ 5 h 23"/>
                  <a:gd name="T42" fmla="*/ 2 w 19"/>
                  <a:gd name="T43" fmla="*/ 1 h 23"/>
                  <a:gd name="T44" fmla="*/ 5 w 19"/>
                  <a:gd name="T45" fmla="*/ 1 h 23"/>
                  <a:gd name="T46" fmla="*/ 9 w 19"/>
                  <a:gd name="T47" fmla="*/ 0 h 23"/>
                  <a:gd name="T48" fmla="*/ 13 w 19"/>
                  <a:gd name="T49" fmla="*/ 1 h 23"/>
                  <a:gd name="T50" fmla="*/ 16 w 19"/>
                  <a:gd name="T51" fmla="*/ 2 h 23"/>
                  <a:gd name="T52" fmla="*/ 18 w 19"/>
                  <a:gd name="T53" fmla="*/ 4 h 23"/>
                  <a:gd name="T54" fmla="*/ 19 w 19"/>
                  <a:gd name="T55" fmla="*/ 8 h 23"/>
                  <a:gd name="T56" fmla="*/ 19 w 19"/>
                  <a:gd name="T57" fmla="*/ 23 h 23"/>
                  <a:gd name="T58" fmla="*/ 15 w 19"/>
                  <a:gd name="T59" fmla="*/ 17 h 23"/>
                  <a:gd name="T60" fmla="*/ 15 w 19"/>
                  <a:gd name="T61" fmla="*/ 11 h 23"/>
                  <a:gd name="T62" fmla="*/ 11 w 19"/>
                  <a:gd name="T63" fmla="*/ 11 h 23"/>
                  <a:gd name="T64" fmla="*/ 7 w 19"/>
                  <a:gd name="T65" fmla="*/ 12 h 23"/>
                  <a:gd name="T66" fmla="*/ 5 w 19"/>
                  <a:gd name="T67" fmla="*/ 13 h 23"/>
                  <a:gd name="T68" fmla="*/ 4 w 19"/>
                  <a:gd name="T69" fmla="*/ 16 h 23"/>
                  <a:gd name="T70" fmla="*/ 5 w 19"/>
                  <a:gd name="T71" fmla="*/ 19 h 23"/>
                  <a:gd name="T72" fmla="*/ 8 w 19"/>
                  <a:gd name="T73" fmla="*/ 20 h 23"/>
                  <a:gd name="T74" fmla="*/ 12 w 19"/>
                  <a:gd name="T75" fmla="*/ 19 h 23"/>
                  <a:gd name="T76" fmla="*/ 15 w 19"/>
                  <a:gd name="T7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4" y="21"/>
                      <a:pt x="14" y="21"/>
                    </a:cubicBezTo>
                    <a:cubicBezTo>
                      <a:pt x="13" y="22"/>
                      <a:pt x="12" y="22"/>
                      <a:pt x="12" y="22"/>
                    </a:cubicBezTo>
                    <a:cubicBezTo>
                      <a:pt x="11" y="22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5" y="23"/>
                      <a:pt x="3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5"/>
                      <a:pt x="0" y="13"/>
                      <a:pt x="1" y="12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5" y="9"/>
                      <a:pt x="7" y="9"/>
                      <a:pt x="9" y="9"/>
                    </a:cubicBezTo>
                    <a:cubicBezTo>
                      <a:pt x="11" y="8"/>
                      <a:pt x="13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6"/>
                      <a:pt x="14" y="6"/>
                    </a:cubicBezTo>
                    <a:cubicBezTo>
                      <a:pt x="14" y="5"/>
                      <a:pt x="14" y="5"/>
                      <a:pt x="13" y="4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8" y="4"/>
                    </a:cubicBezTo>
                    <a:cubicBezTo>
                      <a:pt x="18" y="5"/>
                      <a:pt x="19" y="6"/>
                      <a:pt x="19" y="8"/>
                    </a:cubicBezTo>
                    <a:lnTo>
                      <a:pt x="19" y="23"/>
                    </a:lnTo>
                    <a:close/>
                    <a:moveTo>
                      <a:pt x="15" y="17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2" y="11"/>
                      <a:pt x="11" y="11"/>
                    </a:cubicBezTo>
                    <a:cubicBezTo>
                      <a:pt x="9" y="12"/>
                      <a:pt x="8" y="12"/>
                      <a:pt x="7" y="12"/>
                    </a:cubicBezTo>
                    <a:cubicBezTo>
                      <a:pt x="6" y="12"/>
                      <a:pt x="5" y="13"/>
                      <a:pt x="5" y="13"/>
                    </a:cubicBezTo>
                    <a:cubicBezTo>
                      <a:pt x="4" y="14"/>
                      <a:pt x="4" y="15"/>
                      <a:pt x="4" y="16"/>
                    </a:cubicBezTo>
                    <a:cubicBezTo>
                      <a:pt x="4" y="17"/>
                      <a:pt x="4" y="18"/>
                      <a:pt x="5" y="19"/>
                    </a:cubicBezTo>
                    <a:cubicBezTo>
                      <a:pt x="6" y="20"/>
                      <a:pt x="7" y="20"/>
                      <a:pt x="8" y="20"/>
                    </a:cubicBezTo>
                    <a:cubicBezTo>
                      <a:pt x="10" y="20"/>
                      <a:pt x="11" y="20"/>
                      <a:pt x="12" y="19"/>
                    </a:cubicBezTo>
                    <a:cubicBezTo>
                      <a:pt x="13" y="19"/>
                      <a:pt x="14" y="18"/>
                      <a:pt x="1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3" name="Freeform 281"/>
              <p:cNvSpPr>
                <a:spLocks/>
              </p:cNvSpPr>
              <p:nvPr userDrawn="1"/>
            </p:nvSpPr>
            <p:spPr bwMode="gray">
              <a:xfrm>
                <a:off x="4564063" y="3411538"/>
                <a:ext cx="73025" cy="90488"/>
              </a:xfrm>
              <a:custGeom>
                <a:avLst/>
                <a:gdLst>
                  <a:gd name="T0" fmla="*/ 19 w 19"/>
                  <a:gd name="T1" fmla="*/ 23 h 23"/>
                  <a:gd name="T2" fmla="*/ 15 w 19"/>
                  <a:gd name="T3" fmla="*/ 23 h 23"/>
                  <a:gd name="T4" fmla="*/ 15 w 19"/>
                  <a:gd name="T5" fmla="*/ 10 h 23"/>
                  <a:gd name="T6" fmla="*/ 15 w 19"/>
                  <a:gd name="T7" fmla="*/ 7 h 23"/>
                  <a:gd name="T8" fmla="*/ 14 w 19"/>
                  <a:gd name="T9" fmla="*/ 5 h 23"/>
                  <a:gd name="T10" fmla="*/ 13 w 19"/>
                  <a:gd name="T11" fmla="*/ 4 h 23"/>
                  <a:gd name="T12" fmla="*/ 10 w 19"/>
                  <a:gd name="T13" fmla="*/ 4 h 23"/>
                  <a:gd name="T14" fmla="*/ 7 w 19"/>
                  <a:gd name="T15" fmla="*/ 4 h 23"/>
                  <a:gd name="T16" fmla="*/ 4 w 19"/>
                  <a:gd name="T17" fmla="*/ 6 h 23"/>
                  <a:gd name="T18" fmla="*/ 4 w 19"/>
                  <a:gd name="T19" fmla="*/ 23 h 23"/>
                  <a:gd name="T20" fmla="*/ 0 w 19"/>
                  <a:gd name="T21" fmla="*/ 23 h 23"/>
                  <a:gd name="T22" fmla="*/ 0 w 19"/>
                  <a:gd name="T23" fmla="*/ 1 h 23"/>
                  <a:gd name="T24" fmla="*/ 4 w 19"/>
                  <a:gd name="T25" fmla="*/ 1 h 23"/>
                  <a:gd name="T26" fmla="*/ 4 w 19"/>
                  <a:gd name="T27" fmla="*/ 3 h 23"/>
                  <a:gd name="T28" fmla="*/ 8 w 19"/>
                  <a:gd name="T29" fmla="*/ 1 h 23"/>
                  <a:gd name="T30" fmla="*/ 11 w 19"/>
                  <a:gd name="T31" fmla="*/ 0 h 23"/>
                  <a:gd name="T32" fmla="*/ 17 w 19"/>
                  <a:gd name="T33" fmla="*/ 2 h 23"/>
                  <a:gd name="T34" fmla="*/ 19 w 19"/>
                  <a:gd name="T35" fmla="*/ 8 h 23"/>
                  <a:gd name="T36" fmla="*/ 19 w 19"/>
                  <a:gd name="T3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23">
                    <a:moveTo>
                      <a:pt x="19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9"/>
                      <a:pt x="15" y="8"/>
                      <a:pt x="15" y="7"/>
                    </a:cubicBezTo>
                    <a:cubicBezTo>
                      <a:pt x="15" y="7"/>
                      <a:pt x="15" y="6"/>
                      <a:pt x="14" y="5"/>
                    </a:cubicBezTo>
                    <a:cubicBezTo>
                      <a:pt x="14" y="5"/>
                      <a:pt x="13" y="4"/>
                      <a:pt x="13" y="4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2"/>
                    </a:cubicBezTo>
                    <a:cubicBezTo>
                      <a:pt x="18" y="4"/>
                      <a:pt x="19" y="6"/>
                      <a:pt x="19" y="8"/>
                    </a:cubicBezTo>
                    <a:lnTo>
                      <a:pt x="19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4" name="Freeform 282"/>
              <p:cNvSpPr>
                <a:spLocks/>
              </p:cNvSpPr>
              <p:nvPr userDrawn="1"/>
            </p:nvSpPr>
            <p:spPr bwMode="gray">
              <a:xfrm>
                <a:off x="4659313" y="3411538"/>
                <a:ext cx="63500" cy="90488"/>
              </a:xfrm>
              <a:custGeom>
                <a:avLst/>
                <a:gdLst>
                  <a:gd name="T0" fmla="*/ 17 w 17"/>
                  <a:gd name="T1" fmla="*/ 16 h 23"/>
                  <a:gd name="T2" fmla="*/ 14 w 17"/>
                  <a:gd name="T3" fmla="*/ 21 h 23"/>
                  <a:gd name="T4" fmla="*/ 7 w 17"/>
                  <a:gd name="T5" fmla="*/ 23 h 23"/>
                  <a:gd name="T6" fmla="*/ 3 w 17"/>
                  <a:gd name="T7" fmla="*/ 23 h 23"/>
                  <a:gd name="T8" fmla="*/ 0 w 17"/>
                  <a:gd name="T9" fmla="*/ 21 h 23"/>
                  <a:gd name="T10" fmla="*/ 0 w 17"/>
                  <a:gd name="T11" fmla="*/ 17 h 23"/>
                  <a:gd name="T12" fmla="*/ 0 w 17"/>
                  <a:gd name="T13" fmla="*/ 17 h 23"/>
                  <a:gd name="T14" fmla="*/ 4 w 17"/>
                  <a:gd name="T15" fmla="*/ 19 h 23"/>
                  <a:gd name="T16" fmla="*/ 8 w 17"/>
                  <a:gd name="T17" fmla="*/ 20 h 23"/>
                  <a:gd name="T18" fmla="*/ 12 w 17"/>
                  <a:gd name="T19" fmla="*/ 19 h 23"/>
                  <a:gd name="T20" fmla="*/ 13 w 17"/>
                  <a:gd name="T21" fmla="*/ 17 h 23"/>
                  <a:gd name="T22" fmla="*/ 12 w 17"/>
                  <a:gd name="T23" fmla="*/ 15 h 23"/>
                  <a:gd name="T24" fmla="*/ 9 w 17"/>
                  <a:gd name="T25" fmla="*/ 14 h 23"/>
                  <a:gd name="T26" fmla="*/ 7 w 17"/>
                  <a:gd name="T27" fmla="*/ 13 h 23"/>
                  <a:gd name="T28" fmla="*/ 5 w 17"/>
                  <a:gd name="T29" fmla="*/ 13 h 23"/>
                  <a:gd name="T30" fmla="*/ 1 w 17"/>
                  <a:gd name="T31" fmla="*/ 11 h 23"/>
                  <a:gd name="T32" fmla="*/ 0 w 17"/>
                  <a:gd name="T33" fmla="*/ 7 h 23"/>
                  <a:gd name="T34" fmla="*/ 0 w 17"/>
                  <a:gd name="T35" fmla="*/ 4 h 23"/>
                  <a:gd name="T36" fmla="*/ 2 w 17"/>
                  <a:gd name="T37" fmla="*/ 2 h 23"/>
                  <a:gd name="T38" fmla="*/ 5 w 17"/>
                  <a:gd name="T39" fmla="*/ 1 h 23"/>
                  <a:gd name="T40" fmla="*/ 9 w 17"/>
                  <a:gd name="T41" fmla="*/ 0 h 23"/>
                  <a:gd name="T42" fmla="*/ 12 w 17"/>
                  <a:gd name="T43" fmla="*/ 1 h 23"/>
                  <a:gd name="T44" fmla="*/ 16 w 17"/>
                  <a:gd name="T45" fmla="*/ 2 h 23"/>
                  <a:gd name="T46" fmla="*/ 16 w 17"/>
                  <a:gd name="T47" fmla="*/ 6 h 23"/>
                  <a:gd name="T48" fmla="*/ 16 w 17"/>
                  <a:gd name="T49" fmla="*/ 6 h 23"/>
                  <a:gd name="T50" fmla="*/ 12 w 17"/>
                  <a:gd name="T51" fmla="*/ 4 h 23"/>
                  <a:gd name="T52" fmla="*/ 8 w 17"/>
                  <a:gd name="T53" fmla="*/ 3 h 23"/>
                  <a:gd name="T54" fmla="*/ 5 w 17"/>
                  <a:gd name="T55" fmla="*/ 4 h 23"/>
                  <a:gd name="T56" fmla="*/ 3 w 17"/>
                  <a:gd name="T57" fmla="*/ 6 h 23"/>
                  <a:gd name="T58" fmla="*/ 4 w 17"/>
                  <a:gd name="T59" fmla="*/ 8 h 23"/>
                  <a:gd name="T60" fmla="*/ 7 w 17"/>
                  <a:gd name="T61" fmla="*/ 10 h 23"/>
                  <a:gd name="T62" fmla="*/ 9 w 17"/>
                  <a:gd name="T63" fmla="*/ 10 h 23"/>
                  <a:gd name="T64" fmla="*/ 11 w 17"/>
                  <a:gd name="T65" fmla="*/ 11 h 23"/>
                  <a:gd name="T66" fmla="*/ 15 w 17"/>
                  <a:gd name="T67" fmla="*/ 13 h 23"/>
                  <a:gd name="T68" fmla="*/ 17 w 17"/>
                  <a:gd name="T6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cubicBezTo>
                      <a:pt x="17" y="18"/>
                      <a:pt x="16" y="20"/>
                      <a:pt x="14" y="21"/>
                    </a:cubicBezTo>
                    <a:cubicBezTo>
                      <a:pt x="13" y="23"/>
                      <a:pt x="10" y="23"/>
                      <a:pt x="7" y="23"/>
                    </a:cubicBezTo>
                    <a:cubicBezTo>
                      <a:pt x="6" y="23"/>
                      <a:pt x="4" y="23"/>
                      <a:pt x="3" y="23"/>
                    </a:cubicBezTo>
                    <a:cubicBezTo>
                      <a:pt x="2" y="22"/>
                      <a:pt x="1" y="22"/>
                      <a:pt x="0" y="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8"/>
                      <a:pt x="2" y="19"/>
                      <a:pt x="4" y="19"/>
                    </a:cubicBezTo>
                    <a:cubicBezTo>
                      <a:pt x="5" y="20"/>
                      <a:pt x="6" y="20"/>
                      <a:pt x="8" y="20"/>
                    </a:cubicBezTo>
                    <a:cubicBezTo>
                      <a:pt x="9" y="20"/>
                      <a:pt x="11" y="20"/>
                      <a:pt x="12" y="19"/>
                    </a:cubicBezTo>
                    <a:cubicBezTo>
                      <a:pt x="12" y="19"/>
                      <a:pt x="13" y="18"/>
                      <a:pt x="13" y="17"/>
                    </a:cubicBezTo>
                    <a:cubicBezTo>
                      <a:pt x="13" y="16"/>
                      <a:pt x="13" y="15"/>
                      <a:pt x="12" y="15"/>
                    </a:cubicBezTo>
                    <a:cubicBezTo>
                      <a:pt x="12" y="14"/>
                      <a:pt x="11" y="14"/>
                      <a:pt x="9" y="14"/>
                    </a:cubicBezTo>
                    <a:cubicBezTo>
                      <a:pt x="9" y="14"/>
                      <a:pt x="8" y="13"/>
                      <a:pt x="7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6" y="0"/>
                      <a:pt x="7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4" y="1"/>
                      <a:pt x="15" y="1"/>
                      <a:pt x="16" y="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4" y="5"/>
                      <a:pt x="12" y="4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3" y="11"/>
                      <a:pt x="14" y="12"/>
                      <a:pt x="15" y="13"/>
                    </a:cubicBezTo>
                    <a:cubicBezTo>
                      <a:pt x="16" y="13"/>
                      <a:pt x="1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" name="Freeform 283"/>
              <p:cNvSpPr>
                <a:spLocks noEditPoints="1"/>
              </p:cNvSpPr>
              <p:nvPr userDrawn="1"/>
            </p:nvSpPr>
            <p:spPr bwMode="gray">
              <a:xfrm>
                <a:off x="4741863" y="3411538"/>
                <a:ext cx="73025" cy="122238"/>
              </a:xfrm>
              <a:custGeom>
                <a:avLst/>
                <a:gdLst>
                  <a:gd name="T0" fmla="*/ 19 w 19"/>
                  <a:gd name="T1" fmla="*/ 11 h 31"/>
                  <a:gd name="T2" fmla="*/ 19 w 19"/>
                  <a:gd name="T3" fmla="*/ 16 h 31"/>
                  <a:gd name="T4" fmla="*/ 16 w 19"/>
                  <a:gd name="T5" fmla="*/ 20 h 31"/>
                  <a:gd name="T6" fmla="*/ 13 w 19"/>
                  <a:gd name="T7" fmla="*/ 22 h 31"/>
                  <a:gd name="T8" fmla="*/ 10 w 19"/>
                  <a:gd name="T9" fmla="*/ 23 h 31"/>
                  <a:gd name="T10" fmla="*/ 7 w 19"/>
                  <a:gd name="T11" fmla="*/ 23 h 31"/>
                  <a:gd name="T12" fmla="*/ 4 w 19"/>
                  <a:gd name="T13" fmla="*/ 22 h 31"/>
                  <a:gd name="T14" fmla="*/ 4 w 19"/>
                  <a:gd name="T15" fmla="*/ 31 h 31"/>
                  <a:gd name="T16" fmla="*/ 0 w 19"/>
                  <a:gd name="T17" fmla="*/ 31 h 31"/>
                  <a:gd name="T18" fmla="*/ 0 w 19"/>
                  <a:gd name="T19" fmla="*/ 1 h 31"/>
                  <a:gd name="T20" fmla="*/ 4 w 19"/>
                  <a:gd name="T21" fmla="*/ 1 h 31"/>
                  <a:gd name="T22" fmla="*/ 4 w 19"/>
                  <a:gd name="T23" fmla="*/ 3 h 31"/>
                  <a:gd name="T24" fmla="*/ 7 w 19"/>
                  <a:gd name="T25" fmla="*/ 1 h 31"/>
                  <a:gd name="T26" fmla="*/ 11 w 19"/>
                  <a:gd name="T27" fmla="*/ 0 h 31"/>
                  <a:gd name="T28" fmla="*/ 17 w 19"/>
                  <a:gd name="T29" fmla="*/ 3 h 31"/>
                  <a:gd name="T30" fmla="*/ 19 w 19"/>
                  <a:gd name="T31" fmla="*/ 11 h 31"/>
                  <a:gd name="T32" fmla="*/ 16 w 19"/>
                  <a:gd name="T33" fmla="*/ 12 h 31"/>
                  <a:gd name="T34" fmla="*/ 14 w 19"/>
                  <a:gd name="T35" fmla="*/ 6 h 31"/>
                  <a:gd name="T36" fmla="*/ 10 w 19"/>
                  <a:gd name="T37" fmla="*/ 4 h 31"/>
                  <a:gd name="T38" fmla="*/ 7 w 19"/>
                  <a:gd name="T39" fmla="*/ 4 h 31"/>
                  <a:gd name="T40" fmla="*/ 4 w 19"/>
                  <a:gd name="T41" fmla="*/ 6 h 31"/>
                  <a:gd name="T42" fmla="*/ 4 w 19"/>
                  <a:gd name="T43" fmla="*/ 19 h 31"/>
                  <a:gd name="T44" fmla="*/ 7 w 19"/>
                  <a:gd name="T45" fmla="*/ 20 h 31"/>
                  <a:gd name="T46" fmla="*/ 9 w 19"/>
                  <a:gd name="T47" fmla="*/ 20 h 31"/>
                  <a:gd name="T48" fmla="*/ 14 w 19"/>
                  <a:gd name="T49" fmla="*/ 18 h 31"/>
                  <a:gd name="T50" fmla="*/ 16 w 19"/>
                  <a:gd name="T5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" h="31">
                    <a:moveTo>
                      <a:pt x="19" y="11"/>
                    </a:moveTo>
                    <a:cubicBezTo>
                      <a:pt x="19" y="13"/>
                      <a:pt x="19" y="15"/>
                      <a:pt x="19" y="16"/>
                    </a:cubicBezTo>
                    <a:cubicBezTo>
                      <a:pt x="18" y="18"/>
                      <a:pt x="17" y="19"/>
                      <a:pt x="16" y="20"/>
                    </a:cubicBezTo>
                    <a:cubicBezTo>
                      <a:pt x="16" y="21"/>
                      <a:pt x="15" y="22"/>
                      <a:pt x="13" y="22"/>
                    </a:cubicBezTo>
                    <a:cubicBezTo>
                      <a:pt x="12" y="23"/>
                      <a:pt x="11" y="23"/>
                      <a:pt x="10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6" y="22"/>
                      <a:pt x="5" y="22"/>
                      <a:pt x="4" y="22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6" y="2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0"/>
                      <a:pt x="16" y="1"/>
                      <a:pt x="17" y="3"/>
                    </a:cubicBezTo>
                    <a:cubicBezTo>
                      <a:pt x="19" y="5"/>
                      <a:pt x="19" y="8"/>
                      <a:pt x="19" y="11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5" y="7"/>
                      <a:pt x="14" y="6"/>
                    </a:cubicBezTo>
                    <a:cubicBezTo>
                      <a:pt x="13" y="4"/>
                      <a:pt x="12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5"/>
                      <a:pt x="5" y="5"/>
                      <a:pt x="4" y="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9"/>
                      <a:pt x="7" y="20"/>
                    </a:cubicBezTo>
                    <a:cubicBezTo>
                      <a:pt x="7" y="20"/>
                      <a:pt x="8" y="20"/>
                      <a:pt x="9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15" y="16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6" name="Freeform 284"/>
              <p:cNvSpPr>
                <a:spLocks noEditPoints="1"/>
              </p:cNvSpPr>
              <p:nvPr userDrawn="1"/>
            </p:nvSpPr>
            <p:spPr bwMode="gray">
              <a:xfrm>
                <a:off x="4832351" y="3411538"/>
                <a:ext cx="76200" cy="90488"/>
              </a:xfrm>
              <a:custGeom>
                <a:avLst/>
                <a:gdLst>
                  <a:gd name="T0" fmla="*/ 20 w 20"/>
                  <a:gd name="T1" fmla="*/ 12 h 23"/>
                  <a:gd name="T2" fmla="*/ 17 w 20"/>
                  <a:gd name="T3" fmla="*/ 20 h 23"/>
                  <a:gd name="T4" fmla="*/ 10 w 20"/>
                  <a:gd name="T5" fmla="*/ 23 h 23"/>
                  <a:gd name="T6" fmla="*/ 3 w 20"/>
                  <a:gd name="T7" fmla="*/ 20 h 23"/>
                  <a:gd name="T8" fmla="*/ 0 w 20"/>
                  <a:gd name="T9" fmla="*/ 12 h 23"/>
                  <a:gd name="T10" fmla="*/ 3 w 20"/>
                  <a:gd name="T11" fmla="*/ 3 h 23"/>
                  <a:gd name="T12" fmla="*/ 10 w 20"/>
                  <a:gd name="T13" fmla="*/ 0 h 23"/>
                  <a:gd name="T14" fmla="*/ 17 w 20"/>
                  <a:gd name="T15" fmla="*/ 3 h 23"/>
                  <a:gd name="T16" fmla="*/ 20 w 20"/>
                  <a:gd name="T17" fmla="*/ 12 h 23"/>
                  <a:gd name="T18" fmla="*/ 16 w 20"/>
                  <a:gd name="T19" fmla="*/ 12 h 23"/>
                  <a:gd name="T20" fmla="*/ 15 w 20"/>
                  <a:gd name="T21" fmla="*/ 5 h 23"/>
                  <a:gd name="T22" fmla="*/ 10 w 20"/>
                  <a:gd name="T23" fmla="*/ 3 h 23"/>
                  <a:gd name="T24" fmla="*/ 5 w 20"/>
                  <a:gd name="T25" fmla="*/ 5 h 23"/>
                  <a:gd name="T26" fmla="*/ 4 w 20"/>
                  <a:gd name="T27" fmla="*/ 12 h 23"/>
                  <a:gd name="T28" fmla="*/ 5 w 20"/>
                  <a:gd name="T29" fmla="*/ 18 h 23"/>
                  <a:gd name="T30" fmla="*/ 10 w 20"/>
                  <a:gd name="T31" fmla="*/ 20 h 23"/>
                  <a:gd name="T32" fmla="*/ 15 w 20"/>
                  <a:gd name="T33" fmla="*/ 18 h 23"/>
                  <a:gd name="T34" fmla="*/ 16 w 20"/>
                  <a:gd name="T35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3">
                    <a:moveTo>
                      <a:pt x="20" y="12"/>
                    </a:moveTo>
                    <a:cubicBezTo>
                      <a:pt x="20" y="15"/>
                      <a:pt x="19" y="18"/>
                      <a:pt x="17" y="20"/>
                    </a:cubicBezTo>
                    <a:cubicBezTo>
                      <a:pt x="15" y="22"/>
                      <a:pt x="13" y="23"/>
                      <a:pt x="10" y="23"/>
                    </a:cubicBezTo>
                    <a:cubicBezTo>
                      <a:pt x="7" y="23"/>
                      <a:pt x="4" y="22"/>
                      <a:pt x="3" y="20"/>
                    </a:cubicBezTo>
                    <a:cubicBezTo>
                      <a:pt x="1" y="18"/>
                      <a:pt x="0" y="15"/>
                      <a:pt x="0" y="12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2"/>
                    </a:cubicBezTo>
                    <a:close/>
                    <a:moveTo>
                      <a:pt x="16" y="12"/>
                    </a:moveTo>
                    <a:cubicBezTo>
                      <a:pt x="16" y="9"/>
                      <a:pt x="16" y="7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8" y="3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14"/>
                      <a:pt x="4" y="17"/>
                      <a:pt x="5" y="18"/>
                    </a:cubicBezTo>
                    <a:cubicBezTo>
                      <a:pt x="6" y="19"/>
                      <a:pt x="8" y="20"/>
                      <a:pt x="10" y="20"/>
                    </a:cubicBezTo>
                    <a:cubicBezTo>
                      <a:pt x="12" y="20"/>
                      <a:pt x="13" y="19"/>
                      <a:pt x="15" y="18"/>
                    </a:cubicBezTo>
                    <a:cubicBezTo>
                      <a:pt x="16" y="17"/>
                      <a:pt x="16" y="14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7" name="Freeform 285"/>
              <p:cNvSpPr>
                <a:spLocks/>
              </p:cNvSpPr>
              <p:nvPr userDrawn="1"/>
            </p:nvSpPr>
            <p:spPr bwMode="gray">
              <a:xfrm>
                <a:off x="4930776" y="3414713"/>
                <a:ext cx="49213" cy="87313"/>
              </a:xfrm>
              <a:custGeom>
                <a:avLst/>
                <a:gdLst>
                  <a:gd name="T0" fmla="*/ 13 w 13"/>
                  <a:gd name="T1" fmla="*/ 4 h 22"/>
                  <a:gd name="T2" fmla="*/ 13 w 13"/>
                  <a:gd name="T3" fmla="*/ 4 h 22"/>
                  <a:gd name="T4" fmla="*/ 12 w 13"/>
                  <a:gd name="T5" fmla="*/ 4 h 22"/>
                  <a:gd name="T6" fmla="*/ 10 w 13"/>
                  <a:gd name="T7" fmla="*/ 3 h 22"/>
                  <a:gd name="T8" fmla="*/ 6 w 13"/>
                  <a:gd name="T9" fmla="*/ 4 h 22"/>
                  <a:gd name="T10" fmla="*/ 3 w 13"/>
                  <a:gd name="T11" fmla="*/ 6 h 22"/>
                  <a:gd name="T12" fmla="*/ 3 w 13"/>
                  <a:gd name="T13" fmla="*/ 22 h 22"/>
                  <a:gd name="T14" fmla="*/ 0 w 13"/>
                  <a:gd name="T15" fmla="*/ 22 h 22"/>
                  <a:gd name="T16" fmla="*/ 0 w 13"/>
                  <a:gd name="T17" fmla="*/ 0 h 22"/>
                  <a:gd name="T18" fmla="*/ 3 w 13"/>
                  <a:gd name="T19" fmla="*/ 0 h 22"/>
                  <a:gd name="T20" fmla="*/ 3 w 13"/>
                  <a:gd name="T21" fmla="*/ 3 h 22"/>
                  <a:gd name="T22" fmla="*/ 7 w 13"/>
                  <a:gd name="T23" fmla="*/ 1 h 22"/>
                  <a:gd name="T24" fmla="*/ 11 w 13"/>
                  <a:gd name="T25" fmla="*/ 0 h 22"/>
                  <a:gd name="T26" fmla="*/ 12 w 13"/>
                  <a:gd name="T27" fmla="*/ 0 h 22"/>
                  <a:gd name="T28" fmla="*/ 13 w 13"/>
                  <a:gd name="T29" fmla="*/ 0 h 22"/>
                  <a:gd name="T30" fmla="*/ 13 w 13"/>
                  <a:gd name="T3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3" y="0"/>
                      <a:pt x="13" y="0"/>
                    </a:cubicBezTo>
                    <a:lnTo>
                      <a:pt x="1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8" name="Freeform 286"/>
              <p:cNvSpPr>
                <a:spLocks/>
              </p:cNvSpPr>
              <p:nvPr userDrawn="1"/>
            </p:nvSpPr>
            <p:spPr bwMode="gray">
              <a:xfrm>
                <a:off x="4991101" y="3390901"/>
                <a:ext cx="53975" cy="111125"/>
              </a:xfrm>
              <a:custGeom>
                <a:avLst/>
                <a:gdLst>
                  <a:gd name="T0" fmla="*/ 14 w 14"/>
                  <a:gd name="T1" fmla="*/ 27 h 28"/>
                  <a:gd name="T2" fmla="*/ 12 w 14"/>
                  <a:gd name="T3" fmla="*/ 28 h 28"/>
                  <a:gd name="T4" fmla="*/ 10 w 14"/>
                  <a:gd name="T5" fmla="*/ 28 h 28"/>
                  <a:gd name="T6" fmla="*/ 4 w 14"/>
                  <a:gd name="T7" fmla="*/ 26 h 28"/>
                  <a:gd name="T8" fmla="*/ 3 w 14"/>
                  <a:gd name="T9" fmla="*/ 21 h 28"/>
                  <a:gd name="T10" fmla="*/ 3 w 14"/>
                  <a:gd name="T11" fmla="*/ 9 h 28"/>
                  <a:gd name="T12" fmla="*/ 0 w 14"/>
                  <a:gd name="T13" fmla="*/ 9 h 28"/>
                  <a:gd name="T14" fmla="*/ 0 w 14"/>
                  <a:gd name="T15" fmla="*/ 6 h 28"/>
                  <a:gd name="T16" fmla="*/ 3 w 14"/>
                  <a:gd name="T17" fmla="*/ 6 h 28"/>
                  <a:gd name="T18" fmla="*/ 3 w 14"/>
                  <a:gd name="T19" fmla="*/ 0 h 28"/>
                  <a:gd name="T20" fmla="*/ 6 w 14"/>
                  <a:gd name="T21" fmla="*/ 0 h 28"/>
                  <a:gd name="T22" fmla="*/ 6 w 14"/>
                  <a:gd name="T23" fmla="*/ 6 h 28"/>
                  <a:gd name="T24" fmla="*/ 14 w 14"/>
                  <a:gd name="T25" fmla="*/ 6 h 28"/>
                  <a:gd name="T26" fmla="*/ 14 w 14"/>
                  <a:gd name="T27" fmla="*/ 9 h 28"/>
                  <a:gd name="T28" fmla="*/ 6 w 14"/>
                  <a:gd name="T29" fmla="*/ 9 h 28"/>
                  <a:gd name="T30" fmla="*/ 6 w 14"/>
                  <a:gd name="T31" fmla="*/ 19 h 28"/>
                  <a:gd name="T32" fmla="*/ 6 w 14"/>
                  <a:gd name="T33" fmla="*/ 22 h 28"/>
                  <a:gd name="T34" fmla="*/ 7 w 14"/>
                  <a:gd name="T35" fmla="*/ 23 h 28"/>
                  <a:gd name="T36" fmla="*/ 8 w 14"/>
                  <a:gd name="T37" fmla="*/ 24 h 28"/>
                  <a:gd name="T38" fmla="*/ 11 w 14"/>
                  <a:gd name="T39" fmla="*/ 25 h 28"/>
                  <a:gd name="T40" fmla="*/ 12 w 14"/>
                  <a:gd name="T41" fmla="*/ 25 h 28"/>
                  <a:gd name="T42" fmla="*/ 14 w 14"/>
                  <a:gd name="T43" fmla="*/ 24 h 28"/>
                  <a:gd name="T44" fmla="*/ 14 w 14"/>
                  <a:gd name="T45" fmla="*/ 24 h 28"/>
                  <a:gd name="T46" fmla="*/ 14 w 14"/>
                  <a:gd name="T4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28">
                    <a:moveTo>
                      <a:pt x="14" y="27"/>
                    </a:moveTo>
                    <a:cubicBezTo>
                      <a:pt x="13" y="28"/>
                      <a:pt x="13" y="28"/>
                      <a:pt x="12" y="28"/>
                    </a:cubicBezTo>
                    <a:cubicBezTo>
                      <a:pt x="11" y="28"/>
                      <a:pt x="10" y="28"/>
                      <a:pt x="10" y="28"/>
                    </a:cubicBezTo>
                    <a:cubicBezTo>
                      <a:pt x="7" y="28"/>
                      <a:pt x="6" y="27"/>
                      <a:pt x="4" y="26"/>
                    </a:cubicBezTo>
                    <a:cubicBezTo>
                      <a:pt x="3" y="25"/>
                      <a:pt x="3" y="23"/>
                      <a:pt x="3" y="21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9" y="25"/>
                      <a:pt x="9" y="25"/>
                      <a:pt x="11" y="25"/>
                    </a:cubicBezTo>
                    <a:cubicBezTo>
                      <a:pt x="11" y="25"/>
                      <a:pt x="12" y="25"/>
                      <a:pt x="12" y="25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4" y="24"/>
                      <a:pt x="14" y="24"/>
                      <a:pt x="14" y="24"/>
                    </a:cubicBezTo>
                    <a:lnTo>
                      <a:pt x="14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9" name="Rectangle 287"/>
              <p:cNvSpPr>
                <a:spLocks noChangeArrowheads="1"/>
              </p:cNvSpPr>
              <p:nvPr userDrawn="1"/>
            </p:nvSpPr>
            <p:spPr bwMode="gray">
              <a:xfrm>
                <a:off x="5056188" y="3514726"/>
                <a:ext cx="9525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" name="Freeform 288"/>
              <p:cNvSpPr>
                <a:spLocks/>
              </p:cNvSpPr>
              <p:nvPr userDrawn="1"/>
            </p:nvSpPr>
            <p:spPr bwMode="gray">
              <a:xfrm>
                <a:off x="5168901" y="3387726"/>
                <a:ext cx="73025" cy="114300"/>
              </a:xfrm>
              <a:custGeom>
                <a:avLst/>
                <a:gdLst>
                  <a:gd name="T0" fmla="*/ 46 w 46"/>
                  <a:gd name="T1" fmla="*/ 72 h 72"/>
                  <a:gd name="T2" fmla="*/ 0 w 46"/>
                  <a:gd name="T3" fmla="*/ 72 h 72"/>
                  <a:gd name="T4" fmla="*/ 0 w 46"/>
                  <a:gd name="T5" fmla="*/ 0 h 72"/>
                  <a:gd name="T6" fmla="*/ 46 w 46"/>
                  <a:gd name="T7" fmla="*/ 0 h 72"/>
                  <a:gd name="T8" fmla="*/ 46 w 46"/>
                  <a:gd name="T9" fmla="*/ 7 h 72"/>
                  <a:gd name="T10" fmla="*/ 10 w 46"/>
                  <a:gd name="T11" fmla="*/ 7 h 72"/>
                  <a:gd name="T12" fmla="*/ 10 w 46"/>
                  <a:gd name="T13" fmla="*/ 27 h 72"/>
                  <a:gd name="T14" fmla="*/ 46 w 46"/>
                  <a:gd name="T15" fmla="*/ 27 h 72"/>
                  <a:gd name="T16" fmla="*/ 46 w 46"/>
                  <a:gd name="T17" fmla="*/ 35 h 72"/>
                  <a:gd name="T18" fmla="*/ 10 w 46"/>
                  <a:gd name="T19" fmla="*/ 35 h 72"/>
                  <a:gd name="T20" fmla="*/ 10 w 46"/>
                  <a:gd name="T21" fmla="*/ 62 h 72"/>
                  <a:gd name="T22" fmla="*/ 46 w 46"/>
                  <a:gd name="T23" fmla="*/ 62 h 72"/>
                  <a:gd name="T24" fmla="*/ 46 w 46"/>
                  <a:gd name="T2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72">
                    <a:moveTo>
                      <a:pt x="46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7"/>
                    </a:lnTo>
                    <a:lnTo>
                      <a:pt x="10" y="7"/>
                    </a:lnTo>
                    <a:lnTo>
                      <a:pt x="10" y="27"/>
                    </a:lnTo>
                    <a:lnTo>
                      <a:pt x="46" y="27"/>
                    </a:lnTo>
                    <a:lnTo>
                      <a:pt x="46" y="35"/>
                    </a:lnTo>
                    <a:lnTo>
                      <a:pt x="10" y="35"/>
                    </a:lnTo>
                    <a:lnTo>
                      <a:pt x="10" y="62"/>
                    </a:lnTo>
                    <a:lnTo>
                      <a:pt x="46" y="6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" name="Freeform 289"/>
              <p:cNvSpPr>
                <a:spLocks/>
              </p:cNvSpPr>
              <p:nvPr userDrawn="1"/>
            </p:nvSpPr>
            <p:spPr bwMode="gray">
              <a:xfrm>
                <a:off x="5264151" y="3387726"/>
                <a:ext cx="87313" cy="114300"/>
              </a:xfrm>
              <a:custGeom>
                <a:avLst/>
                <a:gdLst>
                  <a:gd name="T0" fmla="*/ 23 w 23"/>
                  <a:gd name="T1" fmla="*/ 17 h 29"/>
                  <a:gd name="T2" fmla="*/ 22 w 23"/>
                  <a:gd name="T3" fmla="*/ 22 h 29"/>
                  <a:gd name="T4" fmla="*/ 20 w 23"/>
                  <a:gd name="T5" fmla="*/ 26 h 29"/>
                  <a:gd name="T6" fmla="*/ 16 w 23"/>
                  <a:gd name="T7" fmla="*/ 29 h 29"/>
                  <a:gd name="T8" fmla="*/ 11 w 23"/>
                  <a:gd name="T9" fmla="*/ 29 h 29"/>
                  <a:gd name="T10" fmla="*/ 7 w 23"/>
                  <a:gd name="T11" fmla="*/ 29 h 29"/>
                  <a:gd name="T12" fmla="*/ 3 w 23"/>
                  <a:gd name="T13" fmla="*/ 26 h 29"/>
                  <a:gd name="T14" fmla="*/ 1 w 23"/>
                  <a:gd name="T15" fmla="*/ 23 h 29"/>
                  <a:gd name="T16" fmla="*/ 0 w 23"/>
                  <a:gd name="T17" fmla="*/ 17 h 29"/>
                  <a:gd name="T18" fmla="*/ 0 w 23"/>
                  <a:gd name="T19" fmla="*/ 0 h 29"/>
                  <a:gd name="T20" fmla="*/ 4 w 23"/>
                  <a:gd name="T21" fmla="*/ 0 h 29"/>
                  <a:gd name="T22" fmla="*/ 4 w 23"/>
                  <a:gd name="T23" fmla="*/ 17 h 29"/>
                  <a:gd name="T24" fmla="*/ 4 w 23"/>
                  <a:gd name="T25" fmla="*/ 21 h 29"/>
                  <a:gd name="T26" fmla="*/ 6 w 23"/>
                  <a:gd name="T27" fmla="*/ 23 h 29"/>
                  <a:gd name="T28" fmla="*/ 8 w 23"/>
                  <a:gd name="T29" fmla="*/ 25 h 29"/>
                  <a:gd name="T30" fmla="*/ 11 w 23"/>
                  <a:gd name="T31" fmla="*/ 26 h 29"/>
                  <a:gd name="T32" fmla="*/ 15 w 23"/>
                  <a:gd name="T33" fmla="*/ 25 h 29"/>
                  <a:gd name="T34" fmla="*/ 17 w 23"/>
                  <a:gd name="T35" fmla="*/ 23 h 29"/>
                  <a:gd name="T36" fmla="*/ 18 w 23"/>
                  <a:gd name="T37" fmla="*/ 21 h 29"/>
                  <a:gd name="T38" fmla="*/ 19 w 23"/>
                  <a:gd name="T39" fmla="*/ 17 h 29"/>
                  <a:gd name="T40" fmla="*/ 19 w 23"/>
                  <a:gd name="T41" fmla="*/ 0 h 29"/>
                  <a:gd name="T42" fmla="*/ 23 w 23"/>
                  <a:gd name="T43" fmla="*/ 0 h 29"/>
                  <a:gd name="T44" fmla="*/ 23 w 23"/>
                  <a:gd name="T4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9">
                    <a:moveTo>
                      <a:pt x="23" y="17"/>
                    </a:moveTo>
                    <a:cubicBezTo>
                      <a:pt x="23" y="19"/>
                      <a:pt x="22" y="21"/>
                      <a:pt x="22" y="22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5" y="29"/>
                      <a:pt x="13" y="29"/>
                      <a:pt x="11" y="29"/>
                    </a:cubicBezTo>
                    <a:cubicBezTo>
                      <a:pt x="10" y="29"/>
                      <a:pt x="8" y="29"/>
                      <a:pt x="7" y="29"/>
                    </a:cubicBezTo>
                    <a:cubicBezTo>
                      <a:pt x="5" y="28"/>
                      <a:pt x="4" y="27"/>
                      <a:pt x="3" y="26"/>
                    </a:cubicBezTo>
                    <a:cubicBezTo>
                      <a:pt x="2" y="25"/>
                      <a:pt x="1" y="24"/>
                      <a:pt x="1" y="23"/>
                    </a:cubicBezTo>
                    <a:cubicBezTo>
                      <a:pt x="0" y="21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5" y="22"/>
                      <a:pt x="5" y="23"/>
                      <a:pt x="6" y="23"/>
                    </a:cubicBezTo>
                    <a:cubicBezTo>
                      <a:pt x="6" y="24"/>
                      <a:pt x="7" y="25"/>
                      <a:pt x="8" y="25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3" y="26"/>
                      <a:pt x="14" y="26"/>
                      <a:pt x="15" y="25"/>
                    </a:cubicBezTo>
                    <a:cubicBezTo>
                      <a:pt x="16" y="25"/>
                      <a:pt x="17" y="24"/>
                      <a:pt x="17" y="23"/>
                    </a:cubicBezTo>
                    <a:cubicBezTo>
                      <a:pt x="18" y="23"/>
                      <a:pt x="18" y="22"/>
                      <a:pt x="18" y="21"/>
                    </a:cubicBezTo>
                    <a:cubicBezTo>
                      <a:pt x="19" y="20"/>
                      <a:pt x="19" y="19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3" y="0"/>
                      <a:pt x="23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2" name="Freeform 290"/>
              <p:cNvSpPr>
                <a:spLocks/>
              </p:cNvSpPr>
              <p:nvPr userDrawn="1"/>
            </p:nvSpPr>
            <p:spPr bwMode="gray">
              <a:xfrm>
                <a:off x="3786188" y="3321051"/>
                <a:ext cx="260350" cy="217488"/>
              </a:xfrm>
              <a:custGeom>
                <a:avLst/>
                <a:gdLst>
                  <a:gd name="T0" fmla="*/ 61 w 69"/>
                  <a:gd name="T1" fmla="*/ 8 h 55"/>
                  <a:gd name="T2" fmla="*/ 69 w 69"/>
                  <a:gd name="T3" fmla="*/ 6 h 55"/>
                  <a:gd name="T4" fmla="*/ 62 w 69"/>
                  <a:gd name="T5" fmla="*/ 13 h 55"/>
                  <a:gd name="T6" fmla="*/ 62 w 69"/>
                  <a:gd name="T7" fmla="*/ 15 h 55"/>
                  <a:gd name="T8" fmla="*/ 22 w 69"/>
                  <a:gd name="T9" fmla="*/ 55 h 55"/>
                  <a:gd name="T10" fmla="*/ 0 w 69"/>
                  <a:gd name="T11" fmla="*/ 49 h 55"/>
                  <a:gd name="T12" fmla="*/ 3 w 69"/>
                  <a:gd name="T13" fmla="*/ 49 h 55"/>
                  <a:gd name="T14" fmla="*/ 21 w 69"/>
                  <a:gd name="T15" fmla="*/ 43 h 55"/>
                  <a:gd name="T16" fmla="*/ 8 w 69"/>
                  <a:gd name="T17" fmla="*/ 33 h 55"/>
                  <a:gd name="T18" fmla="*/ 10 w 69"/>
                  <a:gd name="T19" fmla="*/ 34 h 55"/>
                  <a:gd name="T20" fmla="*/ 14 w 69"/>
                  <a:gd name="T21" fmla="*/ 33 h 55"/>
                  <a:gd name="T22" fmla="*/ 3 w 69"/>
                  <a:gd name="T23" fmla="*/ 19 h 55"/>
                  <a:gd name="T24" fmla="*/ 3 w 69"/>
                  <a:gd name="T25" fmla="*/ 19 h 55"/>
                  <a:gd name="T26" fmla="*/ 9 w 69"/>
                  <a:gd name="T27" fmla="*/ 21 h 55"/>
                  <a:gd name="T28" fmla="*/ 3 w 69"/>
                  <a:gd name="T29" fmla="*/ 9 h 55"/>
                  <a:gd name="T30" fmla="*/ 5 w 69"/>
                  <a:gd name="T31" fmla="*/ 2 h 55"/>
                  <a:gd name="T32" fmla="*/ 34 w 69"/>
                  <a:gd name="T33" fmla="*/ 17 h 55"/>
                  <a:gd name="T34" fmla="*/ 33 w 69"/>
                  <a:gd name="T35" fmla="*/ 14 h 55"/>
                  <a:gd name="T36" fmla="*/ 48 w 69"/>
                  <a:gd name="T37" fmla="*/ 0 h 55"/>
                  <a:gd name="T38" fmla="*/ 58 w 69"/>
                  <a:gd name="T39" fmla="*/ 4 h 55"/>
                  <a:gd name="T40" fmla="*/ 67 w 69"/>
                  <a:gd name="T41" fmla="*/ 1 h 55"/>
                  <a:gd name="T42" fmla="*/ 61 w 69"/>
                  <a:gd name="T43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55">
                    <a:moveTo>
                      <a:pt x="61" y="8"/>
                    </a:moveTo>
                    <a:cubicBezTo>
                      <a:pt x="63" y="8"/>
                      <a:pt x="66" y="7"/>
                      <a:pt x="69" y="6"/>
                    </a:cubicBezTo>
                    <a:cubicBezTo>
                      <a:pt x="67" y="9"/>
                      <a:pt x="64" y="11"/>
                      <a:pt x="62" y="13"/>
                    </a:cubicBezTo>
                    <a:cubicBezTo>
                      <a:pt x="62" y="14"/>
                      <a:pt x="62" y="15"/>
                      <a:pt x="62" y="15"/>
                    </a:cubicBezTo>
                    <a:cubicBezTo>
                      <a:pt x="62" y="34"/>
                      <a:pt x="47" y="55"/>
                      <a:pt x="22" y="55"/>
                    </a:cubicBezTo>
                    <a:cubicBezTo>
                      <a:pt x="14" y="55"/>
                      <a:pt x="6" y="53"/>
                      <a:pt x="0" y="49"/>
                    </a:cubicBezTo>
                    <a:cubicBezTo>
                      <a:pt x="1" y="49"/>
                      <a:pt x="2" y="49"/>
                      <a:pt x="3" y="49"/>
                    </a:cubicBezTo>
                    <a:cubicBezTo>
                      <a:pt x="10" y="49"/>
                      <a:pt x="16" y="47"/>
                      <a:pt x="21" y="43"/>
                    </a:cubicBezTo>
                    <a:cubicBezTo>
                      <a:pt x="15" y="43"/>
                      <a:pt x="9" y="39"/>
                      <a:pt x="8" y="33"/>
                    </a:cubicBezTo>
                    <a:cubicBezTo>
                      <a:pt x="9" y="34"/>
                      <a:pt x="9" y="34"/>
                      <a:pt x="10" y="34"/>
                    </a:cubicBezTo>
                    <a:cubicBezTo>
                      <a:pt x="12" y="34"/>
                      <a:pt x="13" y="33"/>
                      <a:pt x="14" y="33"/>
                    </a:cubicBezTo>
                    <a:cubicBezTo>
                      <a:pt x="8" y="32"/>
                      <a:pt x="3" y="26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5" y="20"/>
                      <a:pt x="7" y="21"/>
                      <a:pt x="9" y="21"/>
                    </a:cubicBezTo>
                    <a:cubicBezTo>
                      <a:pt x="5" y="18"/>
                      <a:pt x="3" y="14"/>
                      <a:pt x="3" y="9"/>
                    </a:cubicBezTo>
                    <a:cubicBezTo>
                      <a:pt x="3" y="7"/>
                      <a:pt x="4" y="4"/>
                      <a:pt x="5" y="2"/>
                    </a:cubicBezTo>
                    <a:cubicBezTo>
                      <a:pt x="12" y="11"/>
                      <a:pt x="22" y="16"/>
                      <a:pt x="34" y="17"/>
                    </a:cubicBezTo>
                    <a:cubicBezTo>
                      <a:pt x="34" y="16"/>
                      <a:pt x="33" y="15"/>
                      <a:pt x="33" y="14"/>
                    </a:cubicBezTo>
                    <a:cubicBezTo>
                      <a:pt x="33" y="6"/>
                      <a:pt x="40" y="0"/>
                      <a:pt x="48" y="0"/>
                    </a:cubicBezTo>
                    <a:cubicBezTo>
                      <a:pt x="52" y="0"/>
                      <a:pt x="55" y="1"/>
                      <a:pt x="58" y="4"/>
                    </a:cubicBezTo>
                    <a:cubicBezTo>
                      <a:pt x="61" y="3"/>
                      <a:pt x="64" y="2"/>
                      <a:pt x="67" y="1"/>
                    </a:cubicBezTo>
                    <a:cubicBezTo>
                      <a:pt x="66" y="4"/>
                      <a:pt x="63" y="7"/>
                      <a:pt x="6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778912" y="6317551"/>
              <a:ext cx="1478283" cy="271273"/>
            </a:xfrm>
            <a:prstGeom prst="rect">
              <a:avLst/>
            </a:prstGeom>
          </p:spPr>
        </p:pic>
        <p:sp>
          <p:nvSpPr>
            <p:cNvPr id="24" name="Rectangle 105"/>
            <p:cNvSpPr>
              <a:spLocks noChangeArrowheads="1"/>
            </p:cNvSpPr>
            <p:nvPr userDrawn="1"/>
          </p:nvSpPr>
          <p:spPr bwMode="gray">
            <a:xfrm>
              <a:off x="4264025" y="6453188"/>
              <a:ext cx="633413" cy="404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25" name="TextBox 24"/>
            <p:cNvSpPr txBox="1"/>
            <p:nvPr userDrawn="1"/>
          </p:nvSpPr>
          <p:spPr bwMode="gray">
            <a:xfrm>
              <a:off x="4208088" y="643359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700" b="0" i="1" dirty="0" err="1" smtClean="0">
                  <a:solidFill>
                    <a:schemeClr val="bg1"/>
                  </a:solidFill>
                </a:rPr>
                <a:t>Mobility</a:t>
              </a:r>
              <a:r>
                <a:rPr lang="fr-BE" sz="700" b="0" i="1" dirty="0" smtClean="0">
                  <a:solidFill>
                    <a:schemeClr val="bg1"/>
                  </a:solidFill>
                </a:rPr>
                <a:t> and</a:t>
              </a:r>
            </a:p>
            <a:p>
              <a:r>
                <a:rPr lang="fr-BE" sz="700" b="0" i="1" dirty="0" smtClean="0">
                  <a:solidFill>
                    <a:schemeClr val="bg1"/>
                  </a:solidFill>
                </a:rPr>
                <a:t>Transport</a:t>
              </a:r>
              <a:endParaRPr lang="fr-BE" sz="700" b="0" i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0" y="3212976"/>
            <a:ext cx="9144000" cy="2940162"/>
          </a:xfrm>
          <a:prstGeom prst="rect">
            <a:avLst/>
          </a:prstGeom>
        </p:spPr>
      </p:pic>
      <p:sp>
        <p:nvSpPr>
          <p:cNvPr id="8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288" y="1484784"/>
            <a:ext cx="8353424" cy="32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nl-BE" sz="1400" b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50000"/>
              </a:spcBef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294107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289"/>
          <p:cNvSpPr>
            <a:spLocks noChangeArrowheads="1"/>
          </p:cNvSpPr>
          <p:nvPr userDrawn="1"/>
        </p:nvSpPr>
        <p:spPr bwMode="gray">
          <a:xfrm flipV="1">
            <a:off x="0" y="1011238"/>
            <a:ext cx="9144000" cy="839442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25000">
                <a:schemeClr val="accent1"/>
              </a:gs>
              <a:gs pos="75000">
                <a:schemeClr val="tx2"/>
              </a:gs>
              <a:gs pos="100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5288" y="16287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dirty="0" smtClean="0"/>
              <a:t>Second </a:t>
            </a:r>
            <a:r>
              <a:rPr lang="fr-BE" altLang="fr-FR" dirty="0" err="1" smtClean="0"/>
              <a:t>level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hird</a:t>
            </a:r>
            <a:r>
              <a:rPr lang="en-GB" altLang="fr-FR" dirty="0" smtClean="0"/>
              <a:t> level 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87338" y="2172300"/>
            <a:ext cx="846137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smtClean="0"/>
              <a:t>Et dolor fragum</a:t>
            </a:r>
            <a:endParaRPr lang="en-GB" altLang="fr-FR" smtClean="0"/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-188913" y="6862657"/>
            <a:ext cx="9585449" cy="262577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25" name="Rectangle 224"/>
          <p:cNvSpPr/>
          <p:nvPr userDrawn="1"/>
        </p:nvSpPr>
        <p:spPr bwMode="gray">
          <a:xfrm>
            <a:off x="-285731" y="-2653156"/>
            <a:ext cx="9585449" cy="2625772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70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50000"/>
        </a:spcBef>
        <a:spcAft>
          <a:spcPct val="0"/>
        </a:spcAft>
        <a:defRPr sz="2400" b="1" kern="1200">
          <a:solidFill>
            <a:schemeClr val="accent6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873125" indent="-4159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30175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54175" indent="-1730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16125" indent="-1825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54088"/>
            <a:ext cx="4259263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067175" y="2133600"/>
            <a:ext cx="51847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0" fontAlgn="base" latinLnBrk="0" hangingPunct="0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EU Road Transport </a:t>
            </a:r>
            <a:r>
              <a:rPr kumimoji="0" lang="fr-BE" alt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Strategy</a:t>
            </a: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256996" y="3891564"/>
            <a:ext cx="48656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fr-BE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UNTRR </a:t>
            </a:r>
            <a:r>
              <a:rPr kumimoji="0" lang="fr-BE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Conference</a:t>
            </a:r>
            <a:r>
              <a:rPr kumimoji="0" lang="fr-BE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on road package</a:t>
            </a:r>
            <a:endParaRPr kumimoji="0" lang="fr-BE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fr-BE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21 </a:t>
            </a:r>
            <a:r>
              <a:rPr kumimoji="0" lang="fr-BE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September</a:t>
            </a:r>
            <a:r>
              <a:rPr kumimoji="0" lang="fr-BE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fr-BE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2017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fr-BE" alt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fr-BE" alt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kumimoji="0" lang="en-GB" alt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Cabotage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6040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r>
              <a:rPr kumimoji="0" lang="en-GB" alt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Market subject to restrictions: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mainly due to wage cost differentials. "3 </a:t>
            </a:r>
            <a:r>
              <a:rPr kumimoji="0" lang="en-GB" alt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 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 7 rule".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Restrictions are very difficult to enforce: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paper documents are required by control authorities. Number of </a:t>
            </a:r>
            <a:r>
              <a:rPr kumimoji="0" lang="en-GB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cabotage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operations cannot be checked.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Member States do not enforce </a:t>
            </a:r>
            <a:r>
              <a:rPr kumimoji="0" lang="en-GB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cabotage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rules consistently: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some have specific controls, others don't control at all.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Consequences: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illegal </a:t>
            </a:r>
            <a:r>
              <a:rPr kumimoji="0" lang="en-GB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cabotage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unfair competition in national markets, mistrust between national and foreign operators.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Cabotage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71378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New rule: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Unlimited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cabotage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within</a:t>
            </a:r>
            <a:r>
              <a:rPr kumimoji="0" lang="en-GB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5 days of international carriage.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Electronic documents: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obligation for Member States to accept electronic documents as proof of legality of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cabotage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(e.g.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eCMR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Minimum checks for Member States: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2% from 1/1/2020 and 3% from 1/1/2022; Member States to report to Commission.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Light goods vehicles (LCVs)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r>
              <a:rPr kumimoji="0" lang="en-GB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Presence of LCVs is growing: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Growth of e-commerce, etc. Also in international transport.  No tachograph, no need to comply with social rules, not subject to rules on access to profession/market.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Consequences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Operators using LCVs subject to different (less stringent) rules when competing with operators using heavy goods vehicles; some MS apply their own rules on access to profession to LCV operators.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Light goods vehicles (LCVs)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r>
              <a:rPr kumimoji="0" lang="en-GB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Access to profession: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LCV operators subject to 2 criteria – establishment and financial standing (€1,800 for first vehicle, €900 for each additional one).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Reporting obligations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yearly reporting obligations for Member States; Commission to report to EP and Council by end 2024.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Hired vehicles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"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Own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account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"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operators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prevented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from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using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hired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above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6 tons 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(i.e.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carrying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their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own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goods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: 4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Member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States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apply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such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restrictions.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Prohibition to use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hired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(and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registered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in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another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Member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State 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About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half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of the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Member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States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apply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such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 restriction /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require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immediate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-registration of the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in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their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country.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: Patchwork of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rules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legal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uncertainty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for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cannot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benefit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from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advantages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of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using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hired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e.g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flexibility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in the management of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their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fleet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of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).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7763" y="1268412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Hired vehicles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06084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Removal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of the restriction on use of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hired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for "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own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account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"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operations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New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rule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for the use of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hired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(and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registered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 in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another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Member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State 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Member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States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obliged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to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allow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the use for at least 4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months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in a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calendar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year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Objective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: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allow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to use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hired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abroad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to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meet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seasonal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/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temporary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demand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peaks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or to replace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damaged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vehicles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Justification of the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limit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of 4 </a:t>
            </a:r>
            <a:r>
              <a:rPr kumimoji="0" lang="fr-BE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months</a:t>
            </a:r>
            <a:r>
              <a:rPr kumimoji="0" lang="fr-BE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prevent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operators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from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flagging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out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their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fleet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to </a:t>
            </a:r>
            <a:r>
              <a:rPr kumimoji="0" lang="fr-BE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low-tax</a:t>
            </a:r>
            <a:r>
              <a:rPr kumimoji="0" lang="fr-BE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countries.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fr-BE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Fair and competitive mobility </a:t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Social rules</a:t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Weekly rest - today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Rigid rule on weekly rest requirements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: drivers in international transport often unable to reach home in time for weekly rests, have to stop and rest e.g. 20km from home.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Place where the weekly rest should be taken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national measures prohibiting regular weekly rest in the vehicle (France, Belgium and Germany).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Consequences: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unequal treatment of drivers and operators due to differences between Member States in the application of weekly rest provisions; drivers' long periods away from home; violations of the rules.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</a:t>
            </a: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. Weekly rest - </a:t>
            </a:r>
            <a:r>
              <a:rPr kumimoji="0" lang="pl-PL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proposal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Flexibility in distribution of weekly rest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</a:t>
            </a: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2 regular (45h) and 2 reduced (24h) weekly rest periods a month; drivers should be able to return home 1x / three weeks.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Regular weekly rest in adequate accommodation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provided by employer or taken at home.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Benefits: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1079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For drivers : easier to reach home for regular weekly rest and take compensation for reduced weekly rest; improved resting conditions.</a:t>
            </a:r>
          </a:p>
          <a:p>
            <a:pPr marL="1079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For operators : efficient planning of transport operations and coping with unforeseen circumstances.</a:t>
            </a:r>
            <a:endParaRPr kumimoji="0" lang="en-US" altLang="en-US" sz="16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Enforcement - today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Poor administrative cooperation between Member States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:  inconsistent implementation and enforcement of EU rules.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Differences between national risk rating systems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: hindering information exchange and effective checks.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Poor enforcement of working time rules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Consequences: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unequal treatment of drivers and operators; inconsistent, inefficient and ineffective enforcement; violations of the rules, distortions of competition.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79388" y="981075"/>
            <a:ext cx="89646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Outline</a:t>
            </a: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3850" y="1916113"/>
            <a:ext cx="8640763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0" indent="-85725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General presentation of the mobility package</a:t>
            </a: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fr-BE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Fair</a:t>
            </a:r>
            <a:r>
              <a:rPr kumimoji="0" lang="fr-BE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 and </a:t>
            </a:r>
            <a:r>
              <a:rPr kumimoji="0" lang="fr-BE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competitive</a:t>
            </a:r>
            <a:r>
              <a:rPr kumimoji="0" lang="fr-BE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 </a:t>
            </a:r>
            <a:r>
              <a:rPr kumimoji="0" lang="fr-BE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mobility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Clean and sustainable mobility </a:t>
            </a: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Verdana" pitchFamily="34" charset="0"/>
              <a:buAutoNum type="arabicPeriod"/>
              <a:tabLst/>
              <a:defRPr/>
            </a:pP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rPr>
              <a:t>Connected mobility</a:t>
            </a:r>
          </a:p>
          <a:p>
            <a:pPr marL="857250" marR="0" lvl="0" indent="-8572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Enforcement - proposal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Fixed deadlines for exchange of information and data  between Member States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Uniform formula for risk rating of undertakings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Access for control officers to national risk rating systems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Recording country code in tachograph after crossing border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Uniform checks on working time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Benefits:</a:t>
            </a:r>
            <a:r>
              <a:rPr kumimoji="0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consistent and effective cross-border enforcement, equal treatment of drivers and operators.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1196975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Posting of workers - today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Provisions on posting of workers not adapted for highly mobile road transport sector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drivers are present in Member States for sometimes very short periods of time.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National measures on the application of the minimum wage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France, Germany, Austria,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and Italy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adopted national rules on a minimum wage.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Different administrative and control requirements imposed on non-resident operators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Consequences: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restrictions to freedom of provision of services; disproportionate regulatory burdens for non-resident operators – ca 1,4 billion/year administrative costs.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9750" y="1196975"/>
            <a:ext cx="7710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</a:t>
            </a: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. </a:t>
            </a:r>
            <a:r>
              <a:rPr kumimoji="0" lang="pl-PL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Posting of workers - proposal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988840"/>
            <a:ext cx="8713787" cy="446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>
              <a:spcAft>
                <a:spcPts val="600"/>
              </a:spcAft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International transport operations :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time threshold of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3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cumulated days per month in host Member State for the application of the </a:t>
            </a:r>
            <a:r>
              <a:rPr lang="en-US" altLang="en-US" sz="1800" b="0" kern="0" dirty="0" smtClean="0">
                <a:solidFill>
                  <a:schemeClr val="bg1"/>
                </a:solidFill>
              </a:rPr>
              <a:t>minimum </a:t>
            </a:r>
            <a:r>
              <a:rPr lang="en-US" altLang="en-US" sz="1800" b="0" kern="0" dirty="0">
                <a:solidFill>
                  <a:schemeClr val="bg1"/>
                </a:solidFill>
              </a:rPr>
              <a:t>wage and annual paid leave rights of </a:t>
            </a:r>
            <a:r>
              <a:rPr lang="en-US" altLang="en-US" sz="1800" b="0" kern="0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0" kern="0" dirty="0">
                <a:solidFill>
                  <a:schemeClr val="bg1"/>
                </a:solidFill>
              </a:rPr>
              <a:t>host </a:t>
            </a:r>
            <a:r>
              <a:rPr lang="en-US" altLang="en-US" sz="1800" b="0" kern="0" dirty="0" smtClean="0">
                <a:solidFill>
                  <a:schemeClr val="bg1"/>
                </a:solidFill>
              </a:rPr>
              <a:t>State.</a:t>
            </a:r>
          </a:p>
          <a:p>
            <a:pPr lvl="1" algn="just">
              <a:spcAft>
                <a:spcPts val="600"/>
              </a:spcAft>
              <a:defRPr/>
            </a:pPr>
            <a:r>
              <a:rPr kumimoji="0" lang="en-US" alt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Cabotage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: no threshold.  Application of the minimum wage and annual paid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leave rights from the 1</a:t>
            </a:r>
            <a:r>
              <a:rPr kumimoji="0" lang="en-US" alt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st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operation.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Lighter administrative and control requirements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Member States cannot require representative in host State, simpler and fewer notifications, no pay slips needed on board vehicle.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Easier controls of driver's presence in host State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 modification of the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tachograph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regulation.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Benefits: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uniform sector-specific rules on posting; reduced administrative costs by 58%; benefits for (EU-13) drivers due to higher remuneration.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9750" y="1196975"/>
            <a:ext cx="7710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Working time - today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133600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Long reference period (4-6 m</a:t>
            </a:r>
            <a:r>
              <a:rPr kumimoji="0" lang="pl-PL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</a:t>
            </a: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nths) for calculating average maximum weekly working time of 48h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: result is long hours worked (60h) over several consecutive weeks.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No uniform requirements for monitor</a:t>
            </a:r>
            <a:r>
              <a:rPr kumimoji="0" lang="pl-PL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</a:t>
            </a: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ng working hours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Impossible to control working time at roadside checks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Consequences: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differences in enforcement, violation of working time limits; accumulated fatigue of drivers, risks to road safety.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9750" y="1196975"/>
            <a:ext cx="77104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Working time – future proposal</a:t>
            </a:r>
            <a:endParaRPr kumimoji="0" lang="en-US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Consultation of social partners launched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on direction of possible revision of working time rules.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Options for possible future proposal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reduce reference period for calculating weekly working time to 4 weeks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Benefits of possible EU action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reduced accumulated fatigue, easier checks at roadside.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Clean and sustainable mobility</a:t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Road charging</a:t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828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Vehicles 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9891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Only HGVs above 3,5t and possibility to exempt HGVs below 12t –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No rules for other vehicles (buses, coaches, private cars).</a:t>
            </a: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Consequence: discrimination against foreign nationals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–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lack of proportionality between annual and short term vignettes; compensation between vignettes and taxes. </a:t>
            </a:r>
          </a:p>
          <a:p>
            <a:pPr marL="6223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83518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Vehicles 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060575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Extend </a:t>
            </a: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scope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 all HGVs, bus/coach, van, minibus, passenger car: Bus and coach cause same damage as trucks – same charging rules as HGVs.</a:t>
            </a:r>
          </a:p>
          <a:p>
            <a:pPr marL="1778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Light vehicles: proportionality of time-based charges</a:t>
            </a:r>
          </a:p>
          <a:p>
            <a:pPr marL="622300" marR="0" lvl="2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Availability of short-term vignettes at proportionate price:</a:t>
            </a:r>
          </a:p>
          <a:p>
            <a:pPr marL="1358900" marR="0" lvl="3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10-days: max 8% of annual AND</a:t>
            </a:r>
          </a:p>
          <a:p>
            <a:pPr marL="1358900" marR="0" lvl="3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Monthly: max 18%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of annual OR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1358900" marR="0" lvl="3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Bi-monthly: max. 30% of annual</a:t>
            </a:r>
          </a:p>
          <a:p>
            <a:pPr marL="501650" marR="0" lvl="1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08000" lvl="1" algn="just"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Compensation with reduction of taxes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only in case of introducing distance-based charges.</a:t>
            </a:r>
          </a:p>
          <a:p>
            <a:pPr marL="533400" marR="0" lvl="3" indent="-3587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828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lang="en-GB" altLang="en-US" kern="0" dirty="0">
                <a:solidFill>
                  <a:srgbClr val="FFC000"/>
                </a:solidFill>
              </a:rPr>
              <a:t>Tolls, vignettes and vehicle tax</a:t>
            </a: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9891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Choice between vignettes and tolls for HGV's :</a:t>
            </a:r>
          </a:p>
          <a:p>
            <a:pPr marL="8636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Tolls are proportionate and can be modulated according to environmental performance; </a:t>
            </a:r>
          </a:p>
          <a:p>
            <a:pPr marL="8636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Time-based vignettes are only remote proxy, ineffective in covering infrastructure costs or addressing pollution; they often raise issues of discrimination.</a:t>
            </a:r>
          </a:p>
          <a:p>
            <a:pPr marL="444500" lvl="1" indent="-266700" algn="just">
              <a:defRPr/>
            </a:pPr>
            <a:r>
              <a:rPr lang="en-US" altLang="en-US" sz="1800" kern="0" dirty="0">
                <a:solidFill>
                  <a:schemeClr val="bg1"/>
                </a:solidFill>
                <a:latin typeface="Verdana"/>
              </a:rPr>
              <a:t>Minimum vehicle tax for HGVs &gt; 12t</a:t>
            </a:r>
          </a:p>
          <a:p>
            <a:pPr marL="635000" lvl="2" indent="0" algn="just">
              <a:buNone/>
              <a:defRPr/>
            </a:pP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445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No rules for other vehicles</a:t>
            </a:r>
          </a:p>
          <a:p>
            <a:pPr marL="1778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635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Various systems in place in the EU, inconsistent pricing.</a:t>
            </a:r>
          </a:p>
          <a:p>
            <a:pPr marL="622300" marR="0" lvl="1" indent="-2667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96975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</a:t>
            </a:r>
            <a:r>
              <a:rPr lang="en-GB" altLang="en-US" kern="0" dirty="0">
                <a:solidFill>
                  <a:srgbClr val="FFC000"/>
                </a:solidFill>
              </a:rPr>
              <a:t>Tolls, vignettes and vehicle tax</a:t>
            </a:r>
            <a:endParaRPr lang="en-GB" altLang="en-US" sz="900" kern="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76475"/>
            <a:ext cx="8713787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Decision to have charging remains for MS but time based charges to be phased out – only distance-based charges allowed: 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For HGVs and bus/coach:  by 2023</a:t>
            </a:r>
          </a:p>
          <a:p>
            <a:pPr marL="1365250" marR="0" lvl="3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coupled with gradual reduction of the min. vehicle tax for HGVs &gt; 12t</a:t>
            </a:r>
          </a:p>
          <a:p>
            <a:pPr marL="1365250" marR="0" lvl="3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For LDVs (van, minibus, passenger car): by 2027</a:t>
            </a:r>
          </a:p>
          <a:p>
            <a:pPr marL="1778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>
                <a:tab pos="533400" algn="l"/>
              </a:tabLst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General presentation of the mobility package</a:t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36746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96975"/>
            <a:ext cx="79914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lang="en-GB" altLang="en-US" kern="0" dirty="0">
                <a:solidFill>
                  <a:srgbClr val="FFC000"/>
                </a:solidFill>
              </a:rPr>
              <a:t>Variation of charges – environmental performance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77194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Mandatory variation based on Euro emission class (air pollutants):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becoming obsolete because more and more trucks are EURO VI; prevents the use of a more appropriate instrument – external cost charging.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External cost charging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Optional, with complex calculation methods, notification requirement.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Only two Member States apply external cost charging (Germany and Austria).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No rule for cars and vans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they are responsible for the bulk of air pollution and CO2 emissions in road transport, representing at least 1 % of GDP.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fr-BE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96975"/>
            <a:ext cx="79914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indent="0">
              <a:defRPr/>
            </a:pPr>
            <a:r>
              <a:rPr kumimoji="0" lang="en-GB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</a:t>
            </a:r>
            <a:r>
              <a:rPr lang="en-GB" altLang="en-US" kern="0" dirty="0">
                <a:solidFill>
                  <a:srgbClr val="FFC000"/>
                </a:solidFill>
              </a:rPr>
              <a:t>Variation of charges – environmental performance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77194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EURO class differentiation: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 be phased out by 2021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HGVs and bus/coaches – New revenue neutral variation  based on CO2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as soon as CO2 emission certification data become available (~ 2020).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LDV's – Variation based on CO2 and real-driving pollutant emissions</a:t>
            </a: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Zero-emission vehicles: 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75% l</a:t>
            </a:r>
            <a:r>
              <a:rPr lang="en-GB" altLang="en-US" sz="1600" b="0" kern="0" dirty="0" err="1" smtClean="0">
                <a:solidFill>
                  <a:schemeClr val="bg1"/>
                </a:solidFill>
                <a:latin typeface="Verdana"/>
              </a:rPr>
              <a:t>ower</a:t>
            </a:r>
            <a:r>
              <a:rPr lang="en-GB" altLang="en-US" sz="1600" b="0" kern="0" dirty="0" smtClean="0">
                <a:solidFill>
                  <a:schemeClr val="bg1"/>
                </a:solidFill>
                <a:latin typeface="Verdana"/>
              </a:rPr>
              <a:t> than highest rate</a:t>
            </a: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r>
              <a:rPr kumimoji="0" lang="en-GB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Simplified application of external cost charges (pollution and noise):</a:t>
            </a: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533400" algn="l"/>
              </a:tabLst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	no need to notify and calculate: updated reference values</a:t>
            </a: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533400" algn="l"/>
              </a:tabLst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	notification required only if MS wants to apply higher charges than reference.</a:t>
            </a: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33400" marR="0" lvl="1" indent="-355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>
                <a:tab pos="533400" algn="l"/>
              </a:tabLst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Fighting congestion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78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Congestion costs over 1% of GDP </a:t>
            </a:r>
            <a:r>
              <a:rPr kumimoji="0" lang="en-GB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 society: at least 20-30% of this is interurban congestion.</a:t>
            </a: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Revenue neutral variation of charge to address congestion</a:t>
            </a:r>
            <a:r>
              <a:rPr kumimoji="0" lang="en-GB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Suboptimal and unfair if only applied to HGVs,  uninteresting and too cumbersome for Member States.</a:t>
            </a: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Only a handful of Member States use it on a limited number of motorway stretches.</a:t>
            </a: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Mark-</a:t>
            </a:r>
            <a:r>
              <a:rPr kumimoji="0" lang="fr-BE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ups</a:t>
            </a:r>
            <a:r>
              <a:rPr kumimoji="0" lang="fr-B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(15 – 25 %) </a:t>
            </a:r>
            <a:r>
              <a:rPr kumimoji="0" lang="fr-BE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limited</a:t>
            </a:r>
            <a:r>
              <a:rPr kumimoji="0" lang="fr-B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to </a:t>
            </a:r>
            <a:r>
              <a:rPr kumimoji="0" lang="fr-BE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mountainous</a:t>
            </a:r>
            <a:r>
              <a:rPr kumimoji="0" lang="fr-B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fr-BE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regions</a:t>
            </a:r>
            <a:r>
              <a:rPr kumimoji="0" lang="fr-BE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01700" marR="0" lvl="2" indent="-2794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533400" algn="l"/>
              </a:tabLst>
              <a:defRPr/>
            </a:pPr>
            <a:endParaRPr kumimoji="0" lang="en-GB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125538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Fighting congestion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78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</a:p>
          <a:p>
            <a:pPr marL="520700" marR="0" lvl="1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Optional congestion charging on top of the infrastructure charge</a:t>
            </a: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 be applied to all vehicles</a:t>
            </a: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Maximum amounts set to avoid overcharging</a:t>
            </a: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Only on regularly congested stretches and congested hours</a:t>
            </a: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Reinvest revenues in transport</a:t>
            </a:r>
          </a:p>
          <a:p>
            <a:pPr marL="542925" marR="0" lvl="1" indent="-3619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fr-BE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Extension of the possibility to use mark-ups also outside mountainous areas</a:t>
            </a:r>
            <a:endParaRPr kumimoji="0" lang="en-GB" altLang="en-US" sz="1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990600" marR="0" lvl="1" indent="-44767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542925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fr-BE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622300" marR="0" lvl="1" indent="-444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632899" cy="431800"/>
          </a:xfrm>
        </p:spPr>
        <p:txBody>
          <a:bodyPr/>
          <a:lstStyle/>
          <a:p>
            <a:r>
              <a:rPr lang="en-GB" altLang="en-US" sz="3000" kern="0" dirty="0" smtClean="0">
                <a:solidFill>
                  <a:srgbClr val="FFC000"/>
                </a:solidFill>
                <a:latin typeface="Verdana"/>
              </a:rPr>
              <a:t>5. Investment </a:t>
            </a:r>
            <a:r>
              <a:rPr lang="en-GB" altLang="en-US" sz="3000" kern="0" dirty="0">
                <a:solidFill>
                  <a:srgbClr val="FFC000"/>
                </a:solidFill>
                <a:latin typeface="Verdana"/>
              </a:rPr>
              <a:t>in infrastructure</a:t>
            </a:r>
            <a:endParaRPr lang="en-GB" sz="3000" kern="0" dirty="0">
              <a:solidFill>
                <a:srgbClr val="FFC000"/>
              </a:solidFill>
              <a:latin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43882"/>
            <a:ext cx="7560891" cy="3373350"/>
          </a:xfrm>
        </p:spPr>
        <p:txBody>
          <a:bodyPr/>
          <a:lstStyle/>
          <a:p>
            <a:r>
              <a:rPr lang="en-GB" sz="1600" b="1" dirty="0" smtClean="0"/>
              <a:t>Earmarking of revenues:</a:t>
            </a:r>
            <a:endParaRPr lang="en-GB" sz="1600" b="1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600" dirty="0" smtClean="0"/>
              <a:t>From </a:t>
            </a:r>
            <a:r>
              <a:rPr lang="en-GB" sz="1600" dirty="0"/>
              <a:t>mark-ups and congestion charging</a:t>
            </a:r>
          </a:p>
          <a:p>
            <a:r>
              <a:rPr lang="en-GB" sz="1600" b="1" dirty="0" smtClean="0"/>
              <a:t>Reporting</a:t>
            </a:r>
            <a:r>
              <a:rPr lang="en-GB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/>
              <a:t>Each year (instead of every four </a:t>
            </a:r>
            <a:r>
              <a:rPr lang="en-GB" sz="1600" dirty="0" smtClean="0"/>
              <a:t>years</a:t>
            </a:r>
            <a:r>
              <a:rPr lang="en-GB" sz="1600" dirty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/>
              <a:t>For all schemes (not only where infra or external cost charge is levied)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/>
              <a:t>Include clearer info on use of revenues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/>
              <a:t>Evaluation of infrastructure maintenance based on indicators (surface, safety, congestion)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/>
              <a:t>Evaluation of congestion on tolled roads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/>
              <a:t>COM </a:t>
            </a:r>
            <a:r>
              <a:rPr lang="en-GB" sz="1600" dirty="0" smtClean="0"/>
              <a:t>to </a:t>
            </a:r>
            <a:r>
              <a:rPr lang="en-GB" sz="1600" dirty="0"/>
              <a:t>adopt harmonised </a:t>
            </a:r>
            <a:r>
              <a:rPr lang="en-GB" sz="1600" dirty="0" smtClean="0"/>
              <a:t>indicators </a:t>
            </a:r>
            <a:r>
              <a:rPr lang="en-GB" sz="1600" dirty="0"/>
              <a:t>(</a:t>
            </a:r>
            <a:r>
              <a:rPr lang="en-GB" sz="1600" dirty="0" smtClean="0"/>
              <a:t>implementing </a:t>
            </a:r>
            <a:r>
              <a:rPr lang="en-GB" sz="1600" dirty="0"/>
              <a:t>act)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73514612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Connected Mobility </a:t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European Electronic Toll Service (EETS)</a:t>
            </a:r>
            <a:br>
              <a:rPr kumimoji="0" lang="fr-BE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fr-BE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GB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980728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>
              <a:defRPr/>
            </a:pPr>
            <a:r>
              <a:rPr lang="en-GB" altLang="en-US" kern="0" dirty="0" smtClean="0">
                <a:solidFill>
                  <a:srgbClr val="FFC000"/>
                </a:solidFill>
              </a:rPr>
              <a:t>0. Two legislative acts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700808"/>
            <a:ext cx="8713787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just">
              <a:defRPr/>
            </a:pPr>
            <a:r>
              <a:rPr lang="en-GB" altLang="en-US" sz="1800" kern="0" dirty="0" smtClean="0">
                <a:solidFill>
                  <a:prstClr val="white"/>
                </a:solidFill>
              </a:rPr>
              <a:t> Recast of the interoperability Directive 2004/52/EC</a:t>
            </a:r>
            <a:r>
              <a:rPr lang="en-GB" altLang="en-US" sz="1800" b="0" kern="0" dirty="0" smtClean="0">
                <a:solidFill>
                  <a:prstClr val="white"/>
                </a:solidFill>
              </a:rPr>
              <a:t> </a:t>
            </a:r>
          </a:p>
          <a:p>
            <a:pPr marL="892175" lvl="1" indent="-173038" algn="just">
              <a:defRPr/>
            </a:pPr>
            <a:r>
              <a:rPr lang="en-GB" altLang="en-US" sz="1800" b="0" kern="0" dirty="0" smtClean="0">
                <a:solidFill>
                  <a:prstClr val="white"/>
                </a:solidFill>
              </a:rPr>
              <a:t>Co-decision</a:t>
            </a:r>
          </a:p>
          <a:p>
            <a:pPr marL="892175" lvl="1" indent="-173038" algn="just">
              <a:defRPr/>
            </a:pPr>
            <a:r>
              <a:rPr lang="en-GB" altLang="en-US" sz="1800" b="0" kern="0" dirty="0" smtClean="0">
                <a:solidFill>
                  <a:prstClr val="white"/>
                </a:solidFill>
              </a:rPr>
              <a:t>General framework conditions for the operation of e-tolling systems</a:t>
            </a:r>
          </a:p>
          <a:p>
            <a:pPr marL="892175" lvl="1" indent="-173038" algn="just">
              <a:defRPr/>
            </a:pPr>
            <a:r>
              <a:rPr lang="en-GB" altLang="en-US" b="0" kern="0" dirty="0" smtClean="0">
                <a:solidFill>
                  <a:prstClr val="white"/>
                </a:solidFill>
              </a:rPr>
              <a:t>New elements: </a:t>
            </a:r>
          </a:p>
          <a:p>
            <a:pPr marL="1292225" lvl="2" indent="-173038" algn="just">
              <a:buClr>
                <a:srgbClr val="009FBA"/>
              </a:buClr>
              <a:defRPr/>
            </a:pPr>
            <a:r>
              <a:rPr lang="en-GB" altLang="en-US" kern="0" dirty="0" smtClean="0">
                <a:solidFill>
                  <a:prstClr val="white"/>
                </a:solidFill>
              </a:rPr>
              <a:t>cross-border enforcement;</a:t>
            </a:r>
          </a:p>
          <a:p>
            <a:pPr marL="1292225" lvl="2" indent="-173038" algn="just">
              <a:buClr>
                <a:srgbClr val="009FBA"/>
              </a:buClr>
              <a:defRPr/>
            </a:pPr>
            <a:r>
              <a:rPr lang="en-GB" altLang="en-US" kern="0" dirty="0" smtClean="0">
                <a:solidFill>
                  <a:prstClr val="white"/>
                </a:solidFill>
              </a:rPr>
              <a:t>More flexibility on technology to facilitate EETS and technological progress;</a:t>
            </a:r>
          </a:p>
          <a:p>
            <a:pPr marL="457200" lvl="1" indent="0" algn="just">
              <a:defRPr/>
            </a:pPr>
            <a:r>
              <a:rPr lang="en-GB" altLang="en-US" kern="0" dirty="0" smtClean="0">
                <a:solidFill>
                  <a:prstClr val="white"/>
                </a:solidFill>
              </a:rPr>
              <a:t>Revision of the EETS Decision 2009/750/EC</a:t>
            </a:r>
            <a:r>
              <a:rPr lang="en-GB" altLang="en-US" b="0" kern="0" dirty="0" smtClean="0">
                <a:solidFill>
                  <a:prstClr val="white"/>
                </a:solidFill>
              </a:rPr>
              <a:t> </a:t>
            </a: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en-GB" altLang="en-US" b="0" kern="0" dirty="0" smtClean="0">
                <a:solidFill>
                  <a:prstClr val="white"/>
                </a:solidFill>
              </a:rPr>
              <a:t>PRAC</a:t>
            </a: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en-GB" altLang="en-US" b="0" kern="0" dirty="0">
                <a:solidFill>
                  <a:prstClr val="white"/>
                </a:solidFill>
              </a:rPr>
              <a:t>Precise</a:t>
            </a:r>
            <a:r>
              <a:rPr lang="en-GB" altLang="en-US" b="0" kern="0" dirty="0" smtClean="0">
                <a:solidFill>
                  <a:prstClr val="white"/>
                </a:solidFill>
              </a:rPr>
              <a:t> definition of the EETS and its technical elements</a:t>
            </a: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r>
              <a:rPr lang="en-GB" altLang="en-US" b="0" kern="0" dirty="0">
                <a:solidFill>
                  <a:prstClr val="white"/>
                </a:solidFill>
              </a:rPr>
              <a:t>New elements</a:t>
            </a:r>
            <a:r>
              <a:rPr lang="en-GB" altLang="en-US" b="0" kern="0" dirty="0" smtClean="0">
                <a:solidFill>
                  <a:prstClr val="white"/>
                </a:solidFill>
              </a:rPr>
              <a:t>:</a:t>
            </a:r>
          </a:p>
          <a:p>
            <a:pPr marL="1292225" lvl="2" indent="-173038" algn="just">
              <a:defRPr/>
            </a:pPr>
            <a:r>
              <a:rPr lang="en-GB" altLang="en-US" kern="0" dirty="0" smtClean="0">
                <a:solidFill>
                  <a:prstClr val="white"/>
                </a:solidFill>
              </a:rPr>
              <a:t>Removal of market entry barriers;</a:t>
            </a:r>
          </a:p>
          <a:p>
            <a:pPr marL="1292225" lvl="2" indent="-173038" algn="just">
              <a:defRPr/>
            </a:pPr>
            <a:r>
              <a:rPr lang="en-GB" altLang="en-US" kern="0" dirty="0" smtClean="0">
                <a:solidFill>
                  <a:prstClr val="white"/>
                </a:solidFill>
              </a:rPr>
              <a:t>More/fairer competition competition;</a:t>
            </a:r>
          </a:p>
          <a:p>
            <a:pPr marL="1292225" lvl="2" indent="-173038" algn="just">
              <a:defRPr/>
            </a:pPr>
            <a:r>
              <a:rPr lang="en-GB" altLang="en-US" kern="0" dirty="0" smtClean="0">
                <a:solidFill>
                  <a:prstClr val="white"/>
                </a:solidFill>
              </a:rPr>
              <a:t>Removal of excessive requirements</a:t>
            </a:r>
            <a:endParaRPr lang="en-GB" altLang="en-US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endParaRPr lang="en-GB" altLang="en-US" b="0" kern="0" dirty="0">
              <a:solidFill>
                <a:prstClr val="white"/>
              </a:solidFill>
            </a:endParaRPr>
          </a:p>
          <a:p>
            <a:pPr marL="892175" lvl="1" indent="-173038" algn="just">
              <a:defRPr/>
            </a:pPr>
            <a:endParaRPr lang="en-GB" altLang="en-US" b="0" kern="0" dirty="0" smtClean="0">
              <a:solidFill>
                <a:prstClr val="white"/>
              </a:solidFill>
            </a:endParaRPr>
          </a:p>
          <a:p>
            <a:pPr marL="457200" lvl="1" indent="0" algn="just">
              <a:buFontTx/>
              <a:buNone/>
              <a:defRPr/>
            </a:pPr>
            <a:r>
              <a:rPr lang="en-GB" altLang="en-US" sz="1400" b="0" kern="0" dirty="0" smtClean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7776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Cross-border enforcement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r>
              <a:rPr kumimoji="0" lang="en-GB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No effective instruments in place to identify the owners of a foreign-registered vehicles: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Member States cannot identify toll offenders on the basis of the plate number registered by automatic enforcement gantries.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Consequences: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892175" marR="0" lvl="1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Those who evade payments can escape fines. This leads to a revenue leakage of ca. €300 million/year; </a:t>
            </a:r>
          </a:p>
          <a:p>
            <a:pPr marL="892175" marR="0" lvl="1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Where offenses are due to a human or technical error, users don’t know that they accumulate fines until they are stopped and presented with extremely high bills</a:t>
            </a:r>
            <a:endParaRPr kumimoji="0" lang="en-GB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endParaRPr kumimoji="0" lang="en-GB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1. Cross-border enforcement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r>
              <a:rPr kumimoji="0" lang="en-GB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sng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Automatic mechanism for the exchange, between Member States, of information on the identity of the owners or holders of vehicles for which a toll is suspected of not having been paid: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with this information, Member States will be able to follow up cases of tolls not paid by non-resident drivers.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Simple system of exchange of information 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To reduce costs and administrative burden, the mechanism used will be the same as for the exchange of information on road-safety-related traffic offences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Technology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71378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r>
              <a:rPr kumimoji="0" lang="en-GB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sng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Video tolling systems (e.g. London/Stockholm congestion charge) are not covered by the legislation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users must register themselves into the system and process payments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 providers must serve light vehicles with complex and expensive satellite on-board units 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even though it is not necessary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legislation contains a rigid list of technologies allowed for use in the electronic toll collection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86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Main challenges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388" y="1988840"/>
            <a:ext cx="8604000" cy="4248472"/>
          </a:xfrm>
        </p:spPr>
        <p:txBody>
          <a:bodyPr/>
          <a:lstStyle/>
          <a:p>
            <a:pPr marL="533400" lvl="1" indent="-174625" eaLnBrk="1" hangingPunct="1">
              <a:spcBef>
                <a:spcPts val="1200"/>
              </a:spcBef>
              <a:spcAft>
                <a:spcPts val="600"/>
              </a:spcAft>
              <a:tabLst>
                <a:tab pos="631825" algn="l"/>
              </a:tabLst>
              <a:defRPr/>
            </a:pPr>
            <a:r>
              <a:rPr lang="en-GB" altLang="en-US" sz="1800" b="1" dirty="0" smtClean="0"/>
              <a:t>Impact </a:t>
            </a:r>
            <a:r>
              <a:rPr lang="en-GB" altLang="en-US" sz="1800" b="1" dirty="0"/>
              <a:t>on the environment and </a:t>
            </a:r>
            <a:r>
              <a:rPr lang="en-GB" altLang="en-US" sz="1800" b="1" dirty="0" smtClean="0"/>
              <a:t>climate</a:t>
            </a:r>
            <a:endParaRPr lang="en-GB" altLang="en-US" sz="1800" b="1" dirty="0"/>
          </a:p>
          <a:p>
            <a:pPr marL="804863" lvl="2" indent="-173038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en-GB" altLang="en-US" sz="1600" dirty="0"/>
              <a:t>Road sector responsible for almost a quarter of Europe's greenhouse gas emissions</a:t>
            </a:r>
          </a:p>
          <a:p>
            <a:pPr marL="804863" lvl="2" indent="-173038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en-GB" altLang="en-US" sz="1600" dirty="0"/>
              <a:t>A source of high external costs (pollution, noise, </a:t>
            </a:r>
            <a:r>
              <a:rPr lang="en-GB" altLang="en-US" sz="1600" dirty="0" smtClean="0"/>
              <a:t>congestion)</a:t>
            </a:r>
          </a:p>
          <a:p>
            <a:pPr marL="631825" lvl="1" indent="-273050" eaLnBrk="1" hangingPunct="1">
              <a:spcBef>
                <a:spcPts val="1200"/>
              </a:spcBef>
              <a:defRPr/>
            </a:pPr>
            <a:r>
              <a:rPr lang="en-GB" altLang="en-US" sz="1800" b="1" dirty="0" smtClean="0"/>
              <a:t>Protection of rights of workers and Fair competition</a:t>
            </a:r>
          </a:p>
          <a:p>
            <a:pPr marL="533400" lvl="1" indent="-174625" eaLnBrk="1" hangingPunct="1">
              <a:spcBef>
                <a:spcPts val="1200"/>
              </a:spcBef>
              <a:spcAft>
                <a:spcPts val="600"/>
              </a:spcAft>
              <a:tabLst>
                <a:tab pos="631825" algn="l"/>
              </a:tabLst>
              <a:defRPr/>
            </a:pPr>
            <a:r>
              <a:rPr lang="en-GB" altLang="en-US" sz="1800" b="1" dirty="0" smtClean="0"/>
              <a:t>Avoid fragmentation of the internal market</a:t>
            </a:r>
          </a:p>
          <a:p>
            <a:pPr marL="804863" lvl="2" indent="-173038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en-GB" altLang="en-US" sz="1600" dirty="0" smtClean="0"/>
              <a:t>Promote EU solutions rather than uncoordinated national measures</a:t>
            </a:r>
            <a:endParaRPr lang="en-GB" altLang="en-US" sz="1600" dirty="0"/>
          </a:p>
          <a:p>
            <a:pPr marL="804863" lvl="2" indent="-173038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04863" algn="l"/>
              </a:tabLst>
              <a:defRPr/>
            </a:pPr>
            <a:r>
              <a:rPr lang="en-GB" altLang="en-US" sz="1600" dirty="0" smtClean="0"/>
              <a:t>Avoid unnecessary administrative burdens for road hauliers</a:t>
            </a:r>
          </a:p>
          <a:p>
            <a:pPr marL="804863" lvl="2" indent="-173038" eaLnBrk="1" hangingPunct="1">
              <a:spcBef>
                <a:spcPts val="600"/>
              </a:spcBef>
              <a:buFontTx/>
              <a:buNone/>
              <a:defRPr/>
            </a:pPr>
            <a:endParaRPr lang="en-GB" altLang="en-US" sz="1800" dirty="0"/>
          </a:p>
          <a:p>
            <a:pPr lvl="1" algn="just">
              <a:spcAft>
                <a:spcPts val="1200"/>
              </a:spcAft>
              <a:defRPr/>
            </a:pPr>
            <a:endParaRPr lang="en-GB" alt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2. Technology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1844675"/>
            <a:ext cx="871378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scope of application is extended to video tolling systems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users will have one counterpart (the EETS provider) to pay any electronic toll, whatever the technology applied.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 allowed, until 2027, to serve cars with simple and cheap On Board Units (OBUs).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List of technologies moved to the Annex of the Directive :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to allow updating by the Commission (delegated act) depending on technological developments.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Access to market for EETS service providers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r>
              <a:rPr kumimoji="0" lang="en-GB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Each EETS provider obliged to cover all electronic toll domains (ca. 150) in the EU: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this comes at high cost, ultimately paid by the users, most of which do not need full EU-coverage.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Unfair competition between EETS providers and incumbent toll service providers: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certain Member States discriminate against EETS providers by offering them worse conditions than those enjoyed by incumbents (low remuneration, limited access to technical specifications of the system, etc.).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3. Access to market for EETS service providers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r>
              <a:rPr kumimoji="0" lang="en-GB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EETS providers free to choose their market coverage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but must inform users thereof in a transparent manner.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Principle of non-discrimination, rights of EETS providers and obligations of toll chargers clearly defined in the legislation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: notably right of EETS providers to fair remuneration, right to be accredited to a new system before its operational launch, obligation for toll chargers of transparency towards EETS providers, etc.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4. Digital enforcement</a:t>
            </a:r>
            <a:endParaRPr kumimoji="0" lang="en-GB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SITUATION TODAY</a:t>
            </a:r>
            <a:endParaRPr kumimoji="0" lang="en-GB" altLang="en-US" sz="20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Road transport is currently very much paper-based compared to other modes of transport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Varying levels and effectiveness of controls between Member States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Lack of structured cooperation and risk rating between Member States</a:t>
            </a: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533400" indent="-533400"/>
            <a:r>
              <a:rPr lang="en-GB" altLang="en-US" kern="0" smtClean="0">
                <a:solidFill>
                  <a:srgbClr val="FFC000"/>
                </a:solidFill>
              </a:rPr>
              <a:t>4. Digital enforcement</a:t>
            </a:r>
            <a:endParaRPr lang="en-GB" altLang="en-US" kern="0" dirty="0" smtClean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0825" y="2205038"/>
            <a:ext cx="87137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600" b="1" i="0" u="sng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endParaRPr kumimoji="0" lang="en-GB" altLang="en-US" sz="1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Provide for the possibility to use e-documents </a:t>
            </a: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(e.g. e-CMR)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Further exploit tachograph : </a:t>
            </a: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(1)</a:t>
            </a:r>
            <a:r>
              <a:rPr kumimoji="0" lang="en-GB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oblige drivers to record in which countries and how long they are staying; (2) launch study to assess how to accelerate the implementation for the SMART tachograph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Improve risk rating </a:t>
            </a: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via ERRU (European Register for Road Undertakings) to enable targeted checks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Cooperation between Member States </a:t>
            </a:r>
            <a:r>
              <a:rPr kumimoji="0" lang="en-GB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via rules on exchange of information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864813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BE" dirty="0" err="1" smtClean="0"/>
              <a:t>Thank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407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1268413"/>
            <a:ext cx="77104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27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Main objectives of the road initiatives</a:t>
            </a:r>
            <a:endParaRPr kumimoji="0" lang="en-GB" altLang="en-US" sz="27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Simplify/clarify existing rules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(e.g. rules on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cabotage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)</a:t>
            </a:r>
          </a:p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Ensure rights of workers and fair competition, while preserving the internal market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(e.g. specific rules on posting of workers)</a:t>
            </a:r>
          </a:p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Contribute to Paris Agreement and the 2030 goals by reducing CO2 &amp; external costs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(e.g. differentiate tolls based on CO2)</a:t>
            </a:r>
          </a:p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Ensure compliance with EU law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(e.g. digital </a:t>
            </a:r>
            <a:r>
              <a:rPr kumimoji="0" lang="en-GB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tachograph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, exchange of information between enforcement authorities)</a:t>
            </a:r>
          </a:p>
          <a:p>
            <a:pPr marL="533400" marR="0" lvl="1" indent="-1746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SzTx/>
              <a:buFontTx/>
              <a:buChar char="•"/>
              <a:tabLst>
                <a:tab pos="631825" algn="l"/>
              </a:tabLst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Promote digital solutions for tolling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and adapt to emerging possibilities provided by ITS</a:t>
            </a:r>
            <a:endParaRPr kumimoji="0" lang="en-GB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773240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7710487" cy="936625"/>
          </a:xfrm>
        </p:spPr>
        <p:txBody>
          <a:bodyPr/>
          <a:lstStyle/>
          <a:p>
            <a:pPr marL="0" indent="0"/>
            <a:r>
              <a:rPr lang="fr-BE" altLang="en-US" dirty="0" err="1" smtClean="0">
                <a:solidFill>
                  <a:srgbClr val="FFC000"/>
                </a:solidFill>
              </a:rPr>
              <a:t>From</a:t>
            </a:r>
            <a:r>
              <a:rPr lang="fr-BE" altLang="en-US" dirty="0" smtClean="0">
                <a:solidFill>
                  <a:srgbClr val="FFC000"/>
                </a:solidFill>
              </a:rPr>
              <a:t> </a:t>
            </a:r>
            <a:r>
              <a:rPr lang="fr-BE" altLang="en-US" dirty="0" err="1" smtClean="0">
                <a:solidFill>
                  <a:srgbClr val="FFC000"/>
                </a:solidFill>
              </a:rPr>
              <a:t>preparation</a:t>
            </a:r>
            <a:r>
              <a:rPr lang="fr-BE" altLang="en-US" dirty="0" smtClean="0">
                <a:solidFill>
                  <a:srgbClr val="FFC000"/>
                </a:solidFill>
              </a:rPr>
              <a:t> to adoption…</a:t>
            </a:r>
            <a:endParaRPr lang="en-GB" altLang="en-US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071688"/>
            <a:ext cx="8713787" cy="4381500"/>
          </a:xfrm>
        </p:spPr>
        <p:txBody>
          <a:bodyPr/>
          <a:lstStyle/>
          <a:p>
            <a:pPr marL="5334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800" b="1" dirty="0" smtClean="0"/>
              <a:t>The preparation – an inclusive process :</a:t>
            </a:r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600" b="0" dirty="0" smtClean="0"/>
              <a:t>Detailed studies – 5 impact </a:t>
            </a:r>
            <a:r>
              <a:rPr lang="en-GB" altLang="en-US" sz="1600" b="0" dirty="0"/>
              <a:t>assessments - 7 legislative proposals</a:t>
            </a:r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600" b="0" dirty="0"/>
              <a:t>Intense consultative process to define the </a:t>
            </a:r>
            <a:r>
              <a:rPr lang="en-GB" altLang="en-US" sz="1600" b="0" dirty="0" smtClean="0"/>
              <a:t>problems and test solutions: Member States, associations, road hauliers, drivers</a:t>
            </a:r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600" b="0" dirty="0" smtClean="0"/>
              <a:t>Conferences, seminars, etc.</a:t>
            </a:r>
          </a:p>
          <a:p>
            <a:pPr marL="5334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800" b="1" dirty="0" smtClean="0"/>
              <a:t>Adoption of the proposals on 31 May – and then ?</a:t>
            </a:r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fr-BE" altLang="en-US" sz="1600" dirty="0" smtClean="0"/>
              <a:t>Programme of the </a:t>
            </a:r>
            <a:r>
              <a:rPr lang="fr-BE" altLang="en-US" sz="1600" dirty="0" err="1" smtClean="0"/>
              <a:t>Estonian</a:t>
            </a:r>
            <a:r>
              <a:rPr lang="fr-BE" altLang="en-US" sz="1600" dirty="0" smtClean="0"/>
              <a:t> </a:t>
            </a:r>
            <a:r>
              <a:rPr lang="fr-BE" altLang="en-US" sz="1600" dirty="0" err="1" smtClean="0"/>
              <a:t>Presidency</a:t>
            </a:r>
            <a:endParaRPr lang="fr-BE" altLang="en-US" sz="1600" dirty="0" smtClean="0"/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fr-BE" altLang="en-US" sz="1600" b="0" dirty="0" smtClean="0"/>
              <a:t>Programme of the TRAN </a:t>
            </a:r>
            <a:r>
              <a:rPr lang="fr-BE" altLang="en-US" sz="1600" b="0" dirty="0" err="1" smtClean="0"/>
              <a:t>committee</a:t>
            </a:r>
            <a:endParaRPr lang="en-GB" altLang="en-US" sz="1600" b="0" dirty="0"/>
          </a:p>
          <a:p>
            <a:pPr marL="792000" lvl="1" indent="-174625" eaLnBrk="1" hangingPunct="1">
              <a:spcBef>
                <a:spcPts val="1200"/>
              </a:spcBef>
              <a:spcAft>
                <a:spcPts val="0"/>
              </a:spcAft>
              <a:tabLst>
                <a:tab pos="631825" algn="l"/>
              </a:tabLst>
              <a:defRPr/>
            </a:pPr>
            <a:r>
              <a:rPr lang="en-GB" altLang="en-US" sz="1600" b="0" dirty="0" smtClean="0"/>
              <a:t>Objective</a:t>
            </a:r>
            <a:r>
              <a:rPr lang="en-GB" altLang="en-US" sz="1600" b="0" dirty="0"/>
              <a:t>: try to conclude before EP elections June 2019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gray">
          <a:xfrm>
            <a:off x="179388" y="1125538"/>
            <a:ext cx="896461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fr-BE" altLang="en-US" sz="4800" dirty="0" smtClean="0"/>
              <a:t/>
            </a:r>
            <a:br>
              <a:rPr lang="fr-BE" altLang="en-US" sz="4800" dirty="0" smtClean="0"/>
            </a:br>
            <a:r>
              <a:rPr lang="fr-BE" altLang="en-US" sz="4800" dirty="0" err="1" smtClean="0">
                <a:solidFill>
                  <a:srgbClr val="FFC000"/>
                </a:solidFill>
              </a:rPr>
              <a:t>Fair</a:t>
            </a:r>
            <a:r>
              <a:rPr lang="fr-BE" altLang="en-US" sz="4800" dirty="0" smtClean="0">
                <a:solidFill>
                  <a:srgbClr val="FFC000"/>
                </a:solidFill>
              </a:rPr>
              <a:t> and </a:t>
            </a:r>
            <a:r>
              <a:rPr lang="fr-BE" altLang="en-US" sz="4800" dirty="0" err="1" smtClean="0">
                <a:solidFill>
                  <a:srgbClr val="FFC000"/>
                </a:solidFill>
              </a:rPr>
              <a:t>competitive</a:t>
            </a:r>
            <a:r>
              <a:rPr lang="fr-BE" altLang="en-US" sz="4800" dirty="0" smtClean="0">
                <a:solidFill>
                  <a:srgbClr val="FFC000"/>
                </a:solidFill>
              </a:rPr>
              <a:t> </a:t>
            </a:r>
            <a:r>
              <a:rPr lang="fr-BE" altLang="en-US" sz="4800" dirty="0" err="1" smtClean="0">
                <a:solidFill>
                  <a:srgbClr val="FFC000"/>
                </a:solidFill>
              </a:rPr>
              <a:t>mobility</a:t>
            </a:r>
            <a:r>
              <a:rPr lang="fr-BE" altLang="en-US" sz="4800" dirty="0" smtClean="0">
                <a:solidFill>
                  <a:srgbClr val="FFC000"/>
                </a:solidFill>
              </a:rPr>
              <a:t> </a:t>
            </a:r>
            <a:br>
              <a:rPr lang="fr-BE" altLang="en-US" sz="4800" dirty="0" smtClean="0">
                <a:solidFill>
                  <a:srgbClr val="FFC000"/>
                </a:solidFill>
              </a:rPr>
            </a:br>
            <a:r>
              <a:rPr lang="fr-BE" altLang="en-US" sz="4800" dirty="0" smtClean="0">
                <a:solidFill>
                  <a:srgbClr val="FFC000"/>
                </a:solidFill>
              </a:rPr>
              <a:t/>
            </a:r>
            <a:br>
              <a:rPr lang="fr-BE" altLang="en-US" sz="4800" dirty="0" smtClean="0">
                <a:solidFill>
                  <a:srgbClr val="FFC000"/>
                </a:solidFill>
              </a:rPr>
            </a:br>
            <a:r>
              <a:rPr lang="fr-BE" altLang="en-US" sz="4800" dirty="0" err="1" smtClean="0">
                <a:solidFill>
                  <a:srgbClr val="FFC000"/>
                </a:solidFill>
              </a:rPr>
              <a:t>Internal</a:t>
            </a:r>
            <a:r>
              <a:rPr lang="fr-BE" altLang="en-US" sz="4800" dirty="0" smtClean="0">
                <a:solidFill>
                  <a:srgbClr val="FFC000"/>
                </a:solidFill>
              </a:rPr>
              <a:t> </a:t>
            </a:r>
            <a:r>
              <a:rPr lang="fr-BE" altLang="en-US" sz="4800" dirty="0" err="1" smtClean="0">
                <a:solidFill>
                  <a:srgbClr val="FFC000"/>
                </a:solidFill>
              </a:rPr>
              <a:t>market</a:t>
            </a:r>
            <a:r>
              <a:rPr lang="fr-BE" altLang="en-US" sz="4800" dirty="0" smtClean="0"/>
              <a:t/>
            </a:r>
            <a:br>
              <a:rPr lang="fr-BE" altLang="en-US" sz="4800" dirty="0" smtClean="0"/>
            </a:br>
            <a:r>
              <a:rPr lang="fr-BE" altLang="en-US" sz="3200" dirty="0" smtClean="0"/>
              <a:t/>
            </a:r>
            <a:br>
              <a:rPr lang="fr-BE" altLang="en-US" sz="3200" dirty="0" smtClean="0"/>
            </a:br>
            <a:endParaRPr lang="en-GB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7710487" cy="936625"/>
          </a:xfrm>
        </p:spPr>
        <p:txBody>
          <a:bodyPr/>
          <a:lstStyle/>
          <a:p>
            <a:pPr marL="0" indent="0"/>
            <a:r>
              <a:rPr lang="en-GB" altLang="en-US" dirty="0" smtClean="0">
                <a:solidFill>
                  <a:srgbClr val="FFC000"/>
                </a:solidFill>
              </a:rPr>
              <a:t>1. Letterbox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205038"/>
            <a:ext cx="8713787" cy="4248150"/>
          </a:xfrm>
        </p:spPr>
        <p:txBody>
          <a:bodyPr/>
          <a:lstStyle/>
          <a:p>
            <a:pPr marL="457200" lvl="1" indent="0" algn="ctr">
              <a:buFontTx/>
              <a:buNone/>
            </a:pPr>
            <a:r>
              <a:rPr lang="en-GB" altLang="en-US" sz="2000" b="1" u="sng" dirty="0" smtClean="0"/>
              <a:t>THE SITUATION TODAY</a:t>
            </a:r>
            <a:r>
              <a:rPr lang="en-GB" altLang="en-US" sz="2000" b="1" dirty="0" smtClean="0"/>
              <a:t>  </a:t>
            </a:r>
            <a:endParaRPr lang="en-GB" altLang="en-US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sz="1800" b="1" dirty="0" smtClean="0"/>
              <a:t>Certain hauliers open "fake subsidiaries" in low wage Member States</a:t>
            </a:r>
            <a:r>
              <a:rPr lang="en-GB" altLang="en-US" sz="1800" dirty="0" smtClean="0"/>
              <a:t>:</a:t>
            </a:r>
            <a:r>
              <a:rPr lang="en-GB" altLang="en-US" sz="1800" b="0" dirty="0" smtClean="0"/>
              <a:t> to exploit wage differentials, while operating in some cases exclusively in high wage Member States. For example: </a:t>
            </a:r>
            <a:r>
              <a:rPr lang="en-GB" altLang="en-US" sz="1800" b="0" dirty="0" err="1" smtClean="0"/>
              <a:t>Jost</a:t>
            </a:r>
            <a:r>
              <a:rPr lang="en-GB" altLang="en-US" sz="1800" b="0" dirty="0" smtClean="0"/>
              <a:t> Group hiring drivers in Slovakia through letterbox companies; €55 million in unpaid social contributions in Belgium.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sz="1800" b="1" dirty="0" smtClean="0"/>
              <a:t>Consequences</a:t>
            </a:r>
            <a:r>
              <a:rPr lang="en-GB" altLang="en-US" sz="1800" dirty="0" smtClean="0"/>
              <a:t>:</a:t>
            </a:r>
            <a:r>
              <a:rPr lang="en-GB" altLang="en-US" sz="1800" b="0" dirty="0" smtClean="0"/>
              <a:t> unfair competitive advantage over hauliers which are properly established in Member States where they operate. Cost advantage of a letterbox company amounts to 30% of the company's costs.</a:t>
            </a:r>
          </a:p>
          <a:p>
            <a:pPr marL="457200" lvl="1" indent="0" algn="just">
              <a:buFontTx/>
              <a:buNone/>
            </a:pPr>
            <a:r>
              <a:rPr lang="en-GB" altLang="en-US" sz="1800" b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7710487" cy="936625"/>
          </a:xfrm>
        </p:spPr>
        <p:txBody>
          <a:bodyPr/>
          <a:lstStyle/>
          <a:p>
            <a:pPr marL="0" indent="0"/>
            <a:r>
              <a:rPr lang="en-GB" altLang="en-US" dirty="0" smtClean="0">
                <a:solidFill>
                  <a:srgbClr val="FFC000"/>
                </a:solidFill>
              </a:rPr>
              <a:t>1. Letterbox companies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79388" y="2205038"/>
            <a:ext cx="8713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THE COMMISSION PROPOSAL</a:t>
            </a: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endParaRPr kumimoji="0" lang="en-GB" altLang="en-US" sz="18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Further criteria on establishment: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to ensure that haulier has real activity in Member State of establishment. Firms must conduct business from premises in Member State; must hold assets and employ staff proportionate to activity; must keep</a:t>
            </a: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commercial and labour contracts in premises.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Char char="•"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Cooperation between Member States:</a:t>
            </a: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Member States are obliged to cooperate with each other to uncover letterbox companies: reply within 25 working days; on-site inspections if needed. 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5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ysClr val="windowText" lastClr="000000"/>
      </a:dk1>
      <a:lt1>
        <a:sysClr val="window" lastClr="FFFFFF"/>
      </a:lt1>
      <a:dk2>
        <a:srgbClr val="164392"/>
      </a:dk2>
      <a:lt2>
        <a:srgbClr val="ABE1FB"/>
      </a:lt2>
      <a:accent1>
        <a:srgbClr val="00A5E5"/>
      </a:accent1>
      <a:accent2>
        <a:srgbClr val="025188"/>
      </a:accent2>
      <a:accent3>
        <a:srgbClr val="F39200"/>
      </a:accent3>
      <a:accent4>
        <a:srgbClr val="FBB937"/>
      </a:accent4>
      <a:accent5>
        <a:srgbClr val="00A19A"/>
      </a:accent5>
      <a:accent6>
        <a:srgbClr val="9DCB43"/>
      </a:accent6>
      <a:hlink>
        <a:srgbClr val="662383"/>
      </a:hlink>
      <a:folHlink>
        <a:srgbClr val="A21A5B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4494"/>
        </a:dk1>
        <a:lt1>
          <a:srgbClr val="FFFFFF"/>
        </a:lt1>
        <a:dk2>
          <a:srgbClr val="006FB4"/>
        </a:dk2>
        <a:lt2>
          <a:srgbClr val="FFED00"/>
        </a:lt2>
        <a:accent1>
          <a:srgbClr val="FABB21"/>
        </a:accent1>
        <a:accent2>
          <a:srgbClr val="5090C8"/>
        </a:accent2>
        <a:accent3>
          <a:srgbClr val="FFFFFF"/>
        </a:accent3>
        <a:accent4>
          <a:srgbClr val="00397E"/>
        </a:accent4>
        <a:accent5>
          <a:srgbClr val="FCDAAB"/>
        </a:accent5>
        <a:accent6>
          <a:srgbClr val="4882B5"/>
        </a:accent6>
        <a:hlink>
          <a:srgbClr val="525B65"/>
        </a:hlink>
        <a:folHlink>
          <a:srgbClr val="8878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2530127D61F41B7E9F39DC513A712" ma:contentTypeVersion="1" ma:contentTypeDescription="Create a new document." ma:contentTypeScope="" ma:versionID="8625f4bbd8396cd50796696bfde9441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883DDA-7970-4F56-8F15-A9E8AD5A27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577457-C2D7-4C44-B115-AE6A542D3B87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FD596B-F275-42D5-8447-5684F867E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3011</Words>
  <Application>Microsoft Office PowerPoint</Application>
  <PresentationFormat>On-screen Show (4:3)</PresentationFormat>
  <Paragraphs>318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From preparation to adoption…</vt:lpstr>
      <vt:lpstr>PowerPoint Presentation</vt:lpstr>
      <vt:lpstr>1. Letterbox companies</vt:lpstr>
      <vt:lpstr>1. Letterbox companies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Investment in infrastructure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www.pixid.be</dc:creator>
  <cp:lastModifiedBy>Liegeois Eddy (MOVE)</cp:lastModifiedBy>
  <cp:revision>143</cp:revision>
  <dcterms:created xsi:type="dcterms:W3CDTF">2011-10-28T10:25:18Z</dcterms:created>
  <dcterms:modified xsi:type="dcterms:W3CDTF">2017-09-19T15:20:20Z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0x0101000682530127D61F41B7E9F39DC513A712</vt:lpwstr>
  </property>
</Properties>
</file>