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7" r:id="rId2"/>
    <p:sldId id="449" r:id="rId3"/>
    <p:sldId id="452" r:id="rId4"/>
    <p:sldId id="453" r:id="rId5"/>
    <p:sldId id="454" r:id="rId6"/>
    <p:sldId id="450" r:id="rId7"/>
    <p:sldId id="451" r:id="rId8"/>
    <p:sldId id="455" r:id="rId9"/>
  </p:sldIdLst>
  <p:sldSz cx="9144000" cy="6858000" type="screen4x3"/>
  <p:notesSz cx="6799263" cy="9929813"/>
  <p:custShowLst>
    <p:custShow name="Cabotaj" id="0">
      <p:sldLst/>
    </p:custShow>
    <p:custShow name="11" id="1">
      <p:sldLst/>
    </p:custShow>
    <p:custShow name="1.2" id="2">
      <p:sldLst/>
    </p:custShow>
    <p:custShow name="1.3art8" id="3">
      <p:sldLst/>
    </p:custShow>
    <p:custShow name="1.3art9" id="4">
      <p:sldLst/>
    </p:custShow>
    <p:custShow name="1.3" id="5">
      <p:sldLst/>
    </p:custShow>
    <p:custShow name="1.5" id="6">
      <p:sldLst/>
    </p:custShow>
    <p:custShow name="1.4" id="7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33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018" y="1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0473C10-04E9-4F6C-B20A-F1D34F395C74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975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018" y="9431975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E1A048C-4E4B-4199-A2DB-11B86AE5F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1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018" y="0"/>
            <a:ext cx="2945660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D4C8BF-CEAB-4719-A698-312773B8FE82}" type="datetimeFigureOut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6781"/>
            <a:ext cx="5439726" cy="4467861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975"/>
            <a:ext cx="2945661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018" y="9431975"/>
            <a:ext cx="2945660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301F7A-F4C2-4B9D-97FD-EA3880B9C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4950-6B73-4118-8D7A-BA80ADA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920C-9A2B-4A89-93B1-E9AB8E1F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3FF3-4E8F-4E83-9BB3-391A82527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791200"/>
            <a:ext cx="8458200" cy="3079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ro-RO" dirty="0"/>
              <a:t>Proiect cofinanţat din Fondul Social European prin Programul Operaţional Capital Uman 2014-2020</a:t>
            </a:r>
            <a:endParaRPr lang="en-US" dirty="0"/>
          </a:p>
        </p:txBody>
      </p:sp>
      <p:pic>
        <p:nvPicPr>
          <p:cNvPr id="7" name="Picture 6" descr="Untitl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257800" cy="82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4744-1531-4E10-9C24-0C6D20812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1526-A065-4C08-AE9A-A1B1AA0CE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A3F-ACC1-403E-BED3-59B970142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C99D-4F6B-44BF-82D1-AD9FED62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5383-E0F8-4977-83D3-C80E94F79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845DF-282C-4CC6-800B-F104F653B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EB4E-458C-425D-BDE2-AC3DB3D6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AB904E-E3B8-4283-AC4D-31A085F4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5738" y="6165850"/>
            <a:ext cx="1228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4D4D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490537"/>
          </a:xfrm>
        </p:spPr>
        <p:txBody>
          <a:bodyPr/>
          <a:lstStyle/>
          <a:p>
            <a:r>
              <a:rPr lang="en-US" sz="2400" b="1" dirty="0" err="1">
                <a:solidFill>
                  <a:srgbClr val="C00000"/>
                </a:solidFill>
              </a:rPr>
              <a:t>Eveniment</a:t>
            </a:r>
            <a:r>
              <a:rPr lang="en-US" sz="2400" b="1" dirty="0">
                <a:solidFill>
                  <a:srgbClr val="C00000"/>
                </a:solidFill>
              </a:rPr>
              <a:t> regional</a:t>
            </a:r>
            <a:r>
              <a:rPr lang="ro-RO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VEST</a:t>
            </a:r>
            <a:br>
              <a:rPr lang="ro-RO" sz="2400" b="1" dirty="0">
                <a:solidFill>
                  <a:srgbClr val="C00000"/>
                </a:solidFill>
              </a:rPr>
            </a:br>
            <a:r>
              <a:rPr lang="ro-RO" sz="2400" b="1" dirty="0">
                <a:solidFill>
                  <a:srgbClr val="C00000"/>
                </a:solidFill>
              </a:rPr>
              <a:t> Formează-ți angajații ca să-ți TRANSFORMe afacerea!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o-RO" sz="3600" b="1" dirty="0">
                <a:solidFill>
                  <a:srgbClr val="0070C0"/>
                </a:solidFill>
              </a:rPr>
              <a:t>Înscrierea în Grupul țintă al proiectului TRANS-FORM</a:t>
            </a:r>
          </a:p>
          <a:p>
            <a:pPr algn="ctr"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vi-VN" sz="2400" b="1" dirty="0">
                <a:solidFill>
                  <a:srgbClr val="0070C0"/>
                </a:solidFill>
              </a:rPr>
              <a:t> </a:t>
            </a:r>
            <a:r>
              <a:rPr lang="ro-RO" sz="2400" b="1" dirty="0">
                <a:solidFill>
                  <a:srgbClr val="0070C0"/>
                </a:solidFill>
              </a:rPr>
              <a:t>	                                  </a:t>
            </a:r>
            <a:r>
              <a:rPr lang="en-US" sz="2400" b="1" dirty="0">
                <a:solidFill>
                  <a:srgbClr val="0070C0"/>
                </a:solidFill>
              </a:rPr>
              <a:t>George DOBRE</a:t>
            </a:r>
          </a:p>
          <a:p>
            <a:pPr algn="r">
              <a:buNone/>
            </a:pPr>
            <a:r>
              <a:rPr lang="ro-RO" sz="2400" b="1" dirty="0">
                <a:solidFill>
                  <a:srgbClr val="0070C0"/>
                </a:solidFill>
              </a:rPr>
              <a:t>Expert campanie conștientizare</a:t>
            </a:r>
          </a:p>
          <a:p>
            <a:pPr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o-RO" sz="2400" b="1" dirty="0">
                <a:solidFill>
                  <a:srgbClr val="0070C0"/>
                </a:solidFill>
              </a:rPr>
              <a:t>					</a:t>
            </a:r>
            <a:r>
              <a:rPr lang="en-US" sz="2400" b="1" dirty="0">
                <a:solidFill>
                  <a:srgbClr val="0070C0"/>
                </a:solidFill>
              </a:rPr>
              <a:t>Arad</a:t>
            </a:r>
            <a:r>
              <a:rPr lang="ro-RO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>
                <a:solidFill>
                  <a:srgbClr val="0070C0"/>
                </a:solidFill>
              </a:rPr>
              <a:t>10 </a:t>
            </a:r>
            <a:r>
              <a:rPr lang="en-US" sz="2400" b="1" dirty="0" err="1">
                <a:solidFill>
                  <a:srgbClr val="0070C0"/>
                </a:solidFill>
              </a:rPr>
              <a:t>iunie</a:t>
            </a:r>
            <a:r>
              <a:rPr lang="ro-RO" sz="2400" b="1" dirty="0">
                <a:solidFill>
                  <a:srgbClr val="0070C0"/>
                </a:solidFill>
              </a:rPr>
              <a:t> 2021</a:t>
            </a:r>
          </a:p>
          <a:p>
            <a:pPr algn="ctr">
              <a:buNone/>
            </a:pPr>
            <a:r>
              <a:rPr lang="ro-RO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Proiect cofinanţat din Fondul Social European prin Programul Operaţional Capital Uman 2014-2020</a:t>
            </a:r>
          </a:p>
          <a:p>
            <a:pPr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vi-VN" sz="2400" b="1" dirty="0">
                <a:solidFill>
                  <a:srgbClr val="0070C0"/>
                </a:solidFill>
              </a:rPr>
              <a:t> </a:t>
            </a:r>
            <a:endParaRPr lang="ro-RO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914400"/>
            <a:ext cx="8229600" cy="490537"/>
          </a:xfrm>
        </p:spPr>
        <p:txBody>
          <a:bodyPr/>
          <a:lstStyle/>
          <a:p>
            <a:r>
              <a:rPr lang="vi-VN" sz="2400" b="1" dirty="0">
                <a:solidFill>
                  <a:srgbClr val="C00000"/>
                </a:solidFill>
              </a:rPr>
              <a:t>Înscrierea în Grupul țintă al proiectului TRANS-FORM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Reguli de eligibilitate </a:t>
            </a:r>
          </a:p>
          <a:p>
            <a:r>
              <a:rPr lang="ro-RO" dirty="0"/>
              <a:t>Înscrierea firmelor de transport rutier</a:t>
            </a:r>
          </a:p>
          <a:p>
            <a:r>
              <a:rPr lang="ro-RO" dirty="0"/>
              <a:t>Înscrierea șoferilor angajați la cursurile TRANS-FORM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ro-RO" sz="3600" b="1" dirty="0">
                <a:solidFill>
                  <a:srgbClr val="C00000"/>
                </a:solidFill>
              </a:rPr>
              <a:t>Reguli</a:t>
            </a:r>
            <a:r>
              <a:rPr lang="ro-RO" sz="4000" b="1" dirty="0">
                <a:solidFill>
                  <a:srgbClr val="C00000"/>
                </a:solidFill>
              </a:rPr>
              <a:t> de eligibilitate</a:t>
            </a:r>
            <a:br>
              <a:rPr lang="ro-RO" b="1" dirty="0">
                <a:solidFill>
                  <a:srgbClr val="C00000"/>
                </a:solidFill>
              </a:rPr>
            </a:br>
            <a:endParaRPr lang="ro-RO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o-RO" sz="2400" b="1" dirty="0"/>
              <a:t>Grupul țintă al proiectului </a:t>
            </a:r>
            <a:r>
              <a:rPr lang="ro-RO" sz="2400" b="1" dirty="0" err="1"/>
              <a:t>Trans-Form</a:t>
            </a:r>
            <a:r>
              <a:rPr lang="ro-RO" sz="2400" dirty="0"/>
              <a:t>:</a:t>
            </a:r>
          </a:p>
          <a:p>
            <a:r>
              <a:rPr lang="ro-RO" sz="2400" dirty="0"/>
              <a:t>Firme de transport rutier mari și IMM</a:t>
            </a:r>
          </a:p>
          <a:p>
            <a:r>
              <a:rPr lang="ro-RO" sz="2400" dirty="0"/>
              <a:t>Șoferi profesioniști angajați ai firmelor de transport rutier</a:t>
            </a:r>
          </a:p>
          <a:p>
            <a:pPr>
              <a:buNone/>
            </a:pPr>
            <a:endParaRPr lang="ro-RO" sz="2400" b="1" dirty="0"/>
          </a:p>
          <a:p>
            <a:pPr>
              <a:buNone/>
            </a:pPr>
            <a:r>
              <a:rPr lang="ro-RO" sz="2400" b="1" dirty="0"/>
              <a:t>Condiție eligibilitate:</a:t>
            </a:r>
          </a:p>
          <a:p>
            <a:pPr>
              <a:buNone/>
            </a:pPr>
            <a:r>
              <a:rPr lang="ro-RO" sz="2400" dirty="0"/>
              <a:t>F</a:t>
            </a:r>
            <a:r>
              <a:rPr lang="vi-VN" sz="2400" dirty="0"/>
              <a:t>irmele de transport </a:t>
            </a:r>
            <a:r>
              <a:rPr lang="ro-RO" sz="2400" dirty="0"/>
              <a:t>și șoferii angajați</a:t>
            </a:r>
            <a:r>
              <a:rPr lang="vi-VN" sz="2400" dirty="0"/>
              <a:t> asigură distribuţia pentru întreprinderi care îşi desfăşoară activitatea</a:t>
            </a:r>
            <a:r>
              <a:rPr lang="ro-RO" sz="2400" dirty="0"/>
              <a:t>:</a:t>
            </a:r>
          </a:p>
          <a:p>
            <a:pPr>
              <a:buFontTx/>
              <a:buChar char="-"/>
            </a:pPr>
            <a:r>
              <a:rPr lang="vi-VN" sz="2400" dirty="0"/>
              <a:t>în sectoarele economice cu potenţial competitive identificate conform SNC şi</a:t>
            </a:r>
            <a:endParaRPr lang="ro-RO" sz="2400" dirty="0"/>
          </a:p>
          <a:p>
            <a:pPr>
              <a:buFontTx/>
              <a:buChar char="-"/>
            </a:pPr>
            <a:r>
              <a:rPr lang="vi-VN" sz="2400" dirty="0"/>
              <a:t> în corelare cu unul din domeniile de specializare inteligentă conform SNCDI</a:t>
            </a:r>
          </a:p>
          <a:p>
            <a:endParaRPr lang="ro-RO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490537"/>
          </a:xfrm>
        </p:spPr>
        <p:txBody>
          <a:bodyPr/>
          <a:lstStyle/>
          <a:p>
            <a:r>
              <a:rPr lang="ro-RO" b="1" dirty="0">
                <a:solidFill>
                  <a:srgbClr val="C00000"/>
                </a:solidFill>
              </a:rPr>
              <a:t>Reguli de eligibilitate - SNC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ro-RO" sz="2000" dirty="0"/>
          </a:p>
          <a:p>
            <a:pPr>
              <a:buNone/>
            </a:pPr>
            <a:r>
              <a:rPr lang="ro-RO" sz="2000" dirty="0"/>
              <a:t>Pentru înscrierea în proiect, firmele de transport sunt rugate să furnizeze informații privind portofoliul de clienți care activează in unul din sectoarele economice cu potential competitiv cf.</a:t>
            </a:r>
            <a:r>
              <a:rPr lang="ro-RO" sz="2000" b="1" dirty="0"/>
              <a:t> SNC- Strategia </a:t>
            </a:r>
            <a:r>
              <a:rPr lang="ro-RO" sz="2000" b="1" dirty="0" err="1"/>
              <a:t>Nationala</a:t>
            </a:r>
            <a:r>
              <a:rPr lang="ro-RO" sz="2000" b="1" dirty="0"/>
              <a:t> pentru Competitivitate</a:t>
            </a:r>
            <a:r>
              <a:rPr lang="ro-RO" sz="2000" dirty="0"/>
              <a:t>, in special:  </a:t>
            </a:r>
          </a:p>
          <a:p>
            <a:r>
              <a:rPr lang="ro-RO" sz="2000" b="1" dirty="0"/>
              <a:t>turism si ecoturism, </a:t>
            </a:r>
          </a:p>
          <a:p>
            <a:r>
              <a:rPr lang="ro-RO" sz="2000" b="1" dirty="0" err="1"/>
              <a:t>constructii</a:t>
            </a:r>
            <a:r>
              <a:rPr lang="ro-RO" sz="2000" b="1" dirty="0"/>
              <a:t>,</a:t>
            </a:r>
          </a:p>
          <a:p>
            <a:r>
              <a:rPr lang="ro-RO" sz="2000" b="1" dirty="0"/>
              <a:t>industria auto si componente, </a:t>
            </a:r>
          </a:p>
          <a:p>
            <a:r>
              <a:rPr lang="ro-RO" sz="2000" b="1" dirty="0" err="1"/>
              <a:t>sanatate</a:t>
            </a:r>
            <a:r>
              <a:rPr lang="ro-RO" sz="2000" b="1" dirty="0"/>
              <a:t> si produse farmaceutice, </a:t>
            </a:r>
          </a:p>
          <a:p>
            <a:r>
              <a:rPr lang="ro-RO" sz="2000" b="1" dirty="0"/>
              <a:t>bioeconomie, </a:t>
            </a:r>
          </a:p>
          <a:p>
            <a:r>
              <a:rPr lang="ro-RO" sz="2000" b="1" dirty="0"/>
              <a:t>lemn si mobila, </a:t>
            </a:r>
          </a:p>
          <a:p>
            <a:r>
              <a:rPr lang="ro-RO" sz="2000" b="1" dirty="0"/>
              <a:t>procesarea alimentelor si bauturior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914400"/>
            <a:ext cx="8153400" cy="490537"/>
          </a:xfrm>
        </p:spPr>
        <p:txBody>
          <a:bodyPr/>
          <a:lstStyle/>
          <a:p>
            <a:r>
              <a:rPr lang="ro-RO" sz="4000" b="1" dirty="0">
                <a:solidFill>
                  <a:srgbClr val="C00000"/>
                </a:solidFill>
              </a:rPr>
              <a:t>Reguli de eligibilitate -SNCDI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27673" t="18243" r="30861" b="13798"/>
          <a:stretch>
            <a:fillRect/>
          </a:stretch>
        </p:blipFill>
        <p:spPr bwMode="auto">
          <a:xfrm>
            <a:off x="609600" y="14478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990600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066800"/>
            <a:ext cx="8229600" cy="490537"/>
          </a:xfrm>
        </p:spPr>
        <p:txBody>
          <a:bodyPr/>
          <a:lstStyle/>
          <a:p>
            <a:r>
              <a:rPr lang="ro-RO" sz="3200" b="1" dirty="0">
                <a:solidFill>
                  <a:srgbClr val="C00000"/>
                </a:solidFill>
              </a:rPr>
              <a:t>Înscrierea firmelor de transport rutier</a:t>
            </a:r>
            <a:br>
              <a:rPr lang="ro-RO" sz="3200" b="1" dirty="0">
                <a:solidFill>
                  <a:srgbClr val="C00000"/>
                </a:solidFill>
              </a:rPr>
            </a:br>
            <a:endParaRPr lang="ro-RO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o-RO" sz="1400" b="1" dirty="0"/>
              <a:t>ETAPE:</a:t>
            </a:r>
          </a:p>
          <a:p>
            <a:pPr>
              <a:buAutoNum type="arabicPeriod"/>
            </a:pPr>
            <a:r>
              <a:rPr lang="ro-RO" sz="1400" b="1" dirty="0">
                <a:solidFill>
                  <a:srgbClr val="0070C0"/>
                </a:solidFill>
              </a:rPr>
              <a:t>VERIFICAREA ELIGIBILITATĂȚII</a:t>
            </a:r>
          </a:p>
          <a:p>
            <a:pPr>
              <a:buNone/>
            </a:pPr>
            <a:r>
              <a:rPr lang="ro-RO" sz="1400" dirty="0"/>
              <a:t>- Declarații privind eligibilitatea – pe baza informațiilor  privind portofoliul de clienți ai firmelor de transport</a:t>
            </a:r>
          </a:p>
          <a:p>
            <a:r>
              <a:rPr lang="ro-RO" sz="1400" dirty="0" err="1"/>
              <a:t>Declaratie</a:t>
            </a:r>
            <a:r>
              <a:rPr lang="ro-RO" sz="1400" dirty="0"/>
              <a:t> firma de transport angajatoare </a:t>
            </a:r>
            <a:r>
              <a:rPr lang="ro-RO" sz="1400" dirty="0" err="1"/>
              <a:t>ref</a:t>
            </a:r>
            <a:r>
              <a:rPr lang="ro-RO" sz="1400" dirty="0"/>
              <a:t>. SNC</a:t>
            </a:r>
          </a:p>
          <a:p>
            <a:r>
              <a:rPr lang="ro-RO" sz="1400" dirty="0" err="1"/>
              <a:t>Declaratie</a:t>
            </a:r>
            <a:r>
              <a:rPr lang="ro-RO" sz="1400" dirty="0"/>
              <a:t> firma de transport angajatoare </a:t>
            </a:r>
            <a:r>
              <a:rPr lang="ro-RO" sz="1400" dirty="0" err="1"/>
              <a:t>ref.SNCDI</a:t>
            </a:r>
            <a:endParaRPr lang="ro-RO" sz="1400" dirty="0"/>
          </a:p>
          <a:p>
            <a:r>
              <a:rPr lang="ro-RO" sz="1400" dirty="0"/>
              <a:t>Nota justificativa SNCDI</a:t>
            </a:r>
          </a:p>
          <a:p>
            <a:pPr>
              <a:buFontTx/>
              <a:buChar char="-"/>
            </a:pPr>
            <a:r>
              <a:rPr lang="ro-RO" sz="1400" dirty="0"/>
              <a:t>Certificat constatator al companiei angajatoare (emis cu nu mai mult de 30 de zile </a:t>
            </a:r>
            <a:r>
              <a:rPr lang="ro-RO" sz="1400" dirty="0" err="1"/>
              <a:t>inainte</a:t>
            </a:r>
            <a:r>
              <a:rPr lang="ro-RO" sz="1400" dirty="0"/>
              <a:t> de data </a:t>
            </a:r>
            <a:r>
              <a:rPr lang="ro-RO" sz="1400" dirty="0" err="1"/>
              <a:t>inscrierii</a:t>
            </a:r>
            <a:r>
              <a:rPr lang="ro-RO" sz="1400" dirty="0"/>
              <a:t> in grupul </a:t>
            </a:r>
            <a:r>
              <a:rPr lang="ro-RO" sz="1400" dirty="0" err="1"/>
              <a:t>tinta</a:t>
            </a:r>
            <a:r>
              <a:rPr lang="ro-RO" sz="1400" dirty="0"/>
              <a:t>) – in original sau copie certificate pentru conformitate cu originalul</a:t>
            </a:r>
          </a:p>
          <a:p>
            <a:pPr>
              <a:buNone/>
            </a:pPr>
            <a:r>
              <a:rPr lang="ro-RO" sz="1400" dirty="0"/>
              <a:t> </a:t>
            </a:r>
          </a:p>
          <a:p>
            <a:pPr>
              <a:buNone/>
            </a:pPr>
            <a:r>
              <a:rPr lang="ro-RO" sz="1400" dirty="0">
                <a:solidFill>
                  <a:srgbClr val="0070C0"/>
                </a:solidFill>
              </a:rPr>
              <a:t>2</a:t>
            </a:r>
            <a:r>
              <a:rPr lang="ro-RO" sz="1400" b="1" dirty="0">
                <a:solidFill>
                  <a:srgbClr val="0070C0"/>
                </a:solidFill>
              </a:rPr>
              <a:t>. ÎNSCRIEREA ÎN PROIECT A FIRMELOR DE TRANSPORT ELIGIBILE</a:t>
            </a:r>
          </a:p>
          <a:p>
            <a:r>
              <a:rPr lang="ro-RO" sz="1400" dirty="0"/>
              <a:t>Formular de </a:t>
            </a:r>
            <a:r>
              <a:rPr lang="ro-RO" sz="1400" dirty="0" err="1"/>
              <a:t>inregistrare</a:t>
            </a:r>
            <a:r>
              <a:rPr lang="ro-RO" sz="1400" dirty="0"/>
              <a:t> in proiect a firmelor de transport rutier</a:t>
            </a:r>
          </a:p>
          <a:p>
            <a:r>
              <a:rPr lang="ro-RO" sz="1400" dirty="0" err="1"/>
              <a:t>Declaratia</a:t>
            </a:r>
            <a:r>
              <a:rPr lang="ro-RO" sz="1400" dirty="0"/>
              <a:t> firmei de transport privind evitarea dublei </a:t>
            </a:r>
            <a:r>
              <a:rPr lang="ro-RO" sz="1400" dirty="0" err="1"/>
              <a:t>finanțari</a:t>
            </a:r>
            <a:endParaRPr lang="ro-RO" sz="1400" dirty="0"/>
          </a:p>
          <a:p>
            <a:r>
              <a:rPr lang="ro-RO" sz="1400" dirty="0" err="1"/>
              <a:t>Declaratie</a:t>
            </a:r>
            <a:r>
              <a:rPr lang="ro-RO" sz="1400" dirty="0"/>
              <a:t> ca firma de transport este IMM (daca este cazul)</a:t>
            </a:r>
          </a:p>
          <a:p>
            <a:r>
              <a:rPr lang="ro-RO" sz="1400" dirty="0"/>
              <a:t>.Nota de informare privind colectarea si prelucrarea datelor firmelor de transport</a:t>
            </a:r>
          </a:p>
          <a:p>
            <a:endParaRPr lang="ro-RO" sz="1400" dirty="0"/>
          </a:p>
          <a:p>
            <a:pPr>
              <a:buNone/>
            </a:pPr>
            <a:r>
              <a:rPr lang="ro-RO" sz="1400" b="1" dirty="0">
                <a:solidFill>
                  <a:srgbClr val="0070C0"/>
                </a:solidFill>
              </a:rPr>
              <a:t>3. ÎNSCRIEREA ȘOFERILOR ANGAJAȚI LA CURSURILE  TRANS-FORM</a:t>
            </a:r>
          </a:p>
          <a:p>
            <a:pPr>
              <a:buNone/>
            </a:pPr>
            <a:r>
              <a:rPr lang="ro-RO" sz="1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066800"/>
            <a:ext cx="8229600" cy="490537"/>
          </a:xfrm>
        </p:spPr>
        <p:txBody>
          <a:bodyPr/>
          <a:lstStyle/>
          <a:p>
            <a:r>
              <a:rPr lang="ro-RO" sz="2800" b="1" dirty="0">
                <a:solidFill>
                  <a:srgbClr val="C00000"/>
                </a:solidFill>
              </a:rPr>
              <a:t>Înscrierea șoferilor angajați la cursurile TRANS-FORM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o-RO" sz="1400" dirty="0"/>
              <a:t>1. </a:t>
            </a:r>
            <a:r>
              <a:rPr lang="ro-RO" sz="1400" b="1" dirty="0"/>
              <a:t>Documente de înscriere a șoferilor angajați la curs</a:t>
            </a:r>
          </a:p>
          <a:p>
            <a:r>
              <a:rPr lang="ro-RO" sz="1400" dirty="0" err="1"/>
              <a:t>adeverinta</a:t>
            </a:r>
            <a:r>
              <a:rPr lang="ro-RO" sz="1400" dirty="0"/>
              <a:t> angajat</a:t>
            </a:r>
          </a:p>
          <a:p>
            <a:r>
              <a:rPr lang="ro-RO" sz="1400" dirty="0"/>
              <a:t>copie CI</a:t>
            </a:r>
          </a:p>
          <a:p>
            <a:r>
              <a:rPr lang="it-IT" sz="1400" dirty="0"/>
              <a:t>copie certificat de nastere si dupa caz, copie certificat de casatorie</a:t>
            </a:r>
            <a:endParaRPr lang="ro-RO" sz="1400" dirty="0"/>
          </a:p>
          <a:p>
            <a:r>
              <a:rPr lang="ro-RO" sz="1400" dirty="0"/>
              <a:t>Nota de informare privind colectarea si prelucrarea datelor cu caracter personal </a:t>
            </a:r>
          </a:p>
          <a:p>
            <a:r>
              <a:rPr lang="ro-RO" sz="1400" dirty="0"/>
              <a:t>Copie </a:t>
            </a:r>
            <a:r>
              <a:rPr lang="it-IT" sz="1400" dirty="0"/>
              <a:t>ultima diploma de studii </a:t>
            </a:r>
            <a:endParaRPr lang="ro-RO" sz="1400" dirty="0"/>
          </a:p>
          <a:p>
            <a:r>
              <a:rPr lang="ro-RO" sz="1400" dirty="0"/>
              <a:t>formular </a:t>
            </a:r>
            <a:r>
              <a:rPr lang="ro-RO" sz="1400" dirty="0" err="1"/>
              <a:t>inregistrare</a:t>
            </a:r>
            <a:r>
              <a:rPr lang="ro-RO" sz="1400" dirty="0"/>
              <a:t> grup </a:t>
            </a:r>
            <a:r>
              <a:rPr lang="ro-RO" sz="1400" dirty="0" err="1"/>
              <a:t>tinta</a:t>
            </a:r>
            <a:r>
              <a:rPr lang="vi-VN" sz="1400" i="1" dirty="0"/>
              <a:t>.</a:t>
            </a:r>
          </a:p>
          <a:p>
            <a:r>
              <a:rPr lang="ro-RO" sz="1400" dirty="0" err="1"/>
              <a:t>Declaratie</a:t>
            </a:r>
            <a:r>
              <a:rPr lang="ro-RO" sz="1400" dirty="0"/>
              <a:t> evitare dubla </a:t>
            </a:r>
            <a:r>
              <a:rPr lang="ro-RO" sz="1400" dirty="0" err="1"/>
              <a:t>finantare</a:t>
            </a:r>
            <a:endParaRPr lang="ro-RO" sz="1400" dirty="0"/>
          </a:p>
          <a:p>
            <a:pPr>
              <a:buNone/>
            </a:pPr>
            <a:endParaRPr lang="ro-RO" sz="1400" dirty="0"/>
          </a:p>
          <a:p>
            <a:pPr>
              <a:buNone/>
            </a:pPr>
            <a:r>
              <a:rPr lang="ro-RO" sz="1400" b="1" dirty="0"/>
              <a:t>2. Copie a documentelor de eligibilitate ale firmei de transport angajatoare</a:t>
            </a:r>
          </a:p>
          <a:p>
            <a:r>
              <a:rPr lang="ro-RO" sz="1400" dirty="0" err="1"/>
              <a:t>Declaratie</a:t>
            </a:r>
            <a:r>
              <a:rPr lang="ro-RO" sz="1400" dirty="0"/>
              <a:t> firma de transport angajatoare </a:t>
            </a:r>
            <a:r>
              <a:rPr lang="ro-RO" sz="1400" dirty="0" err="1"/>
              <a:t>ref</a:t>
            </a:r>
            <a:r>
              <a:rPr lang="ro-RO" sz="1400" dirty="0"/>
              <a:t>. SNC</a:t>
            </a:r>
          </a:p>
          <a:p>
            <a:r>
              <a:rPr lang="ro-RO" sz="1400" dirty="0" err="1"/>
              <a:t>Declaratie</a:t>
            </a:r>
            <a:r>
              <a:rPr lang="ro-RO" sz="1400" dirty="0"/>
              <a:t> firma de transport angajatoare </a:t>
            </a:r>
            <a:r>
              <a:rPr lang="ro-RO" sz="1400" dirty="0" err="1"/>
              <a:t>ref.SNCDI</a:t>
            </a:r>
            <a:endParaRPr lang="ro-RO" sz="1400" dirty="0"/>
          </a:p>
          <a:p>
            <a:r>
              <a:rPr lang="ro-RO" sz="1400" dirty="0"/>
              <a:t>Nota justificativa SNCDI </a:t>
            </a:r>
          </a:p>
          <a:p>
            <a:r>
              <a:rPr lang="vi-VN" sz="1400" i="1" dirty="0"/>
              <a:t>o copie certificată “conform cu originalul” după certificatul constatator* emis de Oficiul Registrului Comerțului, valabil la data intrării angajatului /angajaților acestei întreprinderi în grupul țintă al proiectului, în care să se regăsească ca fiind autorizată cel puțin un cod CAEN al unei activități principale sau secundare desfășurată într-un sector economic cu potențial competitiv. GSCS</a:t>
            </a:r>
          </a:p>
          <a:p>
            <a:endParaRPr lang="ro-RO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o-RO" dirty="0"/>
              <a:t>Vă mulțumesc pentru atenție!</a:t>
            </a:r>
            <a:endParaRPr lang="en-US" dirty="0"/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 err="1"/>
              <a:t>George.Dobre</a:t>
            </a:r>
            <a:r>
              <a:rPr lang="ro-RO" sz="2000" dirty="0"/>
              <a:t>@untrr.ro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5521</TotalTime>
  <Words>512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8</vt:i4>
      </vt:variant>
    </vt:vector>
  </HeadingPairs>
  <TitlesOfParts>
    <vt:vector size="19" baseType="lpstr">
      <vt:lpstr>Arial</vt:lpstr>
      <vt:lpstr>Calibri</vt:lpstr>
      <vt:lpstr>Presentation</vt:lpstr>
      <vt:lpstr>Eveniment regional VEST  Formează-ți angajații ca să-ți TRANSFORMe afacerea!</vt:lpstr>
      <vt:lpstr>Înscrierea în Grupul țintă al proiectului TRANS-FORM</vt:lpstr>
      <vt:lpstr>Reguli de eligibilitate </vt:lpstr>
      <vt:lpstr>Reguli de eligibilitate - SNC</vt:lpstr>
      <vt:lpstr>Reguli de eligibilitate -SNCDI</vt:lpstr>
      <vt:lpstr>Înscrierea firmelor de transport rutier </vt:lpstr>
      <vt:lpstr>Înscrierea șoferilor angajați la cursurile TRANS-FORM</vt:lpstr>
      <vt:lpstr>PowerPoint Presentation</vt:lpstr>
      <vt:lpstr>Cabotaj</vt:lpstr>
      <vt:lpstr>11</vt:lpstr>
      <vt:lpstr>1.2</vt:lpstr>
      <vt:lpstr>1.3art8</vt:lpstr>
      <vt:lpstr>1.3art9</vt:lpstr>
      <vt:lpstr>1.3</vt:lpstr>
      <vt:lpstr>1.5</vt:lpstr>
      <vt:lpstr>1.4</vt:lpstr>
    </vt:vector>
  </TitlesOfParts>
  <Company>UNTRR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IRU Seminar  Image and Employment in Road Transport</dc:title>
  <dc:creator>roxana</dc:creator>
  <cp:lastModifiedBy>User</cp:lastModifiedBy>
  <cp:revision>520</cp:revision>
  <cp:lastPrinted>2017-06-08T06:48:45Z</cp:lastPrinted>
  <dcterms:created xsi:type="dcterms:W3CDTF">2010-01-20T12:49:49Z</dcterms:created>
  <dcterms:modified xsi:type="dcterms:W3CDTF">2021-06-09T08:08:36Z</dcterms:modified>
</cp:coreProperties>
</file>