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47" r:id="rId2"/>
    <p:sldId id="449" r:id="rId3"/>
    <p:sldId id="448" r:id="rId4"/>
    <p:sldId id="457" r:id="rId5"/>
    <p:sldId id="458" r:id="rId6"/>
    <p:sldId id="456" r:id="rId7"/>
    <p:sldId id="453" r:id="rId8"/>
  </p:sldIdLst>
  <p:sldSz cx="9144000" cy="6858000" type="screen4x3"/>
  <p:notesSz cx="6799263" cy="9929813"/>
  <p:custShowLst>
    <p:custShow name="Cabotaj" id="0">
      <p:sldLst/>
    </p:custShow>
    <p:custShow name="11" id="1">
      <p:sldLst/>
    </p:custShow>
    <p:custShow name="1.2" id="2">
      <p:sldLst/>
    </p:custShow>
    <p:custShow name="1.3art8" id="3">
      <p:sldLst/>
    </p:custShow>
    <p:custShow name="1.3art9" id="4">
      <p:sldLst/>
    </p:custShow>
    <p:custShow name="1.3" id="5">
      <p:sldLst/>
    </p:custShow>
    <p:custShow name="1.5" id="6">
      <p:sldLst/>
    </p:custShow>
    <p:custShow name="1.4" id="7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4D4D4D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24" autoAdjust="0"/>
  </p:normalViewPr>
  <p:slideViewPr>
    <p:cSldViewPr>
      <p:cViewPr varScale="1">
        <p:scale>
          <a:sx n="82" d="100"/>
          <a:sy n="82" d="100"/>
        </p:scale>
        <p:origin x="144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1" cy="497838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2018" y="1"/>
            <a:ext cx="2945660" cy="497838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70473C10-04E9-4F6C-B20A-F1D34F395C74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975"/>
            <a:ext cx="2945661" cy="497838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2018" y="9431975"/>
            <a:ext cx="2945660" cy="497838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4E1A048C-4E4B-4199-A2DB-11B86AE5F2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039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1" cy="496253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2018" y="0"/>
            <a:ext cx="2945660" cy="496253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3D4C8BF-CEAB-4719-A698-312773B8FE82}" type="datetimeFigureOut">
              <a:rPr lang="en-US"/>
              <a:pPr>
                <a:defRPr/>
              </a:pPr>
              <a:t>6/9/2021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9" y="4716781"/>
            <a:ext cx="5439726" cy="4467861"/>
          </a:xfrm>
          <a:prstGeom prst="rect">
            <a:avLst/>
          </a:prstGeom>
        </p:spPr>
        <p:txBody>
          <a:bodyPr vert="horz" lIns="91294" tIns="45647" rIns="91294" bIns="45647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975"/>
            <a:ext cx="2945661" cy="49625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2018" y="9431975"/>
            <a:ext cx="2945660" cy="49625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A301F7A-F4C2-4B9D-97FD-EA3880B9C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1423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34950-6B73-4118-8D7A-BA80ADAFCC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C920C-9A2B-4A89-93B1-E9AB8E1F9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73FF3-4E8F-4E83-9BB3-391A82527B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5791200"/>
            <a:ext cx="8458200" cy="307975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ro-RO" dirty="0"/>
              <a:t>Proiect cofinanţat din Fondul Social European prin Programul Operaţional Capital Uman 2014-2020</a:t>
            </a:r>
            <a:endParaRPr lang="en-US" dirty="0"/>
          </a:p>
        </p:txBody>
      </p:sp>
      <p:pic>
        <p:nvPicPr>
          <p:cNvPr id="7" name="Picture 6" descr="Untitle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28800" y="0"/>
            <a:ext cx="5257800" cy="82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D4744-1531-4E10-9C24-0C6D20812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91526-A065-4C08-AE9A-A1B1AA0CE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ACA3F-ACC1-403E-BED3-59B970142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0C99D-4F6B-44BF-82D1-AD9FED626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45383-E0F8-4977-83D3-C80E94F79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845DF-282C-4CC6-800B-F104F653B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AEB4E-458C-425D-BDE2-AC3DB3D686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5AB904E-E3B8-4283-AC4D-31A085F46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0" y="6092825"/>
            <a:ext cx="9144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2" name="Picture 1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995738" y="6165850"/>
            <a:ext cx="12287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4D4D4D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4D4D4D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D4D4D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trr.ro/interventii-untrr-la-autoritati/interventia-untrr-nr-398-10-03-2021-adresata-dnei-adina-valean-comisar-european-pentru-transporturi-ref-solicitare-urgenta-clarificari-suplimentare-ale-normelor-din-pachetul-mobilitate-1-privind-noile-reguli-referitoare-la-timpii-de-conducere-si-de-odihna.html" TargetMode="External"/><Relationship Id="rId2" Type="http://schemas.openxmlformats.org/officeDocument/2006/relationships/hyperlink" Target="https://www.untrr.ro/meniu-vertical/pachet-mobilitate-1/30-11-2020-comisia-europeana-a-publicat-primului-set-de-clarificari-referitoare-la-noile-prevederi-ale-pachetului-mobilitate-1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ntrr.ro/interventii-untrr-la-autoritati/interventia-untrr-nr-398-10-03-2021-adresata-dnei-adina-valean-comisar-european-pentru-transporturi-ref-solicitare-urgenta-clarificari-suplimentare-ale-normelor-din-pachetul-mobilitate-1-privind-noile-reguli-referitoare-la-timpii-de-conducere-si-de-odihna/raspunsul-comisiei-europene-ref-solicitare-urgenta-clarificari-suplimentare-ale-normelor-din-pachetul-mobilitate-1-privind-noile-reguli-referitoare-la-timpii-de-conducere-si-de-odihna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trr.ro/comunicate-untrr/comunicat-de-pres-23-02-2021-studiul-comisiei-europene-privind-obligatia-intoarcerii-acasa-a-camioanelor-confirma-impactul-negativ-major-al-acestei-masuri-asupra-transportatorilor-rutieri-est-europeni-si-asupra-mediului-semnalat-de-untrr-in-mod-constant-institutiilor-europene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trr.ro/interventii-untrr-la-autoritati/interventia-untrr-nr-398-10-03-2021-adresata-dnei-adina-valean-comisar-european-pentru-transporturi-ref-solicitare-urgenta-clarificari-suplimentare-ale-normelor-din-pachetul-mobilitate-1-privind-noile-reguli-referitoare-la-timpii-de-conducere-si-de-odihna/raspunsul-comisiei-europene-ref-solicitare-urgenta-clarificari-suplimentare-ale-normelor-din-pachetul-mobilitate-1-privind-noile-reguli-referitoare-la-timpii-de-conducere-si-de-odihna.html" TargetMode="External"/><Relationship Id="rId2" Type="http://schemas.openxmlformats.org/officeDocument/2006/relationships/hyperlink" Target="https://www.untrr.ro/interventii-untrr-la-autoritati/interventia-untrr-nr-398-10-03-2021-adresata-dnei-adina-valean-comisar-european-pentru-transporturi-ref-solicitare-urgenta-clarificari-suplimentare-ale-normelor-din-pachetul-mobilitate-1-privind-noile-reguli-referitoare-la-timpii-de-conducere-si-de-odihna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untrr.ro/comunicate-untrr/comunicat-de-pres-30-03-2021-untrr-alaturi-de-asociatiile-profesionale-de-transport-rutier-din-bulgaria-ungaria-lituania-si-polonia-au-adresat-o-scrisoare-comuna-comisarului-european-pentru-transporturi-solicitand-anularea-urgenta-a-obligatiei-intoarcerii-acasa-a-camioanelor-la-fiecare-8-saptamani.html" TargetMode="External"/><Relationship Id="rId4" Type="http://schemas.openxmlformats.org/officeDocument/2006/relationships/hyperlink" Target="https://www.untrr.ro/meniu-vertical/pachet-mobilitate-1/pachetul-mobilitate-1-progresul-actelor-de-punere-in-aplicare-si-clarificarilor-ce.htm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roxana.ilie@untrr.r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14400"/>
            <a:ext cx="8229600" cy="490537"/>
          </a:xfrm>
        </p:spPr>
        <p:txBody>
          <a:bodyPr/>
          <a:lstStyle/>
          <a:p>
            <a:br>
              <a:rPr lang="ro-RO" sz="2400" b="1" dirty="0">
                <a:solidFill>
                  <a:srgbClr val="C00000"/>
                </a:solidFill>
              </a:rPr>
            </a:br>
            <a:r>
              <a:rPr lang="en-US" sz="2400" b="1" dirty="0" err="1">
                <a:solidFill>
                  <a:srgbClr val="C00000"/>
                </a:solidFill>
              </a:rPr>
              <a:t>Eveniment</a:t>
            </a:r>
            <a:r>
              <a:rPr lang="en-US" sz="2400" b="1" dirty="0">
                <a:solidFill>
                  <a:srgbClr val="C00000"/>
                </a:solidFill>
              </a:rPr>
              <a:t> regional</a:t>
            </a:r>
            <a:r>
              <a:rPr lang="ro-RO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>
                <a:solidFill>
                  <a:srgbClr val="C00000"/>
                </a:solidFill>
              </a:rPr>
              <a:t>VEST</a:t>
            </a:r>
            <a:br>
              <a:rPr lang="ro-RO" sz="2400" b="1" dirty="0">
                <a:solidFill>
                  <a:srgbClr val="C00000"/>
                </a:solidFill>
              </a:rPr>
            </a:br>
            <a:r>
              <a:rPr lang="ro-RO" sz="24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ro-RO" sz="2400" b="1" dirty="0">
              <a:solidFill>
                <a:srgbClr val="0070C0"/>
              </a:solidFill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Necesitatea</a:t>
            </a:r>
            <a:r>
              <a:rPr lang="en-U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formării</a:t>
            </a:r>
            <a:r>
              <a:rPr lang="en-U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profesionale</a:t>
            </a:r>
            <a:r>
              <a:rPr lang="en-U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continue </a:t>
            </a:r>
            <a:r>
              <a:rPr lang="en-US" sz="2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în</a:t>
            </a:r>
            <a:r>
              <a:rPr lang="en-U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sectorul</a:t>
            </a:r>
            <a:r>
              <a:rPr lang="en-U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distributiei</a:t>
            </a:r>
            <a:r>
              <a:rPr lang="en-U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o-RO" sz="24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Pachetul Mobilitate 1 </a:t>
            </a:r>
            <a:r>
              <a:rPr lang="ro-RO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impactul asupra activității transporta</a:t>
            </a:r>
            <a:r>
              <a:rPr lang="en-U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</a:t>
            </a:r>
            <a:r>
              <a:rPr lang="ro-RO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orilor romani și șoferilor profesioniști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buNone/>
            </a:pPr>
            <a:r>
              <a:rPr lang="ro-RO" sz="2400" b="1" dirty="0">
                <a:solidFill>
                  <a:srgbClr val="0070C0"/>
                </a:solidFill>
              </a:rPr>
              <a:t>		</a:t>
            </a:r>
            <a:endParaRPr lang="en-US" sz="2400" b="1" dirty="0">
              <a:solidFill>
                <a:srgbClr val="0070C0"/>
              </a:solidFill>
            </a:endParaRPr>
          </a:p>
          <a:p>
            <a:pPr algn="r">
              <a:buNone/>
            </a:pPr>
            <a:r>
              <a:rPr lang="en-US" sz="2000" b="1" dirty="0">
                <a:solidFill>
                  <a:schemeClr val="tx1"/>
                </a:solidFill>
              </a:rPr>
              <a:t>Roxana ILIE</a:t>
            </a:r>
          </a:p>
          <a:p>
            <a:pPr algn="r">
              <a:buNone/>
            </a:pPr>
            <a:r>
              <a:rPr lang="en-US" sz="2000" b="1" dirty="0">
                <a:solidFill>
                  <a:schemeClr val="tx1"/>
                </a:solidFill>
              </a:rPr>
              <a:t>Manager </a:t>
            </a:r>
            <a:r>
              <a:rPr lang="en-US" sz="2000" b="1" dirty="0" err="1">
                <a:solidFill>
                  <a:schemeClr val="tx1"/>
                </a:solidFill>
              </a:rPr>
              <a:t>proiect</a:t>
            </a:r>
            <a:endParaRPr lang="en-US" sz="2000" b="1" dirty="0">
              <a:solidFill>
                <a:schemeClr val="tx1"/>
              </a:solidFill>
            </a:endParaRPr>
          </a:p>
          <a:p>
            <a:pPr algn="ctr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US" sz="2000" b="1" dirty="0">
                <a:solidFill>
                  <a:schemeClr val="tx1"/>
                </a:solidFill>
              </a:rPr>
              <a:t>Arad, 10 </a:t>
            </a:r>
            <a:r>
              <a:rPr lang="en-US" sz="2000" b="1" dirty="0" err="1">
                <a:solidFill>
                  <a:schemeClr val="tx1"/>
                </a:solidFill>
              </a:rPr>
              <a:t>iunie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ro-RO" sz="2000" b="1" dirty="0">
                <a:solidFill>
                  <a:schemeClr val="tx1"/>
                </a:solidFill>
              </a:rPr>
              <a:t>2021</a:t>
            </a:r>
          </a:p>
          <a:p>
            <a:pPr algn="ctr">
              <a:buNone/>
            </a:pPr>
            <a:endParaRPr lang="ro-RO" sz="2400" b="1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o-RO" sz="16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Proiect cofinanţat din Fondul Social European prin Programul Operaţional Capital Uman 2014-2020</a:t>
            </a:r>
          </a:p>
          <a:p>
            <a:pPr algn="ctr">
              <a:buNone/>
            </a:pPr>
            <a:endParaRPr lang="en-US" sz="2400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vi-VN" sz="2400" b="1" dirty="0">
                <a:solidFill>
                  <a:srgbClr val="0070C0"/>
                </a:solidFill>
              </a:rPr>
              <a:t> </a:t>
            </a:r>
            <a:endParaRPr lang="ro-RO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135563"/>
          </a:xfrm>
        </p:spPr>
        <p:txBody>
          <a:bodyPr/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o-RO" sz="2000" b="1" dirty="0">
              <a:solidFill>
                <a:srgbClr val="C000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o-RO" sz="2800" b="1" dirty="0">
                <a:solidFill>
                  <a:srgbClr val="C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Pachetul Mobilitate 1 publicat pe 31.07.2020 în Jurnalul Oficial UE</a:t>
            </a:r>
            <a:r>
              <a:rPr lang="ro-RO" sz="2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o-RO" sz="20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o-RO" sz="2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REGULAMENTUL (UE) 2020/1054 </a:t>
            </a:r>
            <a:endParaRPr lang="en-US" sz="20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Noi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reguli </a:t>
            </a: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privind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timpii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conducere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odihnă</a:t>
            </a:r>
            <a:endParaRPr lang="en-US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o-RO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REGULAMENTUL (UE) 2020/1055 </a:t>
            </a:r>
            <a:endParaRPr lang="en-US" sz="20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Noi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reguli </a:t>
            </a: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privind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ccesul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piața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transport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rutier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mărfă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accesul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profesie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operatorii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transport de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persoane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mărfă</a:t>
            </a:r>
            <a:endParaRPr lang="en-US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o-RO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DIRECTIVA (UE) 2020/1057 </a:t>
            </a:r>
            <a:endParaRPr lang="en-US" sz="20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Noi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reguli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privind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implementarea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legislației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sociale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lege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specială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(Lex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specialis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privind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detașarea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lucrătorilor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transportul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rutier</a:t>
            </a:r>
            <a:endParaRPr lang="en-US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stituent conținut 2">
            <a:extLst>
              <a:ext uri="{FF2B5EF4-FFF2-40B4-BE49-F238E27FC236}">
                <a16:creationId xmlns:a16="http://schemas.microsoft.com/office/drawing/2014/main" id="{AF2BA394-1B0C-4FE2-8EDD-0E6B7D0A4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52" y="685800"/>
            <a:ext cx="9036496" cy="5211763"/>
          </a:xfrm>
        </p:spPr>
        <p:txBody>
          <a:bodyPr/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o-RO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Regulamentul (UE) 2020/1054 de modificare a Regulamentului (CE) nr. 561/2006 în ceea ce privește cerințele minime referitoare la duratele de conducere zilnice și săptămânale maxime, pauzele minime și perioadele de repaus zilnic și săptămânal și a Regulamentului (UE) nr. 165/2014 în ceea ce privește poziționarea prin intermediul tahografelor</a:t>
            </a:r>
            <a:endParaRPr lang="en-US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o-RO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o-RO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Noile reguli discriminatorii pentru transportatorii români, precum obligația întoarcerii acasă a șoferilor și interzicerea repausului săptămânal normal în cabina camionului se aplică direct în toate statele membre din 20.08.2020! </a:t>
            </a:r>
            <a:endParaRPr lang="en-US" sz="20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30.11 2020 - Comisia Europeană a publicat primului set de clarificări referitoare la noile prevederi ale Pachetului Mobilitate 1</a:t>
            </a:r>
            <a:endParaRPr lang="it-IT" sz="1200" b="0" i="0" dirty="0">
              <a:solidFill>
                <a:srgbClr val="606064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o-RO" sz="1200" b="0" i="0" dirty="0">
              <a:effectLst/>
              <a:latin typeface="Arial" panose="020B0604020202020204" pitchFamily="34" charset="0"/>
              <a:hlinkClick r:id="rId3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dirty="0" err="1">
                <a:effectLst/>
                <a:latin typeface="Arial" panose="020B0604020202020204" pitchFamily="34" charset="0"/>
                <a:hlinkClick r:id="rId3"/>
              </a:rPr>
              <a:t>Intervenția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3"/>
              </a:rPr>
              <a:t> UNTRR nr. 399/10.03.2021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3"/>
              </a:rPr>
              <a:t>adresată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3"/>
              </a:rPr>
              <a:t>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3"/>
              </a:rPr>
              <a:t>dnei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3"/>
              </a:rPr>
              <a:t>. Adina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3"/>
              </a:rPr>
              <a:t>Vălean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3"/>
              </a:rPr>
              <a:t>,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3"/>
              </a:rPr>
              <a:t>Comisar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3"/>
              </a:rPr>
              <a:t> European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3"/>
              </a:rPr>
              <a:t>pentru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3"/>
              </a:rPr>
              <a:t>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3"/>
              </a:rPr>
              <a:t>Transporturi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3"/>
              </a:rPr>
              <a:t> ref.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3"/>
              </a:rPr>
              <a:t>solicitare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3"/>
              </a:rPr>
              <a:t>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3"/>
              </a:rPr>
              <a:t>urgentă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3"/>
              </a:rPr>
              <a:t> -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3"/>
              </a:rPr>
              <a:t>clarificări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3"/>
              </a:rPr>
              <a:t>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3"/>
              </a:rPr>
              <a:t>suplimentare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3"/>
              </a:rPr>
              <a:t> ale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3"/>
              </a:rPr>
              <a:t>normelor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3"/>
              </a:rPr>
              <a:t> din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3"/>
              </a:rPr>
              <a:t>Pachetul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3"/>
              </a:rPr>
              <a:t>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3"/>
              </a:rPr>
              <a:t>Mobilitate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3"/>
              </a:rPr>
              <a:t> 1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3"/>
              </a:rPr>
              <a:t>privind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3"/>
              </a:rPr>
              <a:t>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3"/>
              </a:rPr>
              <a:t>noile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3"/>
              </a:rPr>
              <a:t> reguli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3"/>
              </a:rPr>
              <a:t>referitoare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3"/>
              </a:rPr>
              <a:t> la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3"/>
              </a:rPr>
              <a:t>timpii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3"/>
              </a:rPr>
              <a:t> de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3"/>
              </a:rPr>
              <a:t>conducere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3"/>
              </a:rPr>
              <a:t>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3"/>
              </a:rPr>
              <a:t>și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3"/>
              </a:rPr>
              <a:t> de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3"/>
              </a:rPr>
              <a:t>odihnă</a:t>
            </a:r>
            <a:endParaRPr lang="ro-RO" sz="1200" b="0" i="0" dirty="0">
              <a:effectLst/>
              <a:latin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Răspunsul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Comisiei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Europene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 ref.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solicitare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urgentă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 -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clarificări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suplimentare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 ale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normelor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 din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Pachetul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Mobilitate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 1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privind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noile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 reguli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referitoare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 la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timpii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 de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conducere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și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 de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odihnă</a:t>
            </a:r>
            <a:endParaRPr lang="en-US" sz="1200" b="0" i="0" dirty="0">
              <a:solidFill>
                <a:srgbClr val="606064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o-RO" sz="20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9BFFDF9-E3F7-4425-8A43-AF64C9E10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4400"/>
            <a:ext cx="9067800" cy="4777581"/>
          </a:xfrm>
        </p:spPr>
        <p:txBody>
          <a:bodyPr/>
          <a:lstStyle/>
          <a:p>
            <a:pPr marL="0" indent="0">
              <a:buNone/>
            </a:pPr>
            <a:r>
              <a:rPr lang="ro-RO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Regulamentul (UE) 2020/1055 de modificare a Regulamentelor (CE) nr. 1071/2009, (CE) nr. 1072/2009 și (UE) nr. 1024/2012 în vederea adaptării acestora la evoluțiile sectorului transportului rutier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o-RO" sz="2000" b="1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Noile reguli care se aplică </a:t>
            </a:r>
            <a:r>
              <a:rPr lang="ro-RO" sz="20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 21 februarie 2022</a:t>
            </a:r>
          </a:p>
          <a:p>
            <a:pPr rtl="0">
              <a:buSzPts val="1100"/>
              <a:buFont typeface="Symbol" panose="05050102010706020507" pitchFamily="18" charset="2"/>
              <a:buChar char="·"/>
            </a:pPr>
            <a:r>
              <a:rPr lang="en-US" sz="1600" b="1" i="0" u="none" strike="noStrike" baseline="0" dirty="0" err="1">
                <a:solidFill>
                  <a:srgbClr val="FF0000"/>
                </a:solidFill>
                <a:latin typeface="Arial" panose="020B0604020202020204" pitchFamily="34" charset="0"/>
              </a:rPr>
              <a:t>întoarcerea</a:t>
            </a:r>
            <a:r>
              <a:rPr lang="en-US" sz="16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 err="1">
                <a:solidFill>
                  <a:srgbClr val="FF0000"/>
                </a:solidFill>
                <a:latin typeface="Arial" panose="020B0604020202020204" pitchFamily="34" charset="0"/>
              </a:rPr>
              <a:t>acasă</a:t>
            </a:r>
            <a:r>
              <a:rPr lang="en-US" sz="16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 a </a:t>
            </a:r>
            <a:r>
              <a:rPr lang="en-US" sz="1600" b="1" i="0" u="none" strike="noStrike" baseline="0" dirty="0" err="1">
                <a:solidFill>
                  <a:srgbClr val="FF0000"/>
                </a:solidFill>
                <a:latin typeface="Arial" panose="020B0604020202020204" pitchFamily="34" charset="0"/>
              </a:rPr>
              <a:t>camioanelor</a:t>
            </a:r>
            <a:r>
              <a:rPr lang="en-US" sz="16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 la 8 </a:t>
            </a:r>
            <a:r>
              <a:rPr lang="en-US" sz="1600" b="1" i="0" u="none" strike="noStrike" baseline="0" dirty="0" err="1">
                <a:solidFill>
                  <a:srgbClr val="FF0000"/>
                </a:solidFill>
                <a:latin typeface="Arial" panose="020B0604020202020204" pitchFamily="34" charset="0"/>
              </a:rPr>
              <a:t>săptămâni</a:t>
            </a:r>
            <a:endParaRPr lang="en-US" sz="16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COMUNICAT DE PRESĂ, 23.02.2021: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Studiul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Comisiei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Europene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privind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obligația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întoarcerii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acasă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 a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camioanelor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confirmă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impactul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negativ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 major al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acestei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măsuri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asupra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transportatorilor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rutieri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 Est-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Europeni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și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asupra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mediului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,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semnalat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 de UNTRR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în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 mod constant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instituțiilor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2"/>
              </a:rPr>
              <a:t>europene</a:t>
            </a:r>
            <a:endParaRPr lang="en-US" sz="1200" b="0" i="0" dirty="0">
              <a:solidFill>
                <a:srgbClr val="606064"/>
              </a:solidFill>
              <a:effectLst/>
              <a:latin typeface="Arial" panose="020B0604020202020204" pitchFamily="34" charset="0"/>
            </a:endParaRPr>
          </a:p>
          <a:p>
            <a:pPr rtl="0">
              <a:buSzPts val="1100"/>
              <a:buFont typeface="Symbol" panose="05050102010706020507" pitchFamily="18" charset="2"/>
              <a:buChar char="·"/>
            </a:pPr>
            <a:r>
              <a:rPr lang="en-US" sz="1600" b="1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</a:rPr>
              <a:t>Companiile</a:t>
            </a:r>
            <a:r>
              <a:rPr lang="en-US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  de transport </a:t>
            </a:r>
            <a:r>
              <a:rPr lang="en-US" sz="1600" b="1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</a:rPr>
              <a:t>rutier</a:t>
            </a:r>
            <a:r>
              <a:rPr lang="en-US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</a:rPr>
              <a:t>trebuie</a:t>
            </a:r>
            <a:r>
              <a:rPr lang="en-US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</a:rPr>
              <a:t>să</a:t>
            </a:r>
            <a:r>
              <a:rPr lang="en-US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</a:rPr>
              <a:t>aibă</a:t>
            </a:r>
            <a:r>
              <a:rPr lang="en-US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 la </a:t>
            </a:r>
            <a:r>
              <a:rPr lang="en-US" sz="1600" b="1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</a:rPr>
              <a:t>dispoziție</a:t>
            </a:r>
            <a:r>
              <a:rPr lang="en-US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 un </a:t>
            </a:r>
            <a:r>
              <a:rPr lang="en-US" sz="1600" b="1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</a:rPr>
              <a:t>număr</a:t>
            </a:r>
            <a:r>
              <a:rPr lang="en-US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 de </a:t>
            </a:r>
            <a:r>
              <a:rPr lang="en-US" sz="1600" b="1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</a:rPr>
              <a:t>vehicule</a:t>
            </a:r>
            <a:r>
              <a:rPr lang="ro-RO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</a:rPr>
              <a:t>și</a:t>
            </a:r>
            <a:r>
              <a:rPr lang="en-US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 de </a:t>
            </a:r>
            <a:r>
              <a:rPr lang="ro-RO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șoferi </a:t>
            </a:r>
            <a:r>
              <a:rPr lang="en-US" sz="1600" b="1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</a:rPr>
              <a:t>proporțional</a:t>
            </a:r>
            <a:r>
              <a:rPr lang="en-US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 cu </a:t>
            </a:r>
            <a:r>
              <a:rPr lang="en-US" sz="1600" b="1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</a:rPr>
              <a:t>volumul</a:t>
            </a:r>
            <a:r>
              <a:rPr lang="en-US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</a:rPr>
              <a:t>operațiunilor</a:t>
            </a:r>
            <a:r>
              <a:rPr lang="en-US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 de transport </a:t>
            </a:r>
            <a:r>
              <a:rPr lang="en-US" sz="1600" b="1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</a:rPr>
              <a:t>efectuate</a:t>
            </a:r>
            <a:r>
              <a:rPr lang="en-US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 de </a:t>
            </a:r>
            <a:r>
              <a:rPr lang="en-US" sz="1600" b="1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</a:rPr>
              <a:t>întreprindere</a:t>
            </a:r>
            <a:r>
              <a:rPr lang="en-US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.</a:t>
            </a:r>
            <a:r>
              <a:rPr lang="en-US" sz="1600" b="0" i="0" u="none" strike="noStrike" baseline="0" dirty="0">
                <a:solidFill>
                  <a:schemeClr val="tx1"/>
                </a:solidFill>
                <a:latin typeface="Tms Rmn"/>
              </a:rPr>
              <a:t> </a:t>
            </a:r>
          </a:p>
          <a:p>
            <a:pPr rtl="0">
              <a:buSzPts val="1100"/>
              <a:buFont typeface="Symbol" panose="05050102010706020507" pitchFamily="18" charset="2"/>
              <a:buChar char="·"/>
            </a:pPr>
            <a:r>
              <a:rPr lang="en-US" sz="1600" b="1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</a:rPr>
              <a:t>Criteriile</a:t>
            </a:r>
            <a:r>
              <a:rPr lang="en-US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 de </a:t>
            </a:r>
            <a:r>
              <a:rPr lang="en-US" sz="1600" b="1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</a:rPr>
              <a:t>acces</a:t>
            </a:r>
            <a:r>
              <a:rPr lang="en-US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 la </a:t>
            </a:r>
            <a:r>
              <a:rPr lang="en-US" sz="1600" b="1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</a:rPr>
              <a:t>profesie</a:t>
            </a:r>
            <a:r>
              <a:rPr lang="en-US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</a:rPr>
              <a:t>si</a:t>
            </a:r>
            <a:r>
              <a:rPr lang="en-US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 la </a:t>
            </a:r>
            <a:r>
              <a:rPr lang="en-US" sz="1600" b="1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</a:rPr>
              <a:t>piata</a:t>
            </a:r>
            <a:r>
              <a:rPr lang="en-US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 se </a:t>
            </a:r>
            <a:r>
              <a:rPr lang="en-US" sz="1600" b="1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</a:rPr>
              <a:t>aplica</a:t>
            </a:r>
            <a:r>
              <a:rPr lang="en-US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</a:rPr>
              <a:t>si</a:t>
            </a:r>
            <a:r>
              <a:rPr lang="en-US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</a:rPr>
              <a:t>autovehiculelor</a:t>
            </a:r>
            <a:r>
              <a:rPr lang="en-US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</a:rPr>
              <a:t>sau</a:t>
            </a:r>
            <a:r>
              <a:rPr lang="en-US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</a:rPr>
              <a:t>combinațiilor</a:t>
            </a:r>
            <a:r>
              <a:rPr lang="en-US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 de </a:t>
            </a:r>
            <a:r>
              <a:rPr lang="en-US" sz="1600" b="1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</a:rPr>
              <a:t>vehicule</a:t>
            </a:r>
            <a:r>
              <a:rPr lang="en-US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 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destinate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exclusiv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transportului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mărfuri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implicate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transportul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internațional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și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a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căror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masă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maximă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autorizată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depășește</a:t>
            </a:r>
            <a:r>
              <a:rPr lang="en-US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 2,5 tone</a:t>
            </a:r>
            <a:endParaRPr lang="ro-RO" sz="1600" b="1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rtl="0">
              <a:buSzPts val="1100"/>
              <a:buFont typeface="Symbol" panose="05050102010706020507" pitchFamily="18" charset="2"/>
              <a:buChar char="·"/>
            </a:pPr>
            <a:r>
              <a:rPr lang="en-US" sz="1600" dirty="0" err="1"/>
              <a:t>cerința</a:t>
            </a:r>
            <a:r>
              <a:rPr lang="en-US" sz="1600" dirty="0"/>
              <a:t> ca </a:t>
            </a:r>
            <a:r>
              <a:rPr lang="en-US" sz="1600" dirty="0" err="1"/>
              <a:t>managerul</a:t>
            </a:r>
            <a:r>
              <a:rPr lang="ro-RO" sz="1600" dirty="0"/>
              <a:t>/</a:t>
            </a:r>
            <a:r>
              <a:rPr lang="en-US" sz="1600" dirty="0" err="1"/>
              <a:t>întreprinderea</a:t>
            </a:r>
            <a:r>
              <a:rPr lang="en-US" sz="1600" dirty="0"/>
              <a:t> de transport </a:t>
            </a:r>
            <a:r>
              <a:rPr lang="en-US" sz="1600" dirty="0" err="1"/>
              <a:t>să</a:t>
            </a:r>
            <a:r>
              <a:rPr lang="en-US" sz="1600" dirty="0"/>
              <a:t> nu fi </a:t>
            </a:r>
            <a:r>
              <a:rPr lang="ro-RO" sz="1600" dirty="0"/>
              <a:t>fost sancționat(ă) </a:t>
            </a:r>
            <a:r>
              <a:rPr lang="en-US" sz="1600" dirty="0" err="1"/>
              <a:t>pentru</a:t>
            </a:r>
            <a:r>
              <a:rPr lang="en-US" sz="1600" dirty="0"/>
              <a:t> </a:t>
            </a:r>
            <a:r>
              <a:rPr lang="en-US" sz="1600" dirty="0" err="1"/>
              <a:t>încălcări</a:t>
            </a:r>
            <a:r>
              <a:rPr lang="en-US" sz="1600" dirty="0"/>
              <a:t> grave </a:t>
            </a:r>
            <a:r>
              <a:rPr lang="en-US" sz="1600" dirty="0" err="1"/>
              <a:t>în</a:t>
            </a:r>
            <a:r>
              <a:rPr lang="en-US" sz="1600" dirty="0"/>
              <a:t> special 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ceea</a:t>
            </a:r>
            <a:r>
              <a:rPr lang="en-US" sz="1600" dirty="0"/>
              <a:t> </a:t>
            </a:r>
            <a:r>
              <a:rPr lang="en-US" sz="1600" dirty="0" err="1"/>
              <a:t>ce</a:t>
            </a:r>
            <a:r>
              <a:rPr lang="en-US" sz="1600" dirty="0"/>
              <a:t> </a:t>
            </a:r>
            <a:r>
              <a:rPr lang="en-US" sz="1600" dirty="0" err="1"/>
              <a:t>privește</a:t>
            </a:r>
            <a:r>
              <a:rPr lang="en-US" sz="1600" dirty="0"/>
              <a:t> </a:t>
            </a:r>
            <a:r>
              <a:rPr lang="en-US" sz="1600" b="1" dirty="0" err="1">
                <a:solidFill>
                  <a:srgbClr val="FF0000"/>
                </a:solidFill>
              </a:rPr>
              <a:t>detașarea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lucrătorilor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în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sectorul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transportului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rutier</a:t>
            </a:r>
            <a:r>
              <a:rPr lang="en-US" sz="1600" b="1" dirty="0">
                <a:solidFill>
                  <a:srgbClr val="FF0000"/>
                </a:solidFill>
              </a:rPr>
              <a:t>, </a:t>
            </a:r>
            <a:r>
              <a:rPr lang="en-US" sz="1600" b="1" dirty="0" err="1">
                <a:solidFill>
                  <a:srgbClr val="FF0000"/>
                </a:solidFill>
              </a:rPr>
              <a:t>legea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aplicabilă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obligațiilor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contractuale</a:t>
            </a:r>
            <a:r>
              <a:rPr lang="en-US" sz="1600" b="1" dirty="0">
                <a:solidFill>
                  <a:srgbClr val="FF0000"/>
                </a:solidFill>
              </a:rPr>
              <a:t>, </a:t>
            </a:r>
            <a:r>
              <a:rPr lang="en-US" sz="1600" b="1" dirty="0" err="1">
                <a:solidFill>
                  <a:srgbClr val="FF0000"/>
                </a:solidFill>
              </a:rPr>
              <a:t>si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cabotajul</a:t>
            </a:r>
            <a:r>
              <a:rPr lang="en-US" sz="1600" dirty="0"/>
              <a:t>; </a:t>
            </a:r>
          </a:p>
          <a:p>
            <a:pPr rtl="0">
              <a:buSzPts val="1100"/>
              <a:buFont typeface="Symbol" panose="05050102010706020507" pitchFamily="18" charset="2"/>
              <a:buChar char="·"/>
            </a:pPr>
            <a:r>
              <a:rPr lang="en-US" sz="1600" dirty="0" err="1"/>
              <a:t>introducerea</a:t>
            </a:r>
            <a:r>
              <a:rPr lang="en-US" sz="1600" dirty="0"/>
              <a:t> </a:t>
            </a:r>
            <a:r>
              <a:rPr lang="en-US" sz="1600" dirty="0" err="1"/>
              <a:t>perioadei</a:t>
            </a:r>
            <a:r>
              <a:rPr lang="en-US" sz="1600" dirty="0"/>
              <a:t> de </a:t>
            </a:r>
            <a:r>
              <a:rPr lang="en-US" sz="1600" b="1" dirty="0" err="1">
                <a:solidFill>
                  <a:srgbClr val="FF0000"/>
                </a:solidFill>
              </a:rPr>
              <a:t>restricționare</a:t>
            </a:r>
            <a:r>
              <a:rPr lang="en-US" sz="1600" b="1" dirty="0">
                <a:solidFill>
                  <a:srgbClr val="FF0000"/>
                </a:solidFill>
              </a:rPr>
              <a:t> a </a:t>
            </a:r>
            <a:r>
              <a:rPr lang="en-US" sz="1600" b="1" dirty="0" err="1">
                <a:solidFill>
                  <a:srgbClr val="FF0000"/>
                </a:solidFill>
              </a:rPr>
              <a:t>cabotajului</a:t>
            </a:r>
            <a:r>
              <a:rPr lang="en-US" sz="1600" b="1" dirty="0">
                <a:solidFill>
                  <a:srgbClr val="FF0000"/>
                </a:solidFill>
              </a:rPr>
              <a:t> (cooling-off) de 4 </a:t>
            </a:r>
            <a:r>
              <a:rPr lang="en-US" sz="1600" b="1" dirty="0" err="1">
                <a:solidFill>
                  <a:srgbClr val="FF0000"/>
                </a:solidFill>
              </a:rPr>
              <a:t>zile</a:t>
            </a:r>
            <a:endParaRPr lang="ro-RO" sz="1600" b="1" dirty="0">
              <a:solidFill>
                <a:srgbClr val="FF0000"/>
              </a:solidFill>
            </a:endParaRPr>
          </a:p>
          <a:p>
            <a:pPr rtl="0">
              <a:buSzPts val="1100"/>
              <a:buFont typeface="Symbol" panose="05050102010706020507" pitchFamily="18" charset="2"/>
              <a:buChar char="·"/>
            </a:pPr>
            <a:r>
              <a:rPr lang="en-US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e-CMR </a:t>
            </a:r>
            <a:r>
              <a:rPr lang="en-US" sz="18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recunoscut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ca document de control.</a:t>
            </a:r>
          </a:p>
          <a:p>
            <a:pPr rtl="0">
              <a:buSzPts val="1100"/>
              <a:buFont typeface="Symbol" panose="05050102010706020507" pitchFamily="18" charset="2"/>
              <a:buChar char="·"/>
            </a:pP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149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EF853F-E812-4C16-B935-C6E757F0E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211763"/>
          </a:xfrm>
        </p:spPr>
        <p:txBody>
          <a:bodyPr/>
          <a:lstStyle/>
          <a:p>
            <a:pPr marL="0" indent="0">
              <a:buNone/>
            </a:pPr>
            <a:r>
              <a:rPr lang="ro-RO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DIRECTIVA (UE) 2020/1057 de stabilire a unor norme specifice cu privire la Directiva 96/71/CE și la Directiva 2014/67/UE privind detașarea conducătorilor auto în sectorul transportului rutier</a:t>
            </a:r>
            <a:r>
              <a:rPr lang="ro-RO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și de modificare a Directivei 2006/22/CE în ceea ce privește cerințele de control și a Regulamentului (UE) nr. 1024/2012. </a:t>
            </a:r>
          </a:p>
          <a:p>
            <a:pPr marL="0" indent="0">
              <a:buNone/>
            </a:pPr>
            <a:endParaRPr lang="ro-RO" sz="1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o-RO" sz="2000" b="1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Noile reguli care se aplică </a:t>
            </a:r>
            <a:r>
              <a:rPr lang="ro-RO" sz="20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 2 februarie 2022:</a:t>
            </a:r>
            <a:endParaRPr lang="ro-RO" sz="1600" u="sng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o-RO" sz="16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aplicarea detașării la transporturile rutiere internaționale de tip cabotaj și </a:t>
            </a:r>
            <a:r>
              <a:rPr lang="ro-RO" sz="16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cross</a:t>
            </a:r>
            <a:r>
              <a:rPr lang="ro-RO" sz="16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-trade (numai 2 operațiuni </a:t>
            </a:r>
            <a:r>
              <a:rPr lang="ro-RO" sz="16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crosstrade</a:t>
            </a:r>
            <a:r>
              <a:rPr lang="ro-RO" sz="16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legate de un transport bilateral fiind excluse).</a:t>
            </a:r>
          </a:p>
          <a:p>
            <a:r>
              <a:rPr lang="en-US" sz="1600" b="1" i="0" u="none" strike="noStrike" baseline="0" dirty="0" err="1">
                <a:solidFill>
                  <a:srgbClr val="4F4F4F"/>
                </a:solidFill>
                <a:latin typeface="Arial" panose="020B0604020202020204" pitchFamily="34" charset="0"/>
              </a:rPr>
              <a:t>declarațiile</a:t>
            </a:r>
            <a:r>
              <a:rPr lang="en-US" sz="1600" b="1" i="0" u="none" strike="noStrike" baseline="0" dirty="0">
                <a:solidFill>
                  <a:srgbClr val="4F4F4F"/>
                </a:solidFill>
                <a:latin typeface="Arial" panose="020B0604020202020204" pitchFamily="34" charset="0"/>
              </a:rPr>
              <a:t> de </a:t>
            </a:r>
            <a:r>
              <a:rPr lang="en-US" sz="1600" b="1" i="0" u="none" strike="noStrike" baseline="0" dirty="0" err="1">
                <a:solidFill>
                  <a:srgbClr val="4F4F4F"/>
                </a:solidFill>
                <a:latin typeface="Arial" panose="020B0604020202020204" pitchFamily="34" charset="0"/>
              </a:rPr>
              <a:t>detașare</a:t>
            </a:r>
            <a:r>
              <a:rPr lang="en-US" sz="1600" b="1" i="0" u="none" strike="noStrike" baseline="0" dirty="0">
                <a:solidFill>
                  <a:srgbClr val="4F4F4F"/>
                </a:solidFill>
                <a:latin typeface="Arial" panose="020B0604020202020204" pitchFamily="34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4F4F4F"/>
                </a:solidFill>
                <a:latin typeface="Arial" panose="020B0604020202020204" pitchFamily="34" charset="0"/>
              </a:rPr>
              <a:t>vor</a:t>
            </a:r>
            <a:r>
              <a:rPr lang="en-US" sz="1600" b="0" i="0" u="none" strike="noStrike" baseline="0" dirty="0">
                <a:solidFill>
                  <a:srgbClr val="4F4F4F"/>
                </a:solidFill>
                <a:latin typeface="Arial" panose="020B0604020202020204" pitchFamily="34" charset="0"/>
              </a:rPr>
              <a:t> fi </a:t>
            </a:r>
            <a:r>
              <a:rPr lang="en-US" sz="1600" b="0" i="0" u="none" strike="noStrike" baseline="0" dirty="0" err="1">
                <a:solidFill>
                  <a:srgbClr val="4F4F4F"/>
                </a:solidFill>
                <a:latin typeface="Arial" panose="020B0604020202020204" pitchFamily="34" charset="0"/>
              </a:rPr>
              <a:t>depuse</a:t>
            </a:r>
            <a:r>
              <a:rPr lang="en-US" sz="1600" b="0" i="0" u="none" strike="noStrike" baseline="0" dirty="0">
                <a:solidFill>
                  <a:srgbClr val="4F4F4F"/>
                </a:solidFill>
                <a:latin typeface="Arial" panose="020B0604020202020204" pitchFamily="34" charset="0"/>
              </a:rPr>
              <a:t>  </a:t>
            </a:r>
            <a:r>
              <a:rPr lang="en-US" sz="16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prin</a:t>
            </a:r>
            <a:r>
              <a:rPr lang="en-US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intermediul</a:t>
            </a:r>
            <a:r>
              <a:rPr lang="en-US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unui</a:t>
            </a:r>
            <a:r>
              <a:rPr lang="en-US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formular</a:t>
            </a:r>
            <a:r>
              <a:rPr lang="en-US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standard </a:t>
            </a:r>
            <a:r>
              <a:rPr lang="en-US" sz="16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multilingv</a:t>
            </a:r>
            <a:r>
              <a:rPr lang="en-US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al </a:t>
            </a:r>
            <a:r>
              <a:rPr lang="en-US" sz="16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interfeței</a:t>
            </a:r>
            <a:r>
              <a:rPr lang="en-US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publice</a:t>
            </a:r>
            <a:r>
              <a:rPr lang="en-US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o-RO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– </a:t>
            </a:r>
            <a:r>
              <a:rPr lang="en-US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IMI</a:t>
            </a:r>
            <a:endParaRPr lang="ro-RO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600" b="1" i="0" u="none" strike="noStrike" baseline="0" dirty="0" err="1">
                <a:solidFill>
                  <a:srgbClr val="FF0000"/>
                </a:solidFill>
                <a:latin typeface="Arial" panose="020B0604020202020204" pitchFamily="34" charset="0"/>
              </a:rPr>
              <a:t>verificarea</a:t>
            </a:r>
            <a:r>
              <a:rPr lang="en-US" sz="16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 err="1">
                <a:solidFill>
                  <a:srgbClr val="FF0000"/>
                </a:solidFill>
                <a:latin typeface="Arial" panose="020B0604020202020204" pitchFamily="34" charset="0"/>
              </a:rPr>
              <a:t>detașării</a:t>
            </a:r>
            <a:r>
              <a:rPr lang="en-US" sz="16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 in </a:t>
            </a:r>
            <a:r>
              <a:rPr lang="en-US" sz="1600" b="1" i="0" u="none" strike="noStrike" baseline="0" dirty="0" err="1">
                <a:solidFill>
                  <a:srgbClr val="FF0000"/>
                </a:solidFill>
                <a:latin typeface="Arial" panose="020B0604020202020204" pitchFamily="34" charset="0"/>
              </a:rPr>
              <a:t>trafic</a:t>
            </a:r>
            <a:r>
              <a:rPr lang="ro-RO" sz="1600" dirty="0">
                <a:solidFill>
                  <a:srgbClr val="FF0000"/>
                </a:solidFill>
                <a:latin typeface="Arial" panose="020B0604020202020204" pitchFamily="34" charset="0"/>
              </a:rPr>
              <a:t>: </a:t>
            </a:r>
            <a:r>
              <a:rPr lang="en-US" sz="1600" b="0" i="0" u="none" strike="noStrike" baseline="0" dirty="0" err="1">
                <a:solidFill>
                  <a:srgbClr val="4F4F4F"/>
                </a:solidFill>
                <a:latin typeface="Arial" panose="020B0604020202020204" pitchFamily="34" charset="0"/>
              </a:rPr>
              <a:t>copia</a:t>
            </a:r>
            <a:r>
              <a:rPr lang="en-US" sz="1600" b="0" i="0" u="none" strike="noStrike" baseline="0" dirty="0">
                <a:solidFill>
                  <a:srgbClr val="4F4F4F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 err="1">
                <a:solidFill>
                  <a:srgbClr val="4F4F4F"/>
                </a:solidFill>
                <a:latin typeface="Arial" panose="020B0604020202020204" pitchFamily="34" charset="0"/>
              </a:rPr>
              <a:t>declarației</a:t>
            </a:r>
            <a:r>
              <a:rPr lang="en-US" sz="1600" b="1" i="0" u="none" strike="noStrike" baseline="0" dirty="0">
                <a:solidFill>
                  <a:srgbClr val="4F4F4F"/>
                </a:solidFill>
                <a:latin typeface="Arial" panose="020B0604020202020204" pitchFamily="34" charset="0"/>
              </a:rPr>
              <a:t> de </a:t>
            </a:r>
            <a:r>
              <a:rPr lang="en-US" sz="1600" b="1" i="0" u="none" strike="noStrike" baseline="0" dirty="0" err="1">
                <a:solidFill>
                  <a:srgbClr val="4F4F4F"/>
                </a:solidFill>
                <a:latin typeface="Arial" panose="020B0604020202020204" pitchFamily="34" charset="0"/>
              </a:rPr>
              <a:t>detașare</a:t>
            </a:r>
            <a:r>
              <a:rPr lang="en-US" sz="1600" b="0" i="0" u="none" strike="noStrike" baseline="0" dirty="0">
                <a:solidFill>
                  <a:srgbClr val="4F4F4F"/>
                </a:solidFill>
                <a:latin typeface="Arial" panose="020B0604020202020204" pitchFamily="34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4F4F4F"/>
                </a:solidFill>
                <a:latin typeface="Arial" panose="020B0604020202020204" pitchFamily="34" charset="0"/>
              </a:rPr>
              <a:t>transmisa</a:t>
            </a:r>
            <a:r>
              <a:rPr lang="en-US" sz="1600" b="0" i="0" u="none" strike="noStrike" baseline="0" dirty="0">
                <a:solidFill>
                  <a:srgbClr val="4F4F4F"/>
                </a:solidFill>
                <a:latin typeface="Arial" panose="020B0604020202020204" pitchFamily="34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4F4F4F"/>
                </a:solidFill>
                <a:latin typeface="Arial" panose="020B0604020202020204" pitchFamily="34" charset="0"/>
              </a:rPr>
              <a:t>prin</a:t>
            </a:r>
            <a:r>
              <a:rPr lang="en-US" sz="1600" b="0" i="0" u="none" strike="noStrike" baseline="0" dirty="0">
                <a:solidFill>
                  <a:srgbClr val="4F4F4F"/>
                </a:solidFill>
                <a:latin typeface="Arial" panose="020B0604020202020204" pitchFamily="34" charset="0"/>
              </a:rPr>
              <a:t> IMI, </a:t>
            </a:r>
            <a:r>
              <a:rPr lang="en-US" sz="1600" b="1" i="0" u="none" strike="noStrike" baseline="0" dirty="0" err="1">
                <a:solidFill>
                  <a:srgbClr val="4F4F4F"/>
                </a:solidFill>
                <a:latin typeface="Arial" panose="020B0604020202020204" pitchFamily="34" charset="0"/>
              </a:rPr>
              <a:t>înregistrări</a:t>
            </a:r>
            <a:r>
              <a:rPr lang="en-US" sz="1600" b="1" i="0" u="none" strike="noStrike" baseline="0" dirty="0">
                <a:solidFill>
                  <a:srgbClr val="4F4F4F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 err="1">
                <a:solidFill>
                  <a:srgbClr val="4F4F4F"/>
                </a:solidFill>
                <a:latin typeface="Arial" panose="020B0604020202020204" pitchFamily="34" charset="0"/>
              </a:rPr>
              <a:t>tahograf</a:t>
            </a:r>
            <a:r>
              <a:rPr lang="en-US" sz="1600" b="0" i="0" u="none" strike="noStrike" baseline="0" dirty="0">
                <a:solidFill>
                  <a:srgbClr val="4F4F4F"/>
                </a:solidFill>
                <a:latin typeface="Arial" panose="020B0604020202020204" pitchFamily="34" charset="0"/>
              </a:rPr>
              <a:t>, </a:t>
            </a:r>
            <a:r>
              <a:rPr lang="en-US" sz="16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dovezi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ale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operațiunilor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de transport care se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desfășoară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statul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membru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gazdă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cum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ar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fi o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scrisoare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electronică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trăsură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(e-CMR)</a:t>
            </a:r>
            <a:endParaRPr lang="ro-RO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600" b="1" i="0" u="none" strike="noStrike" baseline="0" dirty="0" err="1">
                <a:solidFill>
                  <a:srgbClr val="FF0000"/>
                </a:solidFill>
                <a:latin typeface="Arial" panose="020B0604020202020204" pitchFamily="34" charset="0"/>
              </a:rPr>
              <a:t>verificarea</a:t>
            </a:r>
            <a:r>
              <a:rPr lang="en-US" sz="16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 err="1">
                <a:solidFill>
                  <a:srgbClr val="FF0000"/>
                </a:solidFill>
                <a:latin typeface="Arial" panose="020B0604020202020204" pitchFamily="34" charset="0"/>
              </a:rPr>
              <a:t>detașării</a:t>
            </a:r>
            <a:r>
              <a:rPr lang="en-US" sz="16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 la </a:t>
            </a:r>
            <a:r>
              <a:rPr lang="en-US" sz="1600" b="1" i="0" u="none" strike="noStrike" baseline="0" dirty="0" err="1">
                <a:solidFill>
                  <a:srgbClr val="FF0000"/>
                </a:solidFill>
                <a:latin typeface="Arial" panose="020B0604020202020204" pitchFamily="34" charset="0"/>
              </a:rPr>
              <a:t>sediul</a:t>
            </a:r>
            <a:r>
              <a:rPr lang="en-US" sz="16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 err="1">
                <a:solidFill>
                  <a:srgbClr val="FF0000"/>
                </a:solidFill>
                <a:latin typeface="Arial" panose="020B0604020202020204" pitchFamily="34" charset="0"/>
              </a:rPr>
              <a:t>firmei</a:t>
            </a:r>
            <a:r>
              <a:rPr lang="en-US" sz="16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 err="1">
                <a:solidFill>
                  <a:srgbClr val="FF0000"/>
                </a:solidFill>
                <a:latin typeface="Arial" panose="020B0604020202020204" pitchFamily="34" charset="0"/>
              </a:rPr>
              <a:t>prin</a:t>
            </a:r>
            <a:r>
              <a:rPr lang="en-US" sz="16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 err="1">
                <a:solidFill>
                  <a:srgbClr val="FF0000"/>
                </a:solidFill>
                <a:latin typeface="Arial" panose="020B0604020202020204" pitchFamily="34" charset="0"/>
              </a:rPr>
              <a:t>intermediul</a:t>
            </a:r>
            <a:r>
              <a:rPr lang="en-US" sz="16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 IMI</a:t>
            </a:r>
            <a:r>
              <a:rPr lang="en-US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obligația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transportatorului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de a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transmite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la </a:t>
            </a:r>
            <a:r>
              <a:rPr lang="ro-RO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solicitare </a:t>
            </a:r>
            <a:r>
              <a:rPr lang="ro-RO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autoritati</a:t>
            </a:r>
            <a:r>
              <a:rPr lang="ro-RO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SM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documente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privind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remunerația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conducătorului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auto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aferente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perioadei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detașare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r>
              <a:rPr lang="en-US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contractul</a:t>
            </a:r>
            <a:r>
              <a:rPr lang="en-US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său</a:t>
            </a:r>
            <a:r>
              <a:rPr lang="en-US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sz="16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muncă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sau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un document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echivalent</a:t>
            </a:r>
            <a:endParaRPr lang="ro-RO" sz="1600" dirty="0">
              <a:solidFill>
                <a:srgbClr val="4F4F4F"/>
              </a:solidFill>
              <a:latin typeface="Arial" panose="020B0604020202020204" pitchFamily="34" charset="0"/>
            </a:endParaRPr>
          </a:p>
          <a:p>
            <a:r>
              <a:rPr lang="en-US" sz="1600" b="1" i="0" u="none" strike="noStrike" baseline="0" dirty="0" err="1">
                <a:solidFill>
                  <a:srgbClr val="4F4F4F"/>
                </a:solidFill>
                <a:latin typeface="Arial" panose="020B0604020202020204" pitchFamily="34" charset="0"/>
              </a:rPr>
              <a:t>răspunderea</a:t>
            </a:r>
            <a:r>
              <a:rPr lang="en-US" sz="1600" b="1" i="0" u="none" strike="noStrike" baseline="0" dirty="0">
                <a:solidFill>
                  <a:srgbClr val="4F4F4F"/>
                </a:solidFill>
                <a:latin typeface="Arial" panose="020B0604020202020204" pitchFamily="34" charset="0"/>
              </a:rPr>
              <a:t> </a:t>
            </a:r>
            <a:r>
              <a:rPr lang="en-US" sz="1600" b="1" i="0" u="none" strike="noStrike" baseline="0" dirty="0" err="1">
                <a:solidFill>
                  <a:srgbClr val="4F4F4F"/>
                </a:solidFill>
                <a:latin typeface="Arial" panose="020B0604020202020204" pitchFamily="34" charset="0"/>
              </a:rPr>
              <a:t>comună</a:t>
            </a:r>
            <a:r>
              <a:rPr lang="en-US" sz="1600" b="0" i="0" u="none" strike="noStrike" baseline="0" dirty="0">
                <a:solidFill>
                  <a:srgbClr val="4F4F4F"/>
                </a:solidFill>
                <a:latin typeface="Arial" panose="020B0604020202020204" pitchFamily="34" charset="0"/>
              </a:rPr>
              <a:t> a </a:t>
            </a:r>
            <a:r>
              <a:rPr lang="en-US" sz="1600" b="0" i="0" u="none" strike="noStrike" baseline="0" dirty="0" err="1">
                <a:solidFill>
                  <a:srgbClr val="4F4F4F"/>
                </a:solidFill>
                <a:latin typeface="Arial" panose="020B0604020202020204" pitchFamily="34" charset="0"/>
              </a:rPr>
              <a:t>altor</a:t>
            </a:r>
            <a:r>
              <a:rPr lang="en-US" sz="1600" b="0" i="0" u="none" strike="noStrike" baseline="0" dirty="0">
                <a:solidFill>
                  <a:srgbClr val="4F4F4F"/>
                </a:solidFill>
                <a:latin typeface="Arial" panose="020B0604020202020204" pitchFamily="34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4F4F4F"/>
                </a:solidFill>
                <a:latin typeface="Arial" panose="020B0604020202020204" pitchFamily="34" charset="0"/>
              </a:rPr>
              <a:t>actori</a:t>
            </a:r>
            <a:r>
              <a:rPr lang="en-US" sz="1600" b="0" i="0" u="none" strike="noStrike" baseline="0" dirty="0">
                <a:solidFill>
                  <a:srgbClr val="4F4F4F"/>
                </a:solidFill>
                <a:latin typeface="Arial" panose="020B0604020202020204" pitchFamily="34" charset="0"/>
              </a:rPr>
              <a:t> din </a:t>
            </a:r>
            <a:r>
              <a:rPr lang="en-US" sz="1600" b="0" i="0" u="none" strike="noStrike" baseline="0" dirty="0" err="1">
                <a:solidFill>
                  <a:srgbClr val="4F4F4F"/>
                </a:solidFill>
                <a:latin typeface="Arial" panose="020B0604020202020204" pitchFamily="34" charset="0"/>
              </a:rPr>
              <a:t>lanțul</a:t>
            </a:r>
            <a:r>
              <a:rPr lang="en-US" sz="1600" b="0" i="0" u="none" strike="noStrike" baseline="0" dirty="0">
                <a:solidFill>
                  <a:srgbClr val="4F4F4F"/>
                </a:solidFill>
                <a:latin typeface="Arial" panose="020B0604020202020204" pitchFamily="34" charset="0"/>
              </a:rPr>
              <a:t> de </a:t>
            </a:r>
            <a:r>
              <a:rPr lang="en-US" sz="1600" b="0" i="0" u="none" strike="noStrike" baseline="0" dirty="0" err="1">
                <a:solidFill>
                  <a:srgbClr val="4F4F4F"/>
                </a:solidFill>
                <a:latin typeface="Arial" panose="020B0604020202020204" pitchFamily="34" charset="0"/>
              </a:rPr>
              <a:t>distribuție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600" b="1" dirty="0" err="1">
                <a:solidFill>
                  <a:srgbClr val="FF0000"/>
                </a:solidFill>
                <a:latin typeface="Arial" panose="020B0604020202020204" pitchFamily="34" charset="0"/>
              </a:rPr>
              <a:t>verificarea</a:t>
            </a: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Arial" panose="020B0604020202020204" pitchFamily="34" charset="0"/>
              </a:rPr>
              <a:t>în</a:t>
            </a: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trafic</a:t>
            </a: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</a:rPr>
              <a:t> a </a:t>
            </a:r>
            <a:r>
              <a:rPr lang="en-US" sz="16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timpului</a:t>
            </a: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</a:rPr>
              <a:t> de </a:t>
            </a:r>
            <a:r>
              <a:rPr lang="en-US" sz="16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lucru</a:t>
            </a: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săptămânal</a:t>
            </a: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</a:rPr>
              <a:t> maxim </a:t>
            </a:r>
            <a:r>
              <a:rPr lang="en-US" sz="1600" b="1" dirty="0" err="1">
                <a:solidFill>
                  <a:srgbClr val="FF0000"/>
                </a:solidFill>
                <a:latin typeface="Arial" panose="020B0604020202020204" pitchFamily="34" charset="0"/>
              </a:rPr>
              <a:t>extins</a:t>
            </a: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</a:rPr>
              <a:t> de 60 de ore</a:t>
            </a:r>
            <a:endParaRPr lang="ro-RO" sz="1600" dirty="0">
              <a:solidFill>
                <a:srgbClr val="4F4F4F"/>
              </a:solidFill>
              <a:latin typeface="Arial" panose="020B0604020202020204" pitchFamily="34" charset="0"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98564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838200"/>
            <a:ext cx="8877300" cy="4602163"/>
          </a:xfrm>
        </p:spPr>
        <p:txBody>
          <a:bodyPr/>
          <a:lstStyle/>
          <a:p>
            <a:pPr algn="ctr">
              <a:buNone/>
            </a:pPr>
            <a:r>
              <a:rPr lang="ro-RO" sz="2000" b="1" dirty="0">
                <a:solidFill>
                  <a:srgbClr val="C00000"/>
                </a:solidFill>
                <a:latin typeface="+mj-lt"/>
              </a:rPr>
              <a:t>ACȚIUNILE UNTRR</a:t>
            </a:r>
          </a:p>
          <a:p>
            <a:pPr marL="0" indent="0" algn="just">
              <a:buNone/>
            </a:pPr>
            <a:endParaRPr lang="en-US" sz="1200" b="1" dirty="0">
              <a:solidFill>
                <a:srgbClr val="C00000"/>
              </a:solidFill>
              <a:latin typeface="+mj-lt"/>
            </a:endParaRPr>
          </a:p>
          <a:p>
            <a:pPr marL="0" indent="0" algn="just">
              <a:buNone/>
            </a:pPr>
            <a:endParaRPr lang="en-US" sz="1200" b="1" dirty="0">
              <a:solidFill>
                <a:srgbClr val="C00000"/>
              </a:solidFill>
              <a:latin typeface="+mj-lt"/>
            </a:endParaRPr>
          </a:p>
          <a:p>
            <a:pPr marL="0" indent="0" algn="just">
              <a:buNone/>
            </a:pPr>
            <a:r>
              <a:rPr lang="ro-RO" sz="1200" b="1" dirty="0">
                <a:solidFill>
                  <a:srgbClr val="C00000"/>
                </a:solidFill>
                <a:latin typeface="+mj-lt"/>
              </a:rPr>
              <a:t>Solicitare </a:t>
            </a:r>
            <a:r>
              <a:rPr lang="ro-RO" sz="1200" b="1" dirty="0" err="1">
                <a:solidFill>
                  <a:srgbClr val="C00000"/>
                </a:solidFill>
                <a:latin typeface="+mj-lt"/>
              </a:rPr>
              <a:t>clarificari</a:t>
            </a:r>
            <a:r>
              <a:rPr lang="ro-RO" sz="1200" b="1" dirty="0">
                <a:solidFill>
                  <a:srgbClr val="C00000"/>
                </a:solidFill>
                <a:latin typeface="+mj-lt"/>
              </a:rPr>
              <a:t> - Comisia Europeană 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dirty="0" err="1">
                <a:effectLst/>
                <a:latin typeface="Arial" panose="020B0604020202020204" pitchFamily="34" charset="0"/>
                <a:hlinkClick r:id="rId2"/>
              </a:rPr>
              <a:t>Intervenți</a:t>
            </a:r>
            <a:r>
              <a:rPr lang="ro-RO" sz="1200" b="0" i="0" dirty="0">
                <a:effectLst/>
                <a:latin typeface="Arial" panose="020B0604020202020204" pitchFamily="34" charset="0"/>
                <a:hlinkClick r:id="rId2"/>
              </a:rPr>
              <a:t>i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2"/>
              </a:rPr>
              <a:t> UNTRR </a:t>
            </a:r>
            <a:r>
              <a:rPr lang="ro-RO" sz="1200" b="0" i="0" dirty="0">
                <a:effectLst/>
                <a:latin typeface="Arial" panose="020B0604020202020204" pitchFamily="34" charset="0"/>
                <a:hlinkClick r:id="rId2"/>
              </a:rPr>
              <a:t>adresate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2"/>
              </a:rPr>
              <a:t>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2"/>
              </a:rPr>
              <a:t>dnei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2"/>
              </a:rPr>
              <a:t>. Adina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2"/>
              </a:rPr>
              <a:t>Vălean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2"/>
              </a:rPr>
              <a:t>,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2"/>
              </a:rPr>
              <a:t>Comisar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2"/>
              </a:rPr>
              <a:t> European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2"/>
              </a:rPr>
              <a:t>pentru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2"/>
              </a:rPr>
              <a:t>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2"/>
              </a:rPr>
              <a:t>Transporturi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2"/>
              </a:rPr>
              <a:t> ref.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2"/>
              </a:rPr>
              <a:t>solicitare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2"/>
              </a:rPr>
              <a:t>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2"/>
              </a:rPr>
              <a:t>urgentă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2"/>
              </a:rPr>
              <a:t> -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2"/>
              </a:rPr>
              <a:t>clarificări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2"/>
              </a:rPr>
              <a:t>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2"/>
              </a:rPr>
              <a:t>suplimentare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2"/>
              </a:rPr>
              <a:t> ale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2"/>
              </a:rPr>
              <a:t>normelor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2"/>
              </a:rPr>
              <a:t> din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2"/>
              </a:rPr>
              <a:t>Pachetul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2"/>
              </a:rPr>
              <a:t>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2"/>
              </a:rPr>
              <a:t>Mobilitate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2"/>
              </a:rPr>
              <a:t> 1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2"/>
              </a:rPr>
              <a:t>privind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2"/>
              </a:rPr>
              <a:t>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2"/>
              </a:rPr>
              <a:t>noile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2"/>
              </a:rPr>
              <a:t> reguli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2"/>
              </a:rPr>
              <a:t>referitoare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2"/>
              </a:rPr>
              <a:t> la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2"/>
              </a:rPr>
              <a:t>timpii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2"/>
              </a:rPr>
              <a:t> de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2"/>
              </a:rPr>
              <a:t>conducere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2"/>
              </a:rPr>
              <a:t>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2"/>
              </a:rPr>
              <a:t>și</a:t>
            </a:r>
            <a:r>
              <a:rPr lang="en-US" sz="1200" b="0" i="0" dirty="0">
                <a:effectLst/>
                <a:latin typeface="Arial" panose="020B0604020202020204" pitchFamily="34" charset="0"/>
                <a:hlinkClick r:id="rId2"/>
              </a:rPr>
              <a:t> de </a:t>
            </a:r>
            <a:r>
              <a:rPr lang="en-US" sz="1200" b="0" i="0" dirty="0" err="1">
                <a:effectLst/>
                <a:latin typeface="Arial" panose="020B0604020202020204" pitchFamily="34" charset="0"/>
                <a:hlinkClick r:id="rId2"/>
              </a:rPr>
              <a:t>odihnă</a:t>
            </a:r>
            <a:endParaRPr lang="ro-RO" sz="1200" b="0" i="0" dirty="0">
              <a:effectLst/>
              <a:latin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Răspunsul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Comisiei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Europene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 ref.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solicitare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urgentă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 -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clarificări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suplimentare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 ale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normelor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 din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Pachetul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Mobilitate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 1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privind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noile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 reguli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referitoare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 la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timpii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 de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conducere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și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 de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3"/>
              </a:rPr>
              <a:t>odihnă</a:t>
            </a:r>
            <a:endParaRPr lang="en-US" sz="1200" b="0" i="0" dirty="0">
              <a:solidFill>
                <a:srgbClr val="606064"/>
              </a:solidFill>
              <a:effectLst/>
              <a:latin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o-RO" sz="1200" b="1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Interventii</a:t>
            </a:r>
            <a:r>
              <a:rPr lang="ro-RO" sz="12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UNTRR  </a:t>
            </a:r>
            <a:r>
              <a:rPr lang="ro-RO" sz="12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- </a:t>
            </a:r>
            <a:r>
              <a:rPr lang="ro-RO" sz="12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Stabilirea unei proceduri corecte și armonizate de controlare a respectării interdicției de efectuare a repausului săptămânal normal de peste 45 h în cabină care să fie respectată în toate Statele Membre</a:t>
            </a:r>
          </a:p>
          <a:p>
            <a:pPr marL="0" indent="0" algn="just">
              <a:buNone/>
            </a:pP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Pachetul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Mobilitate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 1 -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progresul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actelor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 de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punere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în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aplicare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și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clarificărilor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4"/>
              </a:rPr>
              <a:t> CE</a:t>
            </a:r>
            <a:endParaRPr lang="en-US" sz="1200" b="0" i="0" dirty="0">
              <a:solidFill>
                <a:srgbClr val="606064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sz="1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Sistemul</a:t>
            </a:r>
            <a:r>
              <a:rPr lang="en-US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n-US" sz="1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clasificare</a:t>
            </a:r>
            <a:r>
              <a:rPr lang="en-US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în</a:t>
            </a:r>
            <a:r>
              <a:rPr lang="en-US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funcție</a:t>
            </a:r>
            <a:r>
              <a:rPr lang="en-US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n-US" sz="1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gradul</a:t>
            </a:r>
            <a:r>
              <a:rPr lang="en-US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n-US" sz="1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risc</a:t>
            </a:r>
            <a:r>
              <a:rPr lang="en-US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al </a:t>
            </a:r>
            <a:r>
              <a:rPr lang="en-US" sz="1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încălcărilor</a:t>
            </a:r>
            <a:r>
              <a:rPr lang="en-US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regulilor</a:t>
            </a:r>
            <a:r>
              <a:rPr lang="en-US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privind</a:t>
            </a:r>
            <a:r>
              <a:rPr lang="en-US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timpii</a:t>
            </a:r>
            <a:r>
              <a:rPr lang="en-US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n-US" sz="1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conducere</a:t>
            </a:r>
            <a:r>
              <a:rPr lang="en-US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și</a:t>
            </a:r>
            <a:r>
              <a:rPr lang="en-US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n-US" sz="1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odihnă</a:t>
            </a:r>
            <a:endParaRPr lang="ro-RO" sz="1200" b="1" dirty="0">
              <a:solidFill>
                <a:srgbClr val="C0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0" indent="0" algn="just">
              <a:buNone/>
            </a:pPr>
            <a:endParaRPr lang="ro-RO" sz="1200" b="1" dirty="0">
              <a:solidFill>
                <a:srgbClr val="000000"/>
              </a:solidFill>
              <a:latin typeface="+mj-lt"/>
            </a:endParaRPr>
          </a:p>
          <a:p>
            <a:pPr marL="0" indent="0" algn="just">
              <a:buNone/>
            </a:pPr>
            <a:r>
              <a:rPr lang="ro-RO" sz="1200" b="1" dirty="0">
                <a:solidFill>
                  <a:srgbClr val="C00000"/>
                </a:solidFill>
                <a:latin typeface="+mj-lt"/>
              </a:rPr>
              <a:t>Studii impact </a:t>
            </a:r>
            <a:r>
              <a:rPr lang="en-US" sz="1200" b="1" dirty="0">
                <a:solidFill>
                  <a:srgbClr val="C00000"/>
                </a:solidFill>
                <a:latin typeface="+mj-lt"/>
              </a:rPr>
              <a:t>-</a:t>
            </a:r>
            <a:r>
              <a:rPr lang="ro-RO" sz="1200" b="1" dirty="0">
                <a:solidFill>
                  <a:srgbClr val="C00000"/>
                </a:solidFill>
                <a:latin typeface="+mj-lt"/>
              </a:rPr>
              <a:t> sprijinire acțiuni împotriva Pachetului Mobilitate 1</a:t>
            </a:r>
            <a:endParaRPr lang="en-US" sz="1200" b="1" dirty="0">
              <a:solidFill>
                <a:srgbClr val="C00000"/>
              </a:solidFill>
              <a:latin typeface="+mj-lt"/>
            </a:endParaRPr>
          </a:p>
          <a:p>
            <a:pPr marL="0" indent="0" algn="just">
              <a:buNone/>
            </a:pP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30.03.2021: UNTRR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alături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 de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Asociațiile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profesionale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 de transport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rutier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 din Bulgaria,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Ungaria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,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Lituania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și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 Polonia au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adresat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 o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scrisoare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comună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Comisarului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 European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pentru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Transporturi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solicitând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anularea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urgentă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 a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obligației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întoarcerii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acasă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 a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camioanelor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 la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fiecare</a:t>
            </a:r>
            <a:r>
              <a:rPr lang="en-US" sz="1200" b="0" i="0" dirty="0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 8 </a:t>
            </a:r>
            <a:r>
              <a:rPr lang="en-US" sz="1200" b="0" i="0" dirty="0" err="1">
                <a:solidFill>
                  <a:srgbClr val="606064"/>
                </a:solidFill>
                <a:effectLst/>
                <a:latin typeface="Arial" panose="020B0604020202020204" pitchFamily="34" charset="0"/>
                <a:hlinkClick r:id="rId5"/>
              </a:rPr>
              <a:t>săptămâni</a:t>
            </a:r>
            <a:endParaRPr lang="en-US" sz="1200" b="0" i="0" dirty="0">
              <a:solidFill>
                <a:srgbClr val="606064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1200" b="1" dirty="0">
              <a:solidFill>
                <a:srgbClr val="C00000"/>
              </a:solidFill>
              <a:latin typeface="+mj-lt"/>
            </a:endParaRPr>
          </a:p>
          <a:p>
            <a:pPr marL="0" indent="0" algn="just">
              <a:buNone/>
            </a:pPr>
            <a:r>
              <a:rPr lang="en-US" sz="1200" b="1" dirty="0" err="1">
                <a:solidFill>
                  <a:srgbClr val="C00000"/>
                </a:solidFill>
                <a:latin typeface="+mj-lt"/>
              </a:rPr>
              <a:t>Sprijininire</a:t>
            </a:r>
            <a:r>
              <a:rPr lang="en-US" sz="12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1200" b="1" dirty="0" err="1">
                <a:solidFill>
                  <a:srgbClr val="C00000"/>
                </a:solidFill>
                <a:latin typeface="+mj-lt"/>
              </a:rPr>
              <a:t>introducere</a:t>
            </a:r>
            <a:r>
              <a:rPr lang="en-US" sz="12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1200" b="1" dirty="0" err="1">
                <a:solidFill>
                  <a:srgbClr val="C00000"/>
                </a:solidFill>
                <a:latin typeface="+mj-lt"/>
              </a:rPr>
              <a:t>programe</a:t>
            </a:r>
            <a:r>
              <a:rPr lang="en-US" sz="12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ro-RO" sz="1200" b="1" dirty="0">
                <a:solidFill>
                  <a:srgbClr val="C00000"/>
                </a:solidFill>
                <a:latin typeface="+mj-lt"/>
              </a:rPr>
              <a:t>învățare la locul de muncă – </a:t>
            </a:r>
            <a:r>
              <a:rPr lang="ro-RO" sz="1200" dirty="0">
                <a:solidFill>
                  <a:schemeClr val="tx1"/>
                </a:solidFill>
                <a:latin typeface="+mj-lt"/>
              </a:rPr>
              <a:t>exemple organizare timpi de conducere și odihnă pentru care s-a solicitat validare CE, ECR, CORTE, IRU</a:t>
            </a:r>
            <a:endParaRPr lang="ro-RO" sz="1200" b="1" dirty="0">
              <a:solidFill>
                <a:schemeClr val="tx1"/>
              </a:solidFill>
              <a:latin typeface="+mj-lt"/>
            </a:endParaRPr>
          </a:p>
          <a:p>
            <a:pPr marL="0" indent="0" algn="just">
              <a:buNone/>
            </a:pPr>
            <a:endParaRPr lang="ro-RO" sz="1200" b="1" dirty="0">
              <a:solidFill>
                <a:srgbClr val="C00000"/>
              </a:solidFill>
              <a:latin typeface="+mj-lt"/>
            </a:endParaRPr>
          </a:p>
          <a:p>
            <a:pPr marL="0" indent="0" algn="just">
              <a:buNone/>
            </a:pPr>
            <a:r>
              <a:rPr lang="ro-RO" sz="1200" b="1" i="0" u="none" strike="noStrike" baseline="0" dirty="0">
                <a:solidFill>
                  <a:srgbClr val="C00000"/>
                </a:solidFill>
                <a:latin typeface="+mj-lt"/>
              </a:rPr>
              <a:t>P</a:t>
            </a:r>
            <a:r>
              <a:rPr lang="en-US" sz="1200" b="1" i="0" u="none" strike="noStrike" baseline="0" dirty="0" err="1">
                <a:solidFill>
                  <a:srgbClr val="C00000"/>
                </a:solidFill>
                <a:latin typeface="+mj-lt"/>
              </a:rPr>
              <a:t>rogramul</a:t>
            </a:r>
            <a:r>
              <a:rPr lang="en-US" sz="1200" b="1" i="0" u="none" strike="noStrike" baseline="0" dirty="0">
                <a:solidFill>
                  <a:srgbClr val="C00000"/>
                </a:solidFill>
                <a:latin typeface="+mj-lt"/>
              </a:rPr>
              <a:t> de </a:t>
            </a:r>
            <a:r>
              <a:rPr lang="en-US" sz="1200" b="1" i="0" u="none" strike="noStrike" baseline="0" dirty="0" err="1">
                <a:solidFill>
                  <a:srgbClr val="C00000"/>
                </a:solidFill>
                <a:latin typeface="+mj-lt"/>
              </a:rPr>
              <a:t>specializare</a:t>
            </a:r>
            <a:r>
              <a:rPr lang="en-US" sz="1200" b="1" i="0" u="none" strike="noStrike" baseline="0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1200" b="1" i="0" u="none" strike="noStrike" baseline="0" dirty="0" err="1">
                <a:solidFill>
                  <a:srgbClr val="C00000"/>
                </a:solidFill>
                <a:latin typeface="+mj-lt"/>
              </a:rPr>
              <a:t>conducãtor</a:t>
            </a:r>
            <a:r>
              <a:rPr lang="en-US" sz="1200" b="1" i="0" u="none" strike="noStrike" baseline="0" dirty="0">
                <a:solidFill>
                  <a:srgbClr val="C00000"/>
                </a:solidFill>
                <a:latin typeface="+mj-lt"/>
              </a:rPr>
              <a:t> auto transport </a:t>
            </a:r>
            <a:r>
              <a:rPr lang="en-US" sz="1200" b="1" i="0" u="none" strike="noStrike" baseline="0" dirty="0" err="1">
                <a:solidFill>
                  <a:srgbClr val="C00000"/>
                </a:solidFill>
                <a:latin typeface="+mj-lt"/>
              </a:rPr>
              <a:t>rutier</a:t>
            </a:r>
            <a:r>
              <a:rPr lang="en-US" sz="1200" b="1" i="0" u="none" strike="noStrike" baseline="0" dirty="0">
                <a:solidFill>
                  <a:srgbClr val="C00000"/>
                </a:solidFill>
                <a:latin typeface="+mj-lt"/>
              </a:rPr>
              <a:t> de </a:t>
            </a:r>
            <a:r>
              <a:rPr lang="en-US" sz="1200" b="1" i="0" u="none" strike="noStrike" baseline="0" dirty="0" err="1">
                <a:solidFill>
                  <a:srgbClr val="C00000"/>
                </a:solidFill>
                <a:latin typeface="+mj-lt"/>
              </a:rPr>
              <a:t>mãrfuri</a:t>
            </a:r>
            <a:r>
              <a:rPr lang="en-US" sz="1200" b="1" i="0" u="none" strike="noStrike" baseline="0" dirty="0">
                <a:solidFill>
                  <a:srgbClr val="000000"/>
                </a:solidFill>
                <a:latin typeface="+mj-lt"/>
              </a:rPr>
              <a:t>, </a:t>
            </a:r>
            <a:r>
              <a:rPr lang="en-US" sz="1200" b="1" i="0" u="none" strike="noStrike" baseline="0" dirty="0" err="1">
                <a:solidFill>
                  <a:srgbClr val="000000"/>
                </a:solidFill>
                <a:latin typeface="+mj-lt"/>
              </a:rPr>
              <a:t>în</a:t>
            </a:r>
            <a:r>
              <a:rPr lang="en-US" sz="1200" b="1" i="0" u="none" strike="noStrike" baseline="0" dirty="0">
                <a:solidFill>
                  <a:srgbClr val="000000"/>
                </a:solidFill>
                <a:latin typeface="+mj-lt"/>
              </a:rPr>
              <a:t> care sunt predate </a:t>
            </a:r>
            <a:r>
              <a:rPr lang="en-US" sz="1200" b="1" i="0" u="none" strike="noStrike" baseline="0" dirty="0" err="1">
                <a:solidFill>
                  <a:srgbClr val="000000"/>
                </a:solidFill>
                <a:latin typeface="+mj-lt"/>
              </a:rPr>
              <a:t>șoferilor</a:t>
            </a:r>
            <a:r>
              <a:rPr lang="en-US" sz="1200" b="1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200" b="1" i="0" u="none" strike="noStrike" baseline="0" dirty="0" err="1">
                <a:solidFill>
                  <a:srgbClr val="000000"/>
                </a:solidFill>
                <a:latin typeface="+mj-lt"/>
              </a:rPr>
              <a:t>informații</a:t>
            </a:r>
            <a:r>
              <a:rPr lang="en-US" sz="1200" b="1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200" b="1" i="0" u="none" strike="noStrike" baseline="0" dirty="0" err="1">
                <a:solidFill>
                  <a:srgbClr val="000000"/>
                </a:solidFill>
                <a:latin typeface="+mj-lt"/>
              </a:rPr>
              <a:t>actualizate</a:t>
            </a:r>
            <a:r>
              <a:rPr lang="en-US" sz="1200" b="1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200" b="1" i="0" u="none" strike="noStrike" baseline="0" dirty="0" err="1">
                <a:solidFill>
                  <a:srgbClr val="000000"/>
                </a:solidFill>
                <a:latin typeface="+mj-lt"/>
              </a:rPr>
              <a:t>privind</a:t>
            </a:r>
            <a:r>
              <a:rPr lang="en-US" sz="1200" b="1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200" b="1" i="0" u="none" strike="noStrike" baseline="0" dirty="0" err="1">
                <a:solidFill>
                  <a:srgbClr val="000000"/>
                </a:solidFill>
                <a:latin typeface="+mj-lt"/>
              </a:rPr>
              <a:t>noile</a:t>
            </a:r>
            <a:r>
              <a:rPr lang="en-US" sz="1200" b="1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200" b="1" i="0" u="none" strike="noStrike" baseline="0" dirty="0" err="1">
                <a:solidFill>
                  <a:srgbClr val="000000"/>
                </a:solidFill>
                <a:latin typeface="+mj-lt"/>
              </a:rPr>
              <a:t>prevederi</a:t>
            </a:r>
            <a:r>
              <a:rPr lang="en-US" sz="1200" b="1" i="0" u="none" strike="noStrike" baseline="0" dirty="0">
                <a:solidFill>
                  <a:srgbClr val="000000"/>
                </a:solidFill>
                <a:latin typeface="+mj-lt"/>
              </a:rPr>
              <a:t> ale </a:t>
            </a:r>
            <a:r>
              <a:rPr lang="en-US" sz="1200" b="1" i="0" u="none" strike="noStrike" baseline="0" dirty="0" err="1">
                <a:solidFill>
                  <a:srgbClr val="000000"/>
                </a:solidFill>
                <a:latin typeface="+mj-lt"/>
              </a:rPr>
              <a:t>Pachetului</a:t>
            </a:r>
            <a:r>
              <a:rPr lang="en-US" sz="1200" b="1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200" b="1" i="0" u="none" strike="noStrike" baseline="0" dirty="0" err="1">
                <a:solidFill>
                  <a:srgbClr val="000000"/>
                </a:solidFill>
                <a:latin typeface="+mj-lt"/>
              </a:rPr>
              <a:t>Mobilitate</a:t>
            </a:r>
            <a:r>
              <a:rPr lang="en-US" sz="1200" b="1" i="0" u="none" strike="noStrike" baseline="0" dirty="0">
                <a:solidFill>
                  <a:srgbClr val="000000"/>
                </a:solidFill>
                <a:latin typeface="+mj-lt"/>
              </a:rPr>
              <a:t> 1</a:t>
            </a:r>
            <a:endParaRPr lang="ro-RO" sz="1200" b="1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2844225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ro-RO" dirty="0"/>
              <a:t>Vă mulțumesc pentru atenție!</a:t>
            </a:r>
          </a:p>
          <a:p>
            <a:pPr marL="0" indent="0" algn="ctr">
              <a:buNone/>
            </a:pPr>
            <a:endParaRPr lang="ro-RO" dirty="0"/>
          </a:p>
          <a:p>
            <a:pPr marL="0" indent="0" algn="ctr">
              <a:buNone/>
            </a:pPr>
            <a:r>
              <a:rPr lang="ro-RO" sz="1600" dirty="0" err="1">
                <a:hlinkClick r:id="rId2"/>
              </a:rPr>
              <a:t>roxana.ilie</a:t>
            </a:r>
            <a:r>
              <a:rPr lang="ro-RO" sz="1600" dirty="0">
                <a:hlinkClick r:id="rId2"/>
              </a:rPr>
              <a:t>@</a:t>
            </a:r>
            <a:r>
              <a:rPr lang="ro-RO" sz="1600" dirty="0" err="1">
                <a:hlinkClick r:id="rId2"/>
              </a:rPr>
              <a:t>untrr.ro</a:t>
            </a:r>
            <a:r>
              <a:rPr lang="ro-RO" sz="1600" dirty="0"/>
              <a:t> </a:t>
            </a:r>
          </a:p>
          <a:p>
            <a:pPr marL="0" indent="0">
              <a:buNone/>
            </a:pPr>
            <a:endParaRPr lang="ro-R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5769</TotalTime>
  <Words>978</Words>
  <Application>Microsoft Office PowerPoint</Application>
  <PresentationFormat>On-screen Show (4:3)</PresentationFormat>
  <Paragraphs>71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  <vt:variant>
        <vt:lpstr>Custom Shows</vt:lpstr>
      </vt:variant>
      <vt:variant>
        <vt:i4>8</vt:i4>
      </vt:variant>
    </vt:vector>
  </HeadingPairs>
  <TitlesOfParts>
    <vt:vector size="21" baseType="lpstr">
      <vt:lpstr>Arial</vt:lpstr>
      <vt:lpstr>Calibri</vt:lpstr>
      <vt:lpstr>Symbol</vt:lpstr>
      <vt:lpstr>Tms Rmn</vt:lpstr>
      <vt:lpstr>Wingdings</vt:lpstr>
      <vt:lpstr>Presentation</vt:lpstr>
      <vt:lpstr> Eveniment regional VEST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Cabotaj</vt:lpstr>
      <vt:lpstr>11</vt:lpstr>
      <vt:lpstr>1.2</vt:lpstr>
      <vt:lpstr>1.3art8</vt:lpstr>
      <vt:lpstr>1.3art9</vt:lpstr>
      <vt:lpstr>1.3</vt:lpstr>
      <vt:lpstr>1.5</vt:lpstr>
      <vt:lpstr>1.4</vt:lpstr>
    </vt:vector>
  </TitlesOfParts>
  <Company>UNTRR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IRU Seminar  Image and Employment in Road Transport</dc:title>
  <dc:creator>roxana</dc:creator>
  <cp:lastModifiedBy>User</cp:lastModifiedBy>
  <cp:revision>564</cp:revision>
  <cp:lastPrinted>2017-06-08T06:48:45Z</cp:lastPrinted>
  <dcterms:created xsi:type="dcterms:W3CDTF">2010-01-20T12:49:49Z</dcterms:created>
  <dcterms:modified xsi:type="dcterms:W3CDTF">2021-06-09T08:34:24Z</dcterms:modified>
</cp:coreProperties>
</file>