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7" r:id="rId2"/>
    <p:sldId id="449" r:id="rId3"/>
    <p:sldId id="448" r:id="rId4"/>
    <p:sldId id="457" r:id="rId5"/>
    <p:sldId id="458" r:id="rId6"/>
    <p:sldId id="456" r:id="rId7"/>
    <p:sldId id="453" r:id="rId8"/>
  </p:sldIdLst>
  <p:sldSz cx="9144000" cy="6858000" type="screen4x3"/>
  <p:notesSz cx="6799263" cy="9929813"/>
  <p:custShowLst>
    <p:custShow name="Cabotaj" id="0">
      <p:sldLst/>
    </p:custShow>
    <p:custShow name="11" id="1">
      <p:sldLst/>
    </p:custShow>
    <p:custShow name="1.2" id="2">
      <p:sldLst/>
    </p:custShow>
    <p:custShow name="1.3art8" id="3">
      <p:sldLst/>
    </p:custShow>
    <p:custShow name="1.3art9" id="4">
      <p:sldLst/>
    </p:custShow>
    <p:custShow name="1.3" id="5">
      <p:sldLst/>
    </p:custShow>
    <p:custShow name="1.5" id="6">
      <p:sldLst/>
    </p:custShow>
    <p:custShow name="1.4" id="7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018" y="1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0473C10-04E9-4F6C-B20A-F1D34F395C7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975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018" y="9431975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E1A048C-4E4B-4199-A2DB-11B86AE5F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1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018" y="0"/>
            <a:ext cx="2945660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D4C8BF-CEAB-4719-A698-312773B8FE82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6781"/>
            <a:ext cx="5439726" cy="4467861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975"/>
            <a:ext cx="2945661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018" y="9431975"/>
            <a:ext cx="2945660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301F7A-F4C2-4B9D-97FD-EA3880B9C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4950-6B73-4118-8D7A-BA80ADA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920C-9A2B-4A89-93B1-E9AB8E1F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3FF3-4E8F-4E83-9BB3-391A82527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791200"/>
            <a:ext cx="8458200" cy="3079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ro-RO" dirty="0"/>
              <a:t>Proiect cofinanţat din Fondul Social European prin Programul Operaţional Capital Uman 2014-2020</a:t>
            </a:r>
            <a:endParaRPr lang="en-US" dirty="0"/>
          </a:p>
        </p:txBody>
      </p:sp>
      <p:pic>
        <p:nvPicPr>
          <p:cNvPr id="7" name="Picture 6" descr="Untitl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257800" cy="82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4744-1531-4E10-9C24-0C6D20812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1526-A065-4C08-AE9A-A1B1AA0CE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A3F-ACC1-403E-BED3-59B970142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C99D-4F6B-44BF-82D1-AD9FED62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5383-E0F8-4977-83D3-C80E94F79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845DF-282C-4CC6-800B-F104F653B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EB4E-458C-425D-BDE2-AC3DB3D6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AB904E-E3B8-4283-AC4D-31A085F4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5738" y="6165850"/>
            <a:ext cx="1228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4D4D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.html" TargetMode="External"/><Relationship Id="rId2" Type="http://schemas.openxmlformats.org/officeDocument/2006/relationships/hyperlink" Target="https://www.untrr.ro/meniu-vertical/pachet-mobilitate-1/30-11-2020-comisia-europeana-a-publicat-primului-set-de-clarificari-referitoare-la-noile-prevederi-ale-pachetului-mobilitate-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/raspunsul-comisiei-europene-ref-solicitare-urgenta-clarificari-suplimentare-ale-normelor-din-pachetul-mobilitate-1-privind-noile-reguli-referitoare-la-timpii-de-conducere-si-de-odihna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trr.ro/comunicate-untrr/comunicat-de-pres-23-02-2021-studiul-comisiei-europene-privind-obligatia-intoarcerii-acasa-a-camioanelor-confirma-impactul-negativ-major-al-acestei-masuri-asupra-transportatorilor-rutieri-est-europeni-si-asupra-mediului-semnalat-de-untrr-in-mod-constant-institutiilor-europen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/raspunsul-comisiei-europene-ref-solicitare-urgenta-clarificari-suplimentare-ale-normelor-din-pachetul-mobilitate-1-privind-noile-reguli-referitoare-la-timpii-de-conducere-si-de-odihna.html" TargetMode="External"/><Relationship Id="rId2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trr.ro/comunicate-untrr/comunicat-de-pres-30-03-2021-untrr-alaturi-de-asociatiile-profesionale-de-transport-rutier-din-bulgaria-ungaria-lituania-si-polonia-au-adresat-o-scrisoare-comuna-comisarului-european-pentru-transporturi-solicitand-anularea-urgenta-a-obligatiei-intoarcerii-acasa-a-camioanelor-la-fiecare-8-saptamani.html" TargetMode="External"/><Relationship Id="rId4" Type="http://schemas.openxmlformats.org/officeDocument/2006/relationships/hyperlink" Target="https://www.untrr.ro/meniu-vertical/pachet-mobilitate-1/pachetul-mobilitate-1-progresul-actelor-de-punere-in-aplicare-si-clarificarilor-c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xana.ilie@untrr.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490537"/>
          </a:xfrm>
        </p:spPr>
        <p:txBody>
          <a:bodyPr/>
          <a:lstStyle/>
          <a:p>
            <a:br>
              <a:rPr lang="ro-RO" sz="2400" b="1" dirty="0">
                <a:solidFill>
                  <a:srgbClr val="C00000"/>
                </a:solidFill>
              </a:rPr>
            </a:br>
            <a:r>
              <a:rPr lang="en-US" sz="2400" b="1" dirty="0" err="1">
                <a:solidFill>
                  <a:srgbClr val="C00000"/>
                </a:solidFill>
              </a:rPr>
              <a:t>Eveniment</a:t>
            </a:r>
            <a:r>
              <a:rPr lang="en-US" sz="2400" b="1" dirty="0">
                <a:solidFill>
                  <a:srgbClr val="C00000"/>
                </a:solidFill>
              </a:rPr>
              <a:t> regional</a:t>
            </a:r>
            <a:r>
              <a:rPr lang="ro-RO" sz="2400" b="1" dirty="0">
                <a:solidFill>
                  <a:srgbClr val="C00000"/>
                </a:solidFill>
              </a:rPr>
              <a:t> Sud-Est</a:t>
            </a:r>
            <a:br>
              <a:rPr lang="ro-RO" sz="2400" b="1" dirty="0">
                <a:solidFill>
                  <a:srgbClr val="C00000"/>
                </a:solidFill>
              </a:rPr>
            </a:br>
            <a:r>
              <a:rPr lang="ro-RO" sz="24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Necesitatea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formării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profesionale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continue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în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sectorul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distributiei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o-RO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Pachetul Mobilitate 1 </a:t>
            </a:r>
            <a:r>
              <a:rPr lang="ro-RO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impactul asupra activității transporta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ro-RO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orilor romani și șoferilor profesioniști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o-RO" sz="2400" b="1" dirty="0">
                <a:solidFill>
                  <a:srgbClr val="0070C0"/>
                </a:solidFill>
              </a:rPr>
              <a:t>		</a:t>
            </a:r>
            <a:endParaRPr lang="en-US" sz="2400" b="1" dirty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en-US" sz="2000" b="1" dirty="0">
                <a:solidFill>
                  <a:schemeClr val="tx1"/>
                </a:solidFill>
              </a:rPr>
              <a:t>Roxana ILIE</a:t>
            </a:r>
          </a:p>
          <a:p>
            <a:pPr algn="r">
              <a:buNone/>
            </a:pPr>
            <a:r>
              <a:rPr lang="en-US" sz="2000" b="1" dirty="0">
                <a:solidFill>
                  <a:schemeClr val="tx1"/>
                </a:solidFill>
              </a:rPr>
              <a:t>Manager </a:t>
            </a:r>
            <a:r>
              <a:rPr lang="en-US" sz="2000" b="1" dirty="0" err="1">
                <a:solidFill>
                  <a:schemeClr val="tx1"/>
                </a:solidFill>
              </a:rPr>
              <a:t>proiect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o-RO" sz="2000" b="1" dirty="0">
                <a:solidFill>
                  <a:schemeClr val="tx1"/>
                </a:solidFill>
              </a:rPr>
              <a:t>Galați, 31 martie 2021</a:t>
            </a:r>
          </a:p>
          <a:p>
            <a:pPr algn="ctr"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o-RO" sz="1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Proiect cofinanţat din Fondul Social European prin Programul Operaţional Capital Uman 2014-2020</a:t>
            </a:r>
          </a:p>
          <a:p>
            <a:pPr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vi-VN" sz="2400" b="1" dirty="0">
                <a:solidFill>
                  <a:srgbClr val="0070C0"/>
                </a:solidFill>
              </a:rPr>
              <a:t> </a:t>
            </a:r>
            <a:endParaRPr lang="ro-RO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135563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Pachetul Mobilitate 1 publicat pe 31.07.2020 în Jurnalul Oficial UE</a:t>
            </a:r>
            <a:r>
              <a:rPr lang="ro-RO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o-RO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2020/1054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reguli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timpii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conducere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odihnă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o-RO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2020/1055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reguli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ccesul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piața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transport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rutier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mărfă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profesie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operatorii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transport de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mărfă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DIRECTIVA (UE) 2020/1057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reguli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legislației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specială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(Lex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specialis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detașarea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lucrătorilor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transportul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rutier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conținut 2">
            <a:extLst>
              <a:ext uri="{FF2B5EF4-FFF2-40B4-BE49-F238E27FC236}">
                <a16:creationId xmlns:a16="http://schemas.microsoft.com/office/drawing/2014/main" id="{AF2BA394-1B0C-4FE2-8EDD-0E6B7D0A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685800"/>
            <a:ext cx="9036496" cy="5211763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2020/1054 de modificare a Regulamentului (CE) nr. 561/2006 în ceea ce privește cerințele minime referitoare la duratele de conducere zilnice și săptămânale maxime, pauzele minime și perioadele de repaus zilnic și săptămânal și a Regulamentului (UE) nr. 165/2014 în ceea ce privește poziționarea prin intermediul tahografelor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Noile reguli discriminatorii pentru transportatorii români, precum obligația întoarcerii acasă a șoferilor și interzicerea repausului săptămânal normal în cabina camionului se aplică direct în toate statele membre din 20.08.2020! </a:t>
            </a:r>
            <a:endParaRPr lang="en-US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30.11 2020 - Comisia Europeană a publicat primului set de clarificări referitoare la noile prevederi ale Pachetului Mobilitate 1</a:t>
            </a:r>
            <a:endParaRPr lang="it-IT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1200" b="0" i="0" dirty="0">
              <a:effectLst/>
              <a:latin typeface="Arial" panose="020B0604020202020204" pitchFamily="34" charset="0"/>
              <a:hlinkClick r:id="rId3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Intervenția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UNTRR nr. 399/10.03.2021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adresată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dnei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. Adina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Vălean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,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Comisar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European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pentru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Transporturi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ref.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solicitare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urgentă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-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clarificări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suplimentare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ale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normelor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din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Pachetul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Mobilitate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1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privind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noile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reguli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referitoare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la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timpii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conducere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și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odihnă</a:t>
            </a:r>
            <a:endParaRPr lang="ro-RO" sz="1200" b="0" i="0" dirty="0"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Răspunsul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Comisiei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Europene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ref.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solicitare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urgentă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-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clarificări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suplimentare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ale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normelor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din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Pachetul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Mobilitate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1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privind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noile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reguli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referitoare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la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timpii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conducere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odihnă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o-RO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BFFDF9-E3F7-4425-8A43-AF64C9E1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4777581"/>
          </a:xfrm>
        </p:spPr>
        <p:txBody>
          <a:bodyPr/>
          <a:lstStyle/>
          <a:p>
            <a:pPr marL="0" indent="0">
              <a:buNone/>
            </a:pPr>
            <a:r>
              <a:rPr lang="ro-RO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2020/1055 de modificare a Regulamentelor (CE) nr. 1071/2009, (CE) nr. 1072/2009 și (UE) nr. 1024/2012 în vederea adaptării acestora la evoluțiile sectorului transportului rutier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Noile reguli care se aplică </a:t>
            </a:r>
            <a:r>
              <a:rPr lang="ro-RO" sz="20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21 februarie 2022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întoarcerea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acasă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a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camioanelor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la 8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săptămâni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COMUNICAT DE PRESĂ, 23.02.2021: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Studiul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Comisiei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Europene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privind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obligația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întoarcerii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acasă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camioanelor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confirmă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impactul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negativ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major al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acestei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măsuri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asupra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transportatorilor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rutieri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Est-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Europeni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asupra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mediului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,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semnalat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de UNTRR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în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mod constant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instituțiilor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europene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Companiile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 de transport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rutier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trebuie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să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aibă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dispoziție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un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număr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vehicule</a:t>
            </a:r>
            <a:r>
              <a:rPr lang="ro-RO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și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ro-RO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șoferi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proporțional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cu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volumul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operațiunilor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transport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efectuate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întreprindere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r>
              <a:rPr lang="en-US" sz="1600" b="0" i="0" u="none" strike="noStrike" baseline="0" dirty="0">
                <a:solidFill>
                  <a:schemeClr val="tx1"/>
                </a:solidFill>
                <a:latin typeface="Tms Rmn"/>
              </a:rPr>
              <a:t> 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Criteriile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acces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profesie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si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piata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se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aplica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si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autovehiculelor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sau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combinațiilor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vehicule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destinate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exclusiv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transportului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mărfuri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implicate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transportul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internațional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căror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masă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maximă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autorizată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depășește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 2,5 tone</a:t>
            </a:r>
            <a:endParaRPr lang="ro-RO" sz="1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dirty="0" err="1"/>
              <a:t>cerința</a:t>
            </a:r>
            <a:r>
              <a:rPr lang="en-US" sz="1600" dirty="0"/>
              <a:t> ca </a:t>
            </a:r>
            <a:r>
              <a:rPr lang="en-US" sz="1600" dirty="0" err="1"/>
              <a:t>managerul</a:t>
            </a:r>
            <a:r>
              <a:rPr lang="ro-RO" sz="1600" dirty="0"/>
              <a:t>/</a:t>
            </a:r>
            <a:r>
              <a:rPr lang="en-US" sz="1600" dirty="0" err="1"/>
              <a:t>întreprinderea</a:t>
            </a:r>
            <a:r>
              <a:rPr lang="en-US" sz="1600" dirty="0"/>
              <a:t> de transport </a:t>
            </a:r>
            <a:r>
              <a:rPr lang="en-US" sz="1600" dirty="0" err="1"/>
              <a:t>să</a:t>
            </a:r>
            <a:r>
              <a:rPr lang="en-US" sz="1600" dirty="0"/>
              <a:t> nu fi </a:t>
            </a:r>
            <a:r>
              <a:rPr lang="ro-RO" sz="1600" dirty="0"/>
              <a:t>fost sancționat(ă)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încălcări</a:t>
            </a:r>
            <a:r>
              <a:rPr lang="en-US" sz="1600" dirty="0"/>
              <a:t> grave </a:t>
            </a:r>
            <a:r>
              <a:rPr lang="en-US" sz="1600" dirty="0" err="1"/>
              <a:t>în</a:t>
            </a:r>
            <a:r>
              <a:rPr lang="en-US" sz="1600" dirty="0"/>
              <a:t> special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ceea</a:t>
            </a:r>
            <a:r>
              <a:rPr lang="en-US" sz="1600" dirty="0"/>
              <a:t>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privește</a:t>
            </a:r>
            <a:r>
              <a:rPr lang="en-US" sz="1600" dirty="0"/>
              <a:t> </a:t>
            </a:r>
            <a:r>
              <a:rPr lang="en-US" sz="1600" b="1" dirty="0" err="1">
                <a:solidFill>
                  <a:srgbClr val="FF0000"/>
                </a:solidFill>
              </a:rPr>
              <a:t>detașarea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lucrătorilor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în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sectorul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transportului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rutier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legea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aplicabilă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obligațiilor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contractuale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si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cabotajul</a:t>
            </a:r>
            <a:r>
              <a:rPr lang="en-US" sz="1600" dirty="0"/>
              <a:t>; 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dirty="0" err="1"/>
              <a:t>introducerea</a:t>
            </a:r>
            <a:r>
              <a:rPr lang="en-US" sz="1600" dirty="0"/>
              <a:t> </a:t>
            </a:r>
            <a:r>
              <a:rPr lang="en-US" sz="1600" dirty="0" err="1"/>
              <a:t>perioadei</a:t>
            </a:r>
            <a:r>
              <a:rPr lang="en-US" sz="1600" dirty="0"/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restricționare</a:t>
            </a:r>
            <a:r>
              <a:rPr lang="en-US" sz="1600" b="1" dirty="0">
                <a:solidFill>
                  <a:srgbClr val="FF0000"/>
                </a:solidFill>
              </a:rPr>
              <a:t> a </a:t>
            </a:r>
            <a:r>
              <a:rPr lang="en-US" sz="1600" b="1" dirty="0" err="1">
                <a:solidFill>
                  <a:srgbClr val="FF0000"/>
                </a:solidFill>
              </a:rPr>
              <a:t>cabotajului</a:t>
            </a:r>
            <a:r>
              <a:rPr lang="en-US" sz="1600" b="1" dirty="0">
                <a:solidFill>
                  <a:srgbClr val="FF0000"/>
                </a:solidFill>
              </a:rPr>
              <a:t> (cooling-off) de 4 </a:t>
            </a:r>
            <a:r>
              <a:rPr lang="en-US" sz="1600" b="1" dirty="0" err="1">
                <a:solidFill>
                  <a:srgbClr val="FF0000"/>
                </a:solidFill>
              </a:rPr>
              <a:t>zile</a:t>
            </a:r>
            <a:endParaRPr lang="ro-RO" sz="1600" b="1" dirty="0">
              <a:solidFill>
                <a:srgbClr val="FF0000"/>
              </a:solidFill>
            </a:endParaRP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e-CMR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recunoscut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ca document de control.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4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EF853F-E812-4C16-B935-C6E757F0E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211763"/>
          </a:xfrm>
        </p:spPr>
        <p:txBody>
          <a:bodyPr/>
          <a:lstStyle/>
          <a:p>
            <a:pPr marL="0" indent="0">
              <a:buNone/>
            </a:pPr>
            <a:r>
              <a:rPr lang="ro-RO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DIRECTIVA (UE) 2020/1057 de stabilire a unor norme specifice cu privire la Directiva 96/71/CE și la Directiva 2014/67/UE privind detașarea conducătorilor auto în sectorul transportului rutier</a:t>
            </a:r>
            <a:r>
              <a:rPr lang="ro-RO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 de modificare a Directivei 2006/22/CE în ceea ce privește cerințele de control și a Regulamentului (UE) nr. 1024/2012. </a:t>
            </a:r>
          </a:p>
          <a:p>
            <a:pPr marL="0" indent="0">
              <a:buNone/>
            </a:pPr>
            <a:endParaRPr lang="ro-RO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Noile reguli care se aplică </a:t>
            </a:r>
            <a:r>
              <a:rPr lang="ro-RO" sz="20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2 februarie 2022:</a:t>
            </a:r>
            <a:endParaRPr lang="ro-RO" sz="16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aplicarea detașării la transporturile rutiere internaționale de tip cabotaj și </a:t>
            </a:r>
            <a:r>
              <a:rPr lang="ro-RO" sz="1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</a:t>
            </a:r>
            <a:r>
              <a:rPr lang="ro-RO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-trade (numai 2 operațiuni </a:t>
            </a:r>
            <a:r>
              <a:rPr lang="ro-RO" sz="1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crosstrade</a:t>
            </a:r>
            <a:r>
              <a:rPr lang="ro-RO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legate de un transport bilateral fiind excluse).</a:t>
            </a:r>
          </a:p>
          <a:p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declarațiile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detașare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vor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fi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depuse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intermediul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unui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formular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standard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multilingv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al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interfeței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publice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o-RO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IMI</a:t>
            </a:r>
            <a:endParaRPr lang="ro-RO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verificarea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detașării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in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trafic</a:t>
            </a:r>
            <a:r>
              <a:rPr lang="ro-RO" sz="160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copia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declarației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detașare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transmisa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prin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IMI,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înregistrări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tahograf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,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dovezi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ale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operațiunilor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transport care se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desfășoară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statul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membru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gazdă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cum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fi o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scrisoare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electronică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trăsură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(e-CMR)</a:t>
            </a:r>
            <a:endParaRPr lang="ro-RO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verificarea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detașării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sediul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firmei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prin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intermediul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IMI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obligația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transportatorului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a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transmite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ro-RO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solicitare </a:t>
            </a:r>
            <a:r>
              <a:rPr lang="ro-RO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autoritati</a:t>
            </a:r>
            <a:r>
              <a:rPr lang="ro-RO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SM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documente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privind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remunerația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conducătorului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auto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aferente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perioadei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detașare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contractul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său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muncă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un document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echivalent</a:t>
            </a:r>
            <a:endParaRPr lang="ro-RO" sz="1600" dirty="0">
              <a:solidFill>
                <a:srgbClr val="4F4F4F"/>
              </a:solidFill>
              <a:latin typeface="Arial" panose="020B0604020202020204" pitchFamily="34" charset="0"/>
            </a:endParaRPr>
          </a:p>
          <a:p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răspunderea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comună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a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altor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actori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din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lanțul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distribuție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verificarea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în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trafic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a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timpului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lucru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săptămânal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maxim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extins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de 60 de ore</a:t>
            </a:r>
            <a:endParaRPr lang="ro-RO" sz="1600" dirty="0">
              <a:solidFill>
                <a:srgbClr val="4F4F4F"/>
              </a:solidFill>
              <a:latin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856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877300" cy="4602163"/>
          </a:xfrm>
        </p:spPr>
        <p:txBody>
          <a:bodyPr/>
          <a:lstStyle/>
          <a:p>
            <a:pPr algn="ctr">
              <a:buNone/>
            </a:pPr>
            <a:r>
              <a:rPr lang="ro-RO" sz="2000" b="1" dirty="0">
                <a:solidFill>
                  <a:srgbClr val="C00000"/>
                </a:solidFill>
                <a:latin typeface="+mj-lt"/>
              </a:rPr>
              <a:t>ACȚIUNILE UNTRR</a:t>
            </a:r>
          </a:p>
          <a:p>
            <a:pPr marL="0" indent="0" algn="just">
              <a:buNone/>
            </a:pPr>
            <a:r>
              <a:rPr lang="ro-RO" sz="1200" b="1" dirty="0">
                <a:solidFill>
                  <a:srgbClr val="C00000"/>
                </a:solidFill>
                <a:latin typeface="+mj-lt"/>
              </a:rPr>
              <a:t>Solicitare </a:t>
            </a:r>
            <a:r>
              <a:rPr lang="ro-RO" sz="1200" b="1" dirty="0" err="1">
                <a:solidFill>
                  <a:srgbClr val="C00000"/>
                </a:solidFill>
                <a:latin typeface="+mj-lt"/>
              </a:rPr>
              <a:t>clarificari</a:t>
            </a:r>
            <a:r>
              <a:rPr lang="ro-RO" sz="1200" b="1" dirty="0">
                <a:solidFill>
                  <a:srgbClr val="C00000"/>
                </a:solidFill>
                <a:latin typeface="+mj-lt"/>
              </a:rPr>
              <a:t> - Comisia Europeană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Intervenți</a:t>
            </a:r>
            <a:r>
              <a:rPr lang="ro-RO" sz="1200" b="0" i="0" dirty="0">
                <a:effectLst/>
                <a:latin typeface="Arial" panose="020B0604020202020204" pitchFamily="34" charset="0"/>
                <a:hlinkClick r:id="rId2"/>
              </a:rPr>
              <a:t>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UNTRR </a:t>
            </a:r>
            <a:r>
              <a:rPr lang="ro-RO" sz="1200" b="0" i="0" dirty="0">
                <a:effectLst/>
                <a:latin typeface="Arial" panose="020B0604020202020204" pitchFamily="34" charset="0"/>
                <a:hlinkClick r:id="rId2"/>
              </a:rPr>
              <a:t>adresate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dnei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. Adina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Vălean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,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Comisar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European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pentru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Transporturi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ref.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solicitare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urgentă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-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clarificări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suplimentare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ale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normelor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din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Pachetul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Mobilitate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1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privind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noile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reguli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referitoare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la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timpii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conducere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și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odihnă</a:t>
            </a:r>
            <a:endParaRPr lang="ro-RO" sz="1200" b="0" i="0" dirty="0"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Răspunsul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Comisiei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Europene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ref.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solicitare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urgentă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-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clarificări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suplimentare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ale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normelor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din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Pachetul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Mobilitate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1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privind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noile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reguli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referitoare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la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timpii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conducere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odihnă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o-RO" sz="12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Interventii</a:t>
            </a:r>
            <a:r>
              <a:rPr lang="ro-RO" sz="12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UNTRR  </a:t>
            </a:r>
            <a:r>
              <a:rPr lang="ro-RO" sz="1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- </a:t>
            </a:r>
            <a:r>
              <a:rPr lang="ro-RO" sz="12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Stabilirea unei proceduri corecte și armonizate de controlare a respectării interdicției de efectuare a repausului săptămânal normal de peste 45 h în cabină care să fie respectată în toate Statele Membre</a:t>
            </a:r>
          </a:p>
          <a:p>
            <a:pPr marL="0" indent="0" algn="just">
              <a:buNone/>
            </a:pP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Pachetul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Mobilitate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1 -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progresul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actelor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punere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în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aplicare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clarificărilor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CE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Sistemul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clasificare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funcție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gradul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risc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al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încălcărilor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regulilor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privind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timpii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conducere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și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odihnă</a:t>
            </a:r>
            <a:endParaRPr lang="ro-RO" sz="1200" b="1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ro-RO" sz="1200" b="1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o-RO" sz="1200" b="1" dirty="0">
                <a:solidFill>
                  <a:srgbClr val="C00000"/>
                </a:solidFill>
                <a:latin typeface="+mj-lt"/>
              </a:rPr>
              <a:t>Studii impact 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-</a:t>
            </a:r>
            <a:r>
              <a:rPr lang="ro-RO" sz="1200" b="1" dirty="0">
                <a:solidFill>
                  <a:srgbClr val="C00000"/>
                </a:solidFill>
                <a:latin typeface="+mj-lt"/>
              </a:rPr>
              <a:t> sprijinire acțiuni împotriva Pachetului Mobilitate 1</a:t>
            </a:r>
          </a:p>
          <a:p>
            <a:pPr marL="0" indent="0" algn="just">
              <a:buNone/>
            </a:pP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30.03.2021: UNTRR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alături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Asociațiile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profesionale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de transport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rutier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din Bulgaria,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Ungaria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,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Lituania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Polonia au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adresat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o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scrisoare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comună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Comisarului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European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pentru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Transporturi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solicitând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anularea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urgentă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obligației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întoarcerii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acasă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camioanelor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la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fiecare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8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săptămâni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1200" b="1" dirty="0" err="1">
                <a:solidFill>
                  <a:srgbClr val="C00000"/>
                </a:solidFill>
                <a:latin typeface="+mj-lt"/>
              </a:rPr>
              <a:t>Sprijininire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+mj-lt"/>
              </a:rPr>
              <a:t>introducere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+mj-lt"/>
              </a:rPr>
              <a:t>programe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o-RO" sz="1200" b="1" dirty="0">
                <a:solidFill>
                  <a:srgbClr val="C00000"/>
                </a:solidFill>
                <a:latin typeface="+mj-lt"/>
              </a:rPr>
              <a:t>învățare la locul de muncă – </a:t>
            </a:r>
            <a:r>
              <a:rPr lang="ro-RO" sz="1200" dirty="0">
                <a:solidFill>
                  <a:schemeClr val="tx1"/>
                </a:solidFill>
                <a:latin typeface="+mj-lt"/>
              </a:rPr>
              <a:t>exemple organizare timpi de conducere și odihnă pentru care s-a solicitat validare CE, ECR, CORTE, IRU</a:t>
            </a:r>
            <a:endParaRPr lang="ro-RO" sz="1200" b="1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endParaRPr lang="ro-RO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o-RO" sz="1200" b="1" i="0" u="none" strike="noStrike" baseline="0" dirty="0">
                <a:solidFill>
                  <a:srgbClr val="C00000"/>
                </a:solidFill>
                <a:latin typeface="+mj-lt"/>
              </a:rPr>
              <a:t>P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rogramul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de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specializare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conducãtor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auto transport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rutier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de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mãrfuri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care sunt predate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șoferilor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informații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actualizate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privind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noile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prevederi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ale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Pachetului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Mobilitate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1</a:t>
            </a:r>
            <a:endParaRPr lang="ro-RO" sz="12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84422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o-RO" dirty="0"/>
              <a:t>Vă mulțumesc pentru atenție!</a:t>
            </a:r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sz="1600" dirty="0" err="1">
                <a:hlinkClick r:id="rId2"/>
              </a:rPr>
              <a:t>roxana.ilie</a:t>
            </a:r>
            <a:r>
              <a:rPr lang="ro-RO" sz="1600" dirty="0">
                <a:hlinkClick r:id="rId2"/>
              </a:rPr>
              <a:t>@</a:t>
            </a:r>
            <a:r>
              <a:rPr lang="ro-RO" sz="1600" dirty="0" err="1">
                <a:hlinkClick r:id="rId2"/>
              </a:rPr>
              <a:t>untrr.ro</a:t>
            </a:r>
            <a:r>
              <a:rPr lang="ro-RO" sz="1600" dirty="0"/>
              <a:t> </a:t>
            </a:r>
          </a:p>
          <a:p>
            <a:pPr marL="0" indent="0">
              <a:buNone/>
            </a:pPr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5744</TotalTime>
  <Words>978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8</vt:i4>
      </vt:variant>
    </vt:vector>
  </HeadingPairs>
  <TitlesOfParts>
    <vt:vector size="21" baseType="lpstr">
      <vt:lpstr>Arial</vt:lpstr>
      <vt:lpstr>Calibri</vt:lpstr>
      <vt:lpstr>Symbol</vt:lpstr>
      <vt:lpstr>Tms Rmn</vt:lpstr>
      <vt:lpstr>Wingdings</vt:lpstr>
      <vt:lpstr>Presentation</vt:lpstr>
      <vt:lpstr> Eveniment regional Sud-Est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Cabotaj</vt:lpstr>
      <vt:lpstr>11</vt:lpstr>
      <vt:lpstr>1.2</vt:lpstr>
      <vt:lpstr>1.3art8</vt:lpstr>
      <vt:lpstr>1.3art9</vt:lpstr>
      <vt:lpstr>1.3</vt:lpstr>
      <vt:lpstr>1.5</vt:lpstr>
      <vt:lpstr>1.4</vt:lpstr>
    </vt:vector>
  </TitlesOfParts>
  <Company>UNTRR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IRU Seminar  Image and Employment in Road Transport</dc:title>
  <dc:creator>roxana</dc:creator>
  <cp:lastModifiedBy>User</cp:lastModifiedBy>
  <cp:revision>559</cp:revision>
  <cp:lastPrinted>2017-06-08T06:48:45Z</cp:lastPrinted>
  <dcterms:created xsi:type="dcterms:W3CDTF">2010-01-20T12:49:49Z</dcterms:created>
  <dcterms:modified xsi:type="dcterms:W3CDTF">2021-03-30T17:22:52Z</dcterms:modified>
</cp:coreProperties>
</file>