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428" r:id="rId3"/>
    <p:sldId id="429" r:id="rId4"/>
    <p:sldId id="431" r:id="rId5"/>
    <p:sldId id="432" r:id="rId6"/>
    <p:sldId id="433" r:id="rId7"/>
    <p:sldId id="434" r:id="rId8"/>
    <p:sldId id="435" r:id="rId9"/>
    <p:sldId id="436" r:id="rId10"/>
    <p:sldId id="437" r:id="rId11"/>
    <p:sldId id="438" r:id="rId12"/>
    <p:sldId id="439" r:id="rId13"/>
    <p:sldId id="440" r:id="rId14"/>
    <p:sldId id="441" r:id="rId15"/>
    <p:sldId id="442" r:id="rId16"/>
    <p:sldId id="443" r:id="rId17"/>
    <p:sldId id="445" r:id="rId18"/>
    <p:sldId id="447" r:id="rId19"/>
    <p:sldId id="448" r:id="rId20"/>
    <p:sldId id="449" r:id="rId21"/>
    <p:sldId id="450" r:id="rId22"/>
    <p:sldId id="451" r:id="rId23"/>
    <p:sldId id="452" r:id="rId24"/>
    <p:sldId id="453" r:id="rId25"/>
    <p:sldId id="454" r:id="rId26"/>
    <p:sldId id="455" r:id="rId27"/>
    <p:sldId id="456" r:id="rId28"/>
    <p:sldId id="457" r:id="rId29"/>
    <p:sldId id="469" r:id="rId30"/>
    <p:sldId id="473" r:id="rId31"/>
    <p:sldId id="474" r:id="rId32"/>
    <p:sldId id="475" r:id="rId33"/>
    <p:sldId id="476" r:id="rId34"/>
    <p:sldId id="477" r:id="rId35"/>
    <p:sldId id="480" r:id="rId36"/>
    <p:sldId id="484"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3" r:id="rId53"/>
    <p:sldId id="506" r:id="rId54"/>
    <p:sldId id="322" r:id="rId55"/>
    <p:sldId id="423" r:id="rId56"/>
    <p:sldId id="323" r:id="rId57"/>
    <p:sldId id="325" r:id="rId58"/>
    <p:sldId id="507" r:id="rId59"/>
    <p:sldId id="328" r:id="rId60"/>
    <p:sldId id="508" r:id="rId61"/>
    <p:sldId id="324" r:id="rId62"/>
    <p:sldId id="330" r:id="rId63"/>
    <p:sldId id="331" r:id="rId64"/>
    <p:sldId id="509" r:id="rId65"/>
    <p:sldId id="510" r:id="rId66"/>
    <p:sldId id="353" r:id="rId67"/>
    <p:sldId id="425" r:id="rId68"/>
    <p:sldId id="37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4660"/>
  </p:normalViewPr>
  <p:slideViewPr>
    <p:cSldViewPr>
      <p:cViewPr varScale="1">
        <p:scale>
          <a:sx n="86" d="100"/>
          <a:sy n="86" d="100"/>
        </p:scale>
        <p:origin x="1325"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5F9E5-8387-4CB2-AE34-D23E66022A9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2051119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F9E5-8387-4CB2-AE34-D23E66022A9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657165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F9E5-8387-4CB2-AE34-D23E66022A9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27105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F9E5-8387-4CB2-AE34-D23E66022A9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367341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5F9E5-8387-4CB2-AE34-D23E66022A98}"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3975579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5F9E5-8387-4CB2-AE34-D23E66022A9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3412320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5F9E5-8387-4CB2-AE34-D23E66022A98}"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40404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5F9E5-8387-4CB2-AE34-D23E66022A98}"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1369342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F9E5-8387-4CB2-AE34-D23E66022A98}"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343661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F9E5-8387-4CB2-AE34-D23E66022A9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74186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F9E5-8387-4CB2-AE34-D23E66022A98}"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609B6A-B792-4169-A943-677D1D49A12B}" type="slidenum">
              <a:rPr lang="en-US" smtClean="0"/>
              <a:t>‹#›</a:t>
            </a:fld>
            <a:endParaRPr lang="en-US"/>
          </a:p>
        </p:txBody>
      </p:sp>
    </p:spTree>
    <p:extLst>
      <p:ext uri="{BB962C8B-B14F-4D97-AF65-F5344CB8AC3E}">
        <p14:creationId xmlns:p14="http://schemas.microsoft.com/office/powerpoint/2010/main" val="3895401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F9E5-8387-4CB2-AE34-D23E66022A98}" type="datetimeFigureOut">
              <a:rPr lang="en-US" smtClean="0"/>
              <a:t>4/7/2021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09B6A-B792-4169-A943-677D1D49A12B}" type="slidenum">
              <a:rPr lang="en-US" smtClean="0"/>
              <a:t>‹#›</a:t>
            </a:fld>
            <a:endParaRPr lang="en-US"/>
          </a:p>
        </p:txBody>
      </p:sp>
    </p:spTree>
    <p:extLst>
      <p:ext uri="{BB962C8B-B14F-4D97-AF65-F5344CB8AC3E}">
        <p14:creationId xmlns:p14="http://schemas.microsoft.com/office/powerpoint/2010/main" val="286499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hyperlink" Target="https://www.untrr.ro/interventii-untrr-la-autoritati/interventia-untrr-nr-398-10-03-2021-adresata-dnei-adina-valean-comisar-european-pentru-transporturi-ref-solicitare-urgenta-clarificari-suplimentare-ale-normelor-din-pachetul-mobilitate-1-privind-noile-reguli-referitoare-la-timpii-de-conducere-si-de-odihna/raspunsul-comisiei-europene-ref-solicitare-urgenta-clarificari-suplimentare-ale-normelor-din-pachetul-mobilitate-1-privind-noile-reguli-referitoare-la-timpii-de-conducere-si-de-odihna.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3.%20Sanctiuni%20in%20vigoare%20din%2001-01-2021.docx"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2.UNTRR-Danes,%20sofer%20B-06.10,Tura1.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1.UNTRR-Danes,%20sofer%20A-06.10,Tura1.pdf"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4.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4.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4.jpe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4.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ntrr.ro/proiect-ue/trans-form/cursuri-gratuite.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roxana.ilie@untrr.ro"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untrr.ro/interventii-untrr-la-autoritati/interventia-untrr-nr-398-10-03-2021-adresata-dnei-adina-valean-comisar-european-pentru-transporturi-ref-solicitare-urgenta-clarificari-suplimentare-ale-normelor-din-pachetul-mobilitate-1-privind-noile-reguli-referitoare-la-timpii-de-conducere-si-de-odihna/raspunsul-comisiei-europene-ref-solicitare-urgenta-clarificari-suplimentare-ale-normelor-din-pachetul-mobilitate-1-privind-noile-reguli-referitoare-la-timpii-de-conducere-si-de-odihna.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untrr.ro/meniu-vertical/pachet-mobilitate-1/10-02-2021-comisia-europeana-a-publicat-traducerea-in-limba-romana-a-primului-set-de-clarificari-referitoare-la-noile-prevederi-ale-pachetului-mobilitate-1.html"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8"/>
          <p:cNvSpPr txBox="1">
            <a:spLocks noChangeArrowheads="1"/>
          </p:cNvSpPr>
          <p:nvPr/>
        </p:nvSpPr>
        <p:spPr bwMode="auto">
          <a:xfrm>
            <a:off x="609600" y="5373688"/>
            <a:ext cx="8077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err="1"/>
              <a:t>Perioade</a:t>
            </a:r>
            <a:r>
              <a:rPr lang="en-US" sz="2000" b="1" dirty="0"/>
              <a:t> de </a:t>
            </a:r>
            <a:r>
              <a:rPr lang="en-US" sz="2000" b="1" dirty="0" err="1"/>
              <a:t>conducere</a:t>
            </a:r>
            <a:r>
              <a:rPr lang="en-US" sz="2000" b="1" dirty="0"/>
              <a:t>, </a:t>
            </a:r>
            <a:r>
              <a:rPr lang="en-US" sz="2000" b="1" dirty="0" err="1"/>
              <a:t>pauza</a:t>
            </a:r>
            <a:r>
              <a:rPr lang="en-US" sz="2000" b="1" dirty="0"/>
              <a:t> </a:t>
            </a:r>
            <a:r>
              <a:rPr lang="en-US" sz="2000" b="1" dirty="0" err="1"/>
              <a:t>si</a:t>
            </a:r>
            <a:r>
              <a:rPr lang="en-US" sz="2000" b="1" dirty="0"/>
              <a:t> </a:t>
            </a:r>
            <a:r>
              <a:rPr lang="en-US" sz="2000" b="1" dirty="0" err="1"/>
              <a:t>odihna</a:t>
            </a:r>
            <a:r>
              <a:rPr lang="en-US" sz="2000" b="1" dirty="0"/>
              <a:t>;</a:t>
            </a:r>
            <a:r>
              <a:rPr lang="en-US" sz="2000" b="1"/>
              <a:t> </a:t>
            </a:r>
            <a:r>
              <a:rPr lang="en-US" sz="2000" b="1" dirty="0" err="1"/>
              <a:t>utilizarea</a:t>
            </a:r>
            <a:r>
              <a:rPr lang="en-US" sz="2000" b="1" dirty="0"/>
              <a:t> </a:t>
            </a:r>
            <a:r>
              <a:rPr lang="en-US" sz="2000" b="1" dirty="0" err="1"/>
              <a:t>tahografului</a:t>
            </a:r>
            <a:endParaRPr lang="en-US" sz="2000" b="1" dirty="0"/>
          </a:p>
        </p:txBody>
      </p:sp>
      <p:pic>
        <p:nvPicPr>
          <p:cNvPr id="22536" name="Picture 9" descr="C:\Users\George\Desktop\Proiect FE\Manuale\new\Poza af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1370013"/>
            <a:ext cx="5116513"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46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23528" y="1028327"/>
            <a:ext cx="8363272" cy="500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dirty="0">
              <a:latin typeface="+mn-lt"/>
            </a:endParaRPr>
          </a:p>
          <a:p>
            <a:pPr algn="ctr"/>
            <a:r>
              <a:rPr lang="en-US" sz="2400" b="1" dirty="0" err="1">
                <a:latin typeface="+mn-lt"/>
                <a:cs typeface="Arial" panose="020B0604020202020204" pitchFamily="34" charset="0"/>
              </a:rPr>
              <a:t>Aplicarea</a:t>
            </a:r>
            <a:r>
              <a:rPr lang="en-US" sz="2400" b="1" dirty="0">
                <a:latin typeface="+mn-lt"/>
                <a:cs typeface="Arial" panose="020B0604020202020204" pitchFamily="34" charset="0"/>
              </a:rPr>
              <a:t> </a:t>
            </a:r>
            <a:r>
              <a:rPr lang="en-US" sz="2400" b="1" dirty="0" err="1">
                <a:latin typeface="+mn-lt"/>
                <a:cs typeface="Arial" panose="020B0604020202020204" pitchFamily="34" charset="0"/>
              </a:rPr>
              <a:t>legislatiei</a:t>
            </a:r>
            <a:r>
              <a:rPr lang="en-US" sz="2400" b="1" dirty="0">
                <a:latin typeface="+mn-lt"/>
                <a:cs typeface="Arial" panose="020B0604020202020204" pitchFamily="34" charset="0"/>
              </a:rPr>
              <a:t> (2/3)</a:t>
            </a:r>
          </a:p>
          <a:p>
            <a:endParaRPr lang="en-US" b="1" dirty="0">
              <a:latin typeface="+mn-lt"/>
              <a:cs typeface="Arial" panose="020B0604020202020204" pitchFamily="34" charset="0"/>
            </a:endParaRPr>
          </a:p>
          <a:p>
            <a:pPr marL="342900" marR="0" lvl="0" indent="-342900">
              <a:buClr>
                <a:srgbClr val="231F20"/>
              </a:buClr>
              <a:buSzPct val="100000"/>
              <a:buFont typeface="Arial" panose="020B0604020202020204" pitchFamily="34" charset="0"/>
              <a:buChar char="•"/>
              <a:tabLst>
                <a:tab pos="257175" algn="l"/>
              </a:tabLst>
            </a:pPr>
            <a:r>
              <a:rPr lang="en-US" dirty="0">
                <a:latin typeface="+mn-lt"/>
              </a:rPr>
              <a:t>Prevederile r</a:t>
            </a:r>
            <a:r>
              <a:rPr lang="ro-RO" dirty="0">
                <a:latin typeface="+mn-lt"/>
              </a:rPr>
              <a:t>egulament</a:t>
            </a:r>
            <a:r>
              <a:rPr lang="en-US" dirty="0" err="1">
                <a:latin typeface="+mn-lt"/>
              </a:rPr>
              <a:t>ului</a:t>
            </a:r>
            <a:r>
              <a:rPr lang="en-US" dirty="0">
                <a:latin typeface="+mn-lt"/>
              </a:rPr>
              <a:t>/</a:t>
            </a:r>
            <a:r>
              <a:rPr lang="en-US" dirty="0" err="1">
                <a:latin typeface="+mn-lt"/>
              </a:rPr>
              <a:t>directivei</a:t>
            </a:r>
            <a:r>
              <a:rPr lang="en-US" dirty="0">
                <a:latin typeface="+mn-lt"/>
              </a:rPr>
              <a:t> </a:t>
            </a:r>
            <a:r>
              <a:rPr lang="en-US" b="1" u="sng" dirty="0">
                <a:latin typeface="+mn-lt"/>
              </a:rPr>
              <a:t>NU</a:t>
            </a:r>
            <a:r>
              <a:rPr lang="en-US" dirty="0">
                <a:latin typeface="+mn-lt"/>
              </a:rPr>
              <a:t> </a:t>
            </a:r>
            <a:r>
              <a:rPr lang="ro-RO" dirty="0">
                <a:solidFill>
                  <a:srgbClr val="231F20"/>
                </a:solidFill>
                <a:effectLst/>
                <a:latin typeface="+mn-lt"/>
                <a:ea typeface="Cambria" panose="02040503050406030204" pitchFamily="18" charset="0"/>
                <a:cs typeface="Cambria" panose="02040503050406030204" pitchFamily="18" charset="0"/>
              </a:rPr>
              <a:t>se</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aplică</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transportului</a:t>
            </a:r>
            <a:r>
              <a:rPr lang="ro-RO" spc="-5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rutier</a:t>
            </a:r>
            <a:r>
              <a:rPr lang="ro-RO" spc="-9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efectuat</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342900" marR="0" lvl="0" indent="-342900">
              <a:buClr>
                <a:srgbClr val="231F20"/>
              </a:buClr>
              <a:buSzPct val="100000"/>
              <a:buFont typeface="Arial" panose="020B0604020202020204" pitchFamily="34" charset="0"/>
              <a:buChar char="•"/>
              <a:tabLst>
                <a:tab pos="257175" algn="l"/>
              </a:tabLst>
            </a:pPr>
            <a:endParaRPr lang="ro-RO" dirty="0">
              <a:effectLst/>
              <a:latin typeface="+mn-lt"/>
              <a:ea typeface="Cambria" panose="02040503050406030204" pitchFamily="18" charset="0"/>
              <a:cs typeface="Cambria" panose="02040503050406030204" pitchFamily="18" charset="0"/>
            </a:endParaRPr>
          </a:p>
          <a:p>
            <a:pPr marL="685800" marR="127635" lvl="1" algn="just">
              <a:buClr>
                <a:srgbClr val="231F20"/>
              </a:buClr>
              <a:buSzPct val="100000"/>
              <a:buFont typeface="Arial" panose="020B0604020202020204" pitchFamily="34" charset="0"/>
              <a:buChar char="•"/>
              <a:tabLst>
                <a:tab pos="256540" algn="l"/>
              </a:tabLst>
            </a:pPr>
            <a:r>
              <a:rPr lang="ro-RO" dirty="0">
                <a:solidFill>
                  <a:srgbClr val="231F20"/>
                </a:solidFill>
                <a:effectLst/>
                <a:latin typeface="+mn-lt"/>
                <a:ea typeface="Cambria" panose="02040503050406030204" pitchFamily="18" charset="0"/>
                <a:cs typeface="Cambria" panose="02040503050406030204" pitchFamily="18" charset="0"/>
              </a:rPr>
              <a:t>vehicule specializate pentru depanări care acționează pe o rază de 100 km de la baza de</a:t>
            </a:r>
            <a:r>
              <a:rPr lang="ro-RO" spc="1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staționare;</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685800" marR="127635" lvl="1" algn="just">
              <a:buClr>
                <a:srgbClr val="231F20"/>
              </a:buClr>
              <a:buSzPct val="100000"/>
              <a:buFont typeface="Arial" panose="020B0604020202020204" pitchFamily="34" charset="0"/>
              <a:buChar char="•"/>
              <a:tabLst>
                <a:tab pos="256540" algn="l"/>
              </a:tabLst>
            </a:pPr>
            <a:r>
              <a:rPr lang="ro-RO" dirty="0">
                <a:solidFill>
                  <a:srgbClr val="231F20"/>
                </a:solidFill>
                <a:effectLst/>
                <a:latin typeface="+mn-lt"/>
                <a:ea typeface="Cambria" panose="02040503050406030204" pitchFamily="18" charset="0"/>
                <a:cs typeface="Cambria" panose="02040503050406030204" pitchFamily="18" charset="0"/>
              </a:rPr>
              <a:t>vehicule de încercări rutiere pentru îmbunătățire </a:t>
            </a:r>
            <a:r>
              <a:rPr lang="ro-RO" spc="-10" dirty="0">
                <a:solidFill>
                  <a:srgbClr val="231F20"/>
                </a:solidFill>
                <a:effectLst/>
                <a:latin typeface="+mn-lt"/>
                <a:ea typeface="Cambria" panose="02040503050406030204" pitchFamily="18" charset="0"/>
                <a:cs typeface="Cambria" panose="02040503050406030204" pitchFamily="18" charset="0"/>
              </a:rPr>
              <a:t>tehnologică, </a:t>
            </a:r>
            <a:r>
              <a:rPr lang="ro-RO" dirty="0">
                <a:solidFill>
                  <a:srgbClr val="231F20"/>
                </a:solidFill>
                <a:effectLst/>
                <a:latin typeface="+mn-lt"/>
                <a:ea typeface="Cambria" panose="02040503050406030204" pitchFamily="18" charset="0"/>
                <a:cs typeface="Cambria" panose="02040503050406030204" pitchFamily="18" charset="0"/>
              </a:rPr>
              <a:t>reparații</a:t>
            </a:r>
            <a:r>
              <a:rPr lang="ro-RO" spc="-7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sau</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întreținere,</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precum</a:t>
            </a:r>
            <a:r>
              <a:rPr lang="ro-RO" spc="-70" dirty="0">
                <a:solidFill>
                  <a:srgbClr val="231F20"/>
                </a:solidFill>
                <a:effectLst/>
                <a:latin typeface="+mn-lt"/>
                <a:ea typeface="Cambria" panose="02040503050406030204" pitchFamily="18" charset="0"/>
                <a:cs typeface="Cambria" panose="02040503050406030204" pitchFamily="18" charset="0"/>
              </a:rPr>
              <a:t> </a:t>
            </a:r>
            <a:r>
              <a:rPr lang="ro-RO" spc="-275" dirty="0">
                <a:solidFill>
                  <a:srgbClr val="231F20"/>
                </a:solidFill>
                <a:effectLst/>
                <a:latin typeface="+mn-lt"/>
                <a:ea typeface="Cambria" panose="02040503050406030204" pitchFamily="18" charset="0"/>
                <a:cs typeface="Cambria" panose="02040503050406030204" pitchFamily="18" charset="0"/>
              </a:rPr>
              <a:t>ș</a:t>
            </a:r>
            <a:r>
              <a:rPr lang="ro-RO" spc="-6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vehicule</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noi</a:t>
            </a:r>
            <a:r>
              <a:rPr lang="ro-RO" spc="-7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sau</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transformate care nu au fost încă puse în</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circulație;</a:t>
            </a:r>
            <a:endParaRPr lang="en-US" dirty="0">
              <a:solidFill>
                <a:srgbClr val="231F20"/>
              </a:solidFill>
              <a:effectLst/>
              <a:latin typeface="+mn-lt"/>
              <a:ea typeface="Cambria" panose="02040503050406030204" pitchFamily="18" charset="0"/>
              <a:cs typeface="Cambria" panose="02040503050406030204" pitchFamily="18" charset="0"/>
            </a:endParaRPr>
          </a:p>
          <a:p>
            <a:pPr marL="685800" marR="127635" lvl="1" algn="just">
              <a:buClr>
                <a:srgbClr val="231F20"/>
              </a:buClr>
              <a:buSzPct val="100000"/>
              <a:buFont typeface="Arial" panose="020B0604020202020204" pitchFamily="34" charset="0"/>
              <a:buChar char="•"/>
              <a:tabLst>
                <a:tab pos="256540" algn="l"/>
              </a:tabLst>
            </a:pPr>
            <a:r>
              <a:rPr lang="ro-RO" dirty="0">
                <a:solidFill>
                  <a:srgbClr val="FF0000"/>
                </a:solidFill>
                <a:effectLst/>
                <a:latin typeface="+mn-lt"/>
                <a:ea typeface="Cambria" panose="02040503050406030204" pitchFamily="18" charset="0"/>
                <a:cs typeface="Cambria" panose="02040503050406030204" pitchFamily="18" charset="0"/>
              </a:rPr>
              <a:t>vehicule sau combinații de vehicule a căror masă maximă autorizată </a:t>
            </a:r>
            <a:r>
              <a:rPr lang="en-US" dirty="0" err="1">
                <a:solidFill>
                  <a:srgbClr val="FF0000"/>
                </a:solidFill>
                <a:effectLst/>
                <a:latin typeface="+mn-lt"/>
                <a:ea typeface="Cambria" panose="02040503050406030204" pitchFamily="18" charset="0"/>
                <a:cs typeface="Cambria" panose="02040503050406030204" pitchFamily="18" charset="0"/>
              </a:rPr>
              <a:t>este</a:t>
            </a:r>
            <a:r>
              <a:rPr lang="en-US" dirty="0">
                <a:solidFill>
                  <a:srgbClr val="FF0000"/>
                </a:solidFill>
                <a:effectLst/>
                <a:latin typeface="+mn-lt"/>
                <a:ea typeface="Cambria" panose="02040503050406030204" pitchFamily="18" charset="0"/>
                <a:cs typeface="Cambria" panose="02040503050406030204" pitchFamily="18" charset="0"/>
              </a:rPr>
              <a:t> </a:t>
            </a:r>
            <a:r>
              <a:rPr lang="en-US" dirty="0" err="1">
                <a:solidFill>
                  <a:srgbClr val="FF0000"/>
                </a:solidFill>
                <a:effectLst/>
                <a:latin typeface="+mn-lt"/>
                <a:ea typeface="Cambria" panose="02040503050406030204" pitchFamily="18" charset="0"/>
                <a:cs typeface="Cambria" panose="02040503050406030204" pitchFamily="18" charset="0"/>
              </a:rPr>
              <a:t>mai</a:t>
            </a:r>
            <a:r>
              <a:rPr lang="en-US" dirty="0">
                <a:solidFill>
                  <a:srgbClr val="FF0000"/>
                </a:solidFill>
                <a:effectLst/>
                <a:latin typeface="+mn-lt"/>
                <a:ea typeface="Cambria" panose="02040503050406030204" pitchFamily="18" charset="0"/>
                <a:cs typeface="Cambria" panose="02040503050406030204" pitchFamily="18" charset="0"/>
              </a:rPr>
              <a:t> mica de</a:t>
            </a:r>
            <a:r>
              <a:rPr lang="ro-RO" dirty="0">
                <a:solidFill>
                  <a:srgbClr val="FF0000"/>
                </a:solidFill>
                <a:effectLst/>
                <a:latin typeface="+mn-lt"/>
                <a:ea typeface="Cambria" panose="02040503050406030204" pitchFamily="18" charset="0"/>
                <a:cs typeface="Cambria" panose="02040503050406030204" pitchFamily="18" charset="0"/>
              </a:rPr>
              <a:t> 7,5 tone, utilizate pentru:</a:t>
            </a:r>
            <a:endParaRPr lang="en-US" dirty="0">
              <a:solidFill>
                <a:srgbClr val="FF0000"/>
              </a:solidFill>
              <a:effectLst/>
              <a:latin typeface="+mn-lt"/>
              <a:ea typeface="Cambria" panose="02040503050406030204" pitchFamily="18" charset="0"/>
              <a:cs typeface="Cambria" panose="02040503050406030204" pitchFamily="18" charset="0"/>
            </a:endParaRPr>
          </a:p>
          <a:p>
            <a:pPr marL="1085850" marR="127635" lvl="2" algn="just">
              <a:buClr>
                <a:srgbClr val="231F20"/>
              </a:buClr>
              <a:buSzPct val="100000"/>
              <a:buFont typeface="Arial" panose="020B0604020202020204" pitchFamily="34" charset="0"/>
              <a:buChar char="•"/>
              <a:tabLst>
                <a:tab pos="256540" algn="l"/>
              </a:tabLst>
            </a:pPr>
            <a:r>
              <a:rPr lang="ro-RO" sz="1600" dirty="0">
                <a:solidFill>
                  <a:srgbClr val="FF0000"/>
                </a:solidFill>
                <a:effectLst/>
                <a:latin typeface="+mn-lt"/>
                <a:ea typeface="Cambria" panose="02040503050406030204" pitchFamily="18" charset="0"/>
                <a:cs typeface="Cambria" panose="02040503050406030204" pitchFamily="18" charset="0"/>
              </a:rPr>
              <a:t>transportul materialelor, al echipamentelor sau al mașinilor care sunt destinate conducătorului auto în exercitarea profesiei sale, sau</a:t>
            </a:r>
            <a:endParaRPr lang="en-US" sz="1600" dirty="0">
              <a:solidFill>
                <a:srgbClr val="FF0000"/>
              </a:solidFill>
              <a:effectLst/>
              <a:latin typeface="+mn-lt"/>
              <a:ea typeface="Cambria" panose="02040503050406030204" pitchFamily="18" charset="0"/>
              <a:cs typeface="Cambria" panose="02040503050406030204" pitchFamily="18" charset="0"/>
            </a:endParaRPr>
          </a:p>
          <a:p>
            <a:pPr marL="1085850" marR="127635" lvl="2" algn="just">
              <a:buClr>
                <a:srgbClr val="231F20"/>
              </a:buClr>
              <a:buSzPct val="100000"/>
              <a:buFont typeface="Arial" panose="020B0604020202020204" pitchFamily="34" charset="0"/>
              <a:buChar char="•"/>
              <a:tabLst>
                <a:tab pos="256540" algn="l"/>
              </a:tabLst>
            </a:pPr>
            <a:r>
              <a:rPr lang="ro-RO" sz="1600" dirty="0">
                <a:solidFill>
                  <a:srgbClr val="FF0000"/>
                </a:solidFill>
                <a:effectLst/>
                <a:latin typeface="+mn-lt"/>
                <a:ea typeface="Cambria" panose="02040503050406030204" pitchFamily="18" charset="0"/>
                <a:cs typeface="Cambria" panose="02040503050406030204" pitchFamily="18" charset="0"/>
              </a:rPr>
              <a:t>livrarea de mărfuri produse în mod artizanal numai pe o rază de 100 km de la sediul întreprinderii și cu condiția ca principala activitate a conducătorului auto să nu fie cea de conducere a vehiculului, iar transportul să nu se efectueze contra cost în contul altcuiva;</a:t>
            </a:r>
            <a:endParaRPr lang="en-US" sz="1600" dirty="0">
              <a:solidFill>
                <a:srgbClr val="FF0000"/>
              </a:solidFill>
              <a:effectLst/>
              <a:latin typeface="+mn-lt"/>
              <a:ea typeface="Cambria" panose="02040503050406030204" pitchFamily="18" charset="0"/>
              <a:cs typeface="Cambria" panose="02040503050406030204" pitchFamily="18" charset="0"/>
            </a:endParaRPr>
          </a:p>
          <a:p>
            <a:pPr marL="0" marR="0" indent="0">
              <a:spcBef>
                <a:spcPts val="30"/>
              </a:spcBef>
              <a:spcAft>
                <a:spcPts val="0"/>
              </a:spcAft>
            </a:pPr>
            <a:endParaRPr lang="ro-RO" dirty="0">
              <a:latin typeface="+mn-lt"/>
              <a:cs typeface="Arial" panose="020B0604020202020204" pitchFamily="34" charset="0"/>
            </a:endParaRPr>
          </a:p>
        </p:txBody>
      </p:sp>
    </p:spTree>
    <p:extLst>
      <p:ext uri="{BB962C8B-B14F-4D97-AF65-F5344CB8AC3E}">
        <p14:creationId xmlns:p14="http://schemas.microsoft.com/office/powerpoint/2010/main" val="609346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251520" y="1069417"/>
            <a:ext cx="8568952" cy="502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dirty="0">
              <a:latin typeface="+mn-lt"/>
            </a:endParaRPr>
          </a:p>
          <a:p>
            <a:pPr algn="ctr"/>
            <a:r>
              <a:rPr lang="en-US" sz="2400" b="1" dirty="0" err="1">
                <a:latin typeface="+mn-lt"/>
                <a:cs typeface="Arial" panose="020B0604020202020204" pitchFamily="34" charset="0"/>
              </a:rPr>
              <a:t>Aplicarea</a:t>
            </a:r>
            <a:r>
              <a:rPr lang="en-US" sz="2400" b="1" dirty="0">
                <a:latin typeface="+mn-lt"/>
                <a:cs typeface="Arial" panose="020B0604020202020204" pitchFamily="34" charset="0"/>
              </a:rPr>
              <a:t> </a:t>
            </a:r>
            <a:r>
              <a:rPr lang="en-US" sz="2400" b="1" dirty="0" err="1">
                <a:latin typeface="+mn-lt"/>
                <a:cs typeface="Arial" panose="020B0604020202020204" pitchFamily="34" charset="0"/>
              </a:rPr>
              <a:t>legislatiei</a:t>
            </a:r>
            <a:r>
              <a:rPr lang="en-US" sz="2400" b="1" dirty="0">
                <a:latin typeface="+mn-lt"/>
                <a:cs typeface="Arial" panose="020B0604020202020204" pitchFamily="34" charset="0"/>
              </a:rPr>
              <a:t> (3/3)</a:t>
            </a:r>
          </a:p>
          <a:p>
            <a:endParaRPr lang="en-US" b="1" dirty="0">
              <a:latin typeface="+mn-lt"/>
              <a:cs typeface="Arial" panose="020B0604020202020204" pitchFamily="34" charset="0"/>
            </a:endParaRPr>
          </a:p>
          <a:p>
            <a:pPr marL="342900" marR="0" lvl="0" indent="-342900">
              <a:buClr>
                <a:srgbClr val="231F20"/>
              </a:buClr>
              <a:buSzPct val="100000"/>
              <a:buFont typeface="Arial" panose="020B0604020202020204" pitchFamily="34" charset="0"/>
              <a:buChar char="•"/>
              <a:tabLst>
                <a:tab pos="257175" algn="l"/>
              </a:tabLst>
            </a:pPr>
            <a:r>
              <a:rPr lang="en-US" dirty="0">
                <a:latin typeface="+mn-lt"/>
              </a:rPr>
              <a:t>Prevederile r</a:t>
            </a:r>
            <a:r>
              <a:rPr lang="ro-RO" dirty="0">
                <a:latin typeface="+mn-lt"/>
              </a:rPr>
              <a:t>egulament</a:t>
            </a:r>
            <a:r>
              <a:rPr lang="en-US" dirty="0" err="1">
                <a:latin typeface="+mn-lt"/>
              </a:rPr>
              <a:t>ului</a:t>
            </a:r>
            <a:r>
              <a:rPr lang="en-US" dirty="0">
                <a:latin typeface="+mn-lt"/>
              </a:rPr>
              <a:t>/</a:t>
            </a:r>
            <a:r>
              <a:rPr lang="en-US" dirty="0" err="1">
                <a:latin typeface="+mn-lt"/>
              </a:rPr>
              <a:t>directivei</a:t>
            </a:r>
            <a:r>
              <a:rPr lang="en-US" dirty="0">
                <a:latin typeface="+mn-lt"/>
              </a:rPr>
              <a:t> </a:t>
            </a:r>
            <a:r>
              <a:rPr lang="en-US" b="1" u="sng" dirty="0">
                <a:latin typeface="+mn-lt"/>
              </a:rPr>
              <a:t>NU</a:t>
            </a:r>
            <a:r>
              <a:rPr lang="en-US" dirty="0">
                <a:latin typeface="+mn-lt"/>
              </a:rPr>
              <a:t> </a:t>
            </a:r>
            <a:r>
              <a:rPr lang="ro-RO" dirty="0">
                <a:solidFill>
                  <a:srgbClr val="231F20"/>
                </a:solidFill>
                <a:effectLst/>
                <a:latin typeface="+mn-lt"/>
                <a:ea typeface="Cambria" panose="02040503050406030204" pitchFamily="18" charset="0"/>
                <a:cs typeface="Cambria" panose="02040503050406030204" pitchFamily="18" charset="0"/>
              </a:rPr>
              <a:t>se</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aplică</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transportului</a:t>
            </a:r>
            <a:r>
              <a:rPr lang="ro-RO" spc="-5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rutier</a:t>
            </a:r>
            <a:r>
              <a:rPr lang="ro-RO" spc="-9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efectuat</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0" marR="0" lvl="0" indent="0">
              <a:buClr>
                <a:srgbClr val="231F20"/>
              </a:buClr>
              <a:buSzPct val="100000"/>
              <a:tabLst>
                <a:tab pos="257175" algn="l"/>
              </a:tabLst>
            </a:pPr>
            <a:endParaRPr lang="ro-RO" dirty="0">
              <a:effectLst/>
              <a:latin typeface="+mn-lt"/>
              <a:ea typeface="Cambria" panose="02040503050406030204" pitchFamily="18" charset="0"/>
              <a:cs typeface="Cambria" panose="02040503050406030204" pitchFamily="18" charset="0"/>
            </a:endParaRPr>
          </a:p>
          <a:p>
            <a:pPr marL="685800" marR="127635" lvl="1" algn="just">
              <a:buClr>
                <a:srgbClr val="231F20"/>
              </a:buClr>
              <a:buSzPct val="100000"/>
              <a:buFont typeface="Arial" panose="020B0604020202020204" pitchFamily="34" charset="0"/>
              <a:buChar char="•"/>
              <a:tabLst>
                <a:tab pos="256540" algn="l"/>
              </a:tabLst>
            </a:pPr>
            <a:r>
              <a:rPr lang="ro-RO" dirty="0">
                <a:solidFill>
                  <a:srgbClr val="231F20"/>
                </a:solidFill>
                <a:effectLst/>
                <a:latin typeface="+mn-lt"/>
                <a:ea typeface="Cambria" panose="02040503050406030204" pitchFamily="18" charset="0"/>
                <a:cs typeface="Cambria" panose="02040503050406030204" pitchFamily="18" charset="0"/>
              </a:rPr>
              <a:t>vehiculele, inclusiv vehicule cu remorcă sau semiremorcă, a căror o masă maximă autorizată </a:t>
            </a:r>
            <a:r>
              <a:rPr lang="en-US" dirty="0" err="1">
                <a:solidFill>
                  <a:srgbClr val="231F20"/>
                </a:solidFill>
                <a:effectLst/>
                <a:latin typeface="+mn-lt"/>
                <a:ea typeface="Cambria" panose="02040503050406030204" pitchFamily="18" charset="0"/>
                <a:cs typeface="Cambria" panose="02040503050406030204" pitchFamily="18" charset="0"/>
              </a:rPr>
              <a:t>este</a:t>
            </a:r>
            <a:r>
              <a:rPr lang="en-US" dirty="0">
                <a:solidFill>
                  <a:srgbClr val="231F20"/>
                </a:solidFill>
                <a:effectLst/>
                <a:latin typeface="+mn-lt"/>
                <a:ea typeface="Cambria" panose="02040503050406030204" pitchFamily="18" charset="0"/>
                <a:cs typeface="Cambria" panose="02040503050406030204" pitchFamily="18" charset="0"/>
              </a:rPr>
              <a:t> </a:t>
            </a:r>
            <a:r>
              <a:rPr lang="en-US" dirty="0" err="1">
                <a:solidFill>
                  <a:srgbClr val="231F20"/>
                </a:solidFill>
                <a:effectLst/>
                <a:latin typeface="+mn-lt"/>
                <a:ea typeface="Cambria" panose="02040503050406030204" pitchFamily="18" charset="0"/>
                <a:cs typeface="Cambria" panose="02040503050406030204" pitchFamily="18" charset="0"/>
              </a:rPr>
              <a:t>mai</a:t>
            </a:r>
            <a:r>
              <a:rPr lang="en-US" dirty="0">
                <a:solidFill>
                  <a:srgbClr val="231F20"/>
                </a:solidFill>
                <a:effectLst/>
                <a:latin typeface="+mn-lt"/>
                <a:ea typeface="Cambria" panose="02040503050406030204" pitchFamily="18" charset="0"/>
                <a:cs typeface="Cambria" panose="02040503050406030204" pitchFamily="18" charset="0"/>
              </a:rPr>
              <a:t> mare de</a:t>
            </a:r>
            <a:r>
              <a:rPr lang="ro-RO" dirty="0">
                <a:solidFill>
                  <a:srgbClr val="231F20"/>
                </a:solidFill>
                <a:effectLst/>
                <a:latin typeface="+mn-lt"/>
                <a:ea typeface="Cambria" panose="02040503050406030204" pitchFamily="18" charset="0"/>
                <a:cs typeface="Cambria" panose="02040503050406030204" pitchFamily="18" charset="0"/>
              </a:rPr>
              <a:t> 2,5 tone, dar </a:t>
            </a:r>
            <a:r>
              <a:rPr lang="en-US" dirty="0" err="1">
                <a:solidFill>
                  <a:srgbClr val="231F20"/>
                </a:solidFill>
                <a:effectLst/>
                <a:latin typeface="+mn-lt"/>
                <a:ea typeface="Cambria" panose="02040503050406030204" pitchFamily="18" charset="0"/>
                <a:cs typeface="Cambria" panose="02040503050406030204" pitchFamily="18" charset="0"/>
              </a:rPr>
              <a:t>mai</a:t>
            </a:r>
            <a:r>
              <a:rPr lang="en-US" dirty="0">
                <a:solidFill>
                  <a:srgbClr val="231F20"/>
                </a:solidFill>
                <a:effectLst/>
                <a:latin typeface="+mn-lt"/>
                <a:ea typeface="Cambria" panose="02040503050406030204" pitchFamily="18" charset="0"/>
                <a:cs typeface="Cambria" panose="02040503050406030204" pitchFamily="18" charset="0"/>
              </a:rPr>
              <a:t> mica de</a:t>
            </a:r>
            <a:r>
              <a:rPr lang="ro-RO" dirty="0">
                <a:solidFill>
                  <a:srgbClr val="231F20"/>
                </a:solidFill>
                <a:effectLst/>
                <a:latin typeface="+mn-lt"/>
                <a:ea typeface="Cambria" panose="02040503050406030204" pitchFamily="18" charset="0"/>
                <a:cs typeface="Cambria" panose="02040503050406030204" pitchFamily="18" charset="0"/>
              </a:rPr>
              <a:t> 3,5 tone, care sunt utilizate pentru transportul de mărfuri, în cazul în care transportul nu se efectuează contra cost în contul altcuiva, ci în contul propriu al societății sau al conducătorului auto, și cu condiția ca principala activitate a persoanei care conduce vehiculul să nu fie cea de conducere;</a:t>
            </a:r>
            <a:endParaRPr lang="en-US" dirty="0">
              <a:solidFill>
                <a:srgbClr val="231F20"/>
              </a:solidFill>
              <a:effectLst/>
              <a:latin typeface="+mn-lt"/>
              <a:ea typeface="Cambria" panose="02040503050406030204" pitchFamily="18" charset="0"/>
              <a:cs typeface="Cambria" panose="02040503050406030204" pitchFamily="18" charset="0"/>
            </a:endParaRPr>
          </a:p>
          <a:p>
            <a:pPr marL="685800" marR="127635" lvl="1" algn="just">
              <a:buClr>
                <a:srgbClr val="231F20"/>
              </a:buClr>
              <a:buSzPct val="100000"/>
              <a:buFont typeface="Arial" panose="020B0604020202020204" pitchFamily="34" charset="0"/>
              <a:buChar char="•"/>
              <a:tabLst>
                <a:tab pos="256540" algn="l"/>
              </a:tabLst>
            </a:pPr>
            <a:r>
              <a:rPr lang="ro-RO" dirty="0">
                <a:solidFill>
                  <a:srgbClr val="231F20"/>
                </a:solidFill>
                <a:effectLst/>
                <a:latin typeface="+mn-lt"/>
                <a:ea typeface="Cambria" panose="02040503050406030204" pitchFamily="18" charset="0"/>
                <a:cs typeface="Cambria" panose="02040503050406030204" pitchFamily="18" charset="0"/>
              </a:rPr>
              <a:t>vehicule</a:t>
            </a:r>
            <a:r>
              <a:rPr lang="ro-RO" spc="-4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comerciale,</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care</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au</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caracter</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istoric,</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a:t>
            </a:r>
            <a:r>
              <a:rPr lang="ro-RO" spc="-35" dirty="0">
                <a:solidFill>
                  <a:srgbClr val="231F20"/>
                </a:solidFill>
                <a:effectLst/>
                <a:latin typeface="+mn-lt"/>
                <a:ea typeface="Cambria" panose="02040503050406030204" pitchFamily="18" charset="0"/>
                <a:cs typeface="Cambria" panose="02040503050406030204" pitchFamily="18" charset="0"/>
              </a:rPr>
              <a:t> </a:t>
            </a:r>
            <a:r>
              <a:rPr lang="ro-RO" spc="-10" dirty="0">
                <a:solidFill>
                  <a:srgbClr val="231F20"/>
                </a:solidFill>
                <a:effectLst/>
                <a:latin typeface="+mn-lt"/>
                <a:ea typeface="Cambria" panose="02040503050406030204" pitchFamily="18" charset="0"/>
                <a:cs typeface="Cambria" panose="02040503050406030204" pitchFamily="18" charset="0"/>
              </a:rPr>
              <a:t>conformitate </a:t>
            </a:r>
            <a:r>
              <a:rPr lang="ro-RO" dirty="0">
                <a:solidFill>
                  <a:srgbClr val="231F20"/>
                </a:solidFill>
                <a:effectLst/>
                <a:latin typeface="+mn-lt"/>
                <a:ea typeface="Cambria" panose="02040503050406030204" pitchFamily="18" charset="0"/>
                <a:cs typeface="Cambria" panose="02040503050406030204" pitchFamily="18" charset="0"/>
              </a:rPr>
              <a:t>cu</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legislația</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statului</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membru</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care</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sunt</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conduse,</a:t>
            </a:r>
            <a:r>
              <a:rPr lang="en-US" spc="-105" dirty="0">
                <a:solidFill>
                  <a:srgbClr val="231F20"/>
                </a:solidFill>
                <a:latin typeface="+mn-lt"/>
                <a:ea typeface="Cambria" panose="02040503050406030204" pitchFamily="18" charset="0"/>
                <a:cs typeface="Cambria" panose="02040503050406030204" pitchFamily="18" charset="0"/>
              </a:rPr>
              <a:t> </a:t>
            </a:r>
            <a:r>
              <a:rPr lang="en-US" spc="-105" dirty="0" err="1">
                <a:solidFill>
                  <a:srgbClr val="231F20"/>
                </a:solidFill>
                <a:latin typeface="+mn-lt"/>
                <a:ea typeface="Cambria" panose="02040503050406030204" pitchFamily="18" charset="0"/>
                <a:cs typeface="Cambria" panose="02040503050406030204" pitchFamily="18" charset="0"/>
              </a:rPr>
              <a:t>si</a:t>
            </a:r>
            <a:r>
              <a:rPr lang="en-US" spc="-105" dirty="0">
                <a:solidFill>
                  <a:srgbClr val="231F20"/>
                </a:solidFill>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care</a:t>
            </a:r>
            <a:r>
              <a:rPr lang="ro-RO" spc="-11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sunt utilizate</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pentru</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călători</a:t>
            </a:r>
            <a:r>
              <a:rPr lang="ro-RO" spc="-6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sau</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mărfuri</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a:t>
            </a:r>
            <a:r>
              <a:rPr lang="ro-RO" spc="-6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scopuri</a:t>
            </a:r>
            <a:r>
              <a:rPr lang="ro-RO" spc="4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necomerciale.</a:t>
            </a:r>
            <a:endParaRPr lang="en-US" dirty="0">
              <a:solidFill>
                <a:srgbClr val="231F20"/>
              </a:solidFill>
              <a:effectLst/>
              <a:latin typeface="+mn-lt"/>
              <a:ea typeface="Cambria" panose="02040503050406030204" pitchFamily="18" charset="0"/>
              <a:cs typeface="Cambria" panose="02040503050406030204" pitchFamily="18" charset="0"/>
            </a:endParaRPr>
          </a:p>
          <a:p>
            <a:pPr marL="400050" marR="127635" lvl="1" indent="0" algn="just">
              <a:buClr>
                <a:srgbClr val="231F20"/>
              </a:buClr>
              <a:buSzPct val="100000"/>
              <a:tabLst>
                <a:tab pos="256540" algn="l"/>
              </a:tabLst>
            </a:pPr>
            <a:endParaRPr lang="en-US" dirty="0">
              <a:solidFill>
                <a:srgbClr val="231F20"/>
              </a:solidFill>
              <a:latin typeface="+mn-lt"/>
              <a:ea typeface="Cambria" panose="02040503050406030204" pitchFamily="18" charset="0"/>
              <a:cs typeface="Cambria" panose="02040503050406030204" pitchFamily="18" charset="0"/>
            </a:endParaRPr>
          </a:p>
          <a:p>
            <a:pPr marL="400050" marR="127635" lvl="1" indent="0" algn="just">
              <a:buClr>
                <a:srgbClr val="231F20"/>
              </a:buClr>
              <a:buSzPct val="100000"/>
              <a:tabLst>
                <a:tab pos="256540" algn="l"/>
              </a:tabLst>
            </a:pPr>
            <a:r>
              <a:rPr lang="ro-RO" sz="1400" i="1" dirty="0">
                <a:solidFill>
                  <a:srgbClr val="FF0000"/>
                </a:solidFill>
                <a:effectLst/>
                <a:latin typeface="+mn-lt"/>
                <a:ea typeface="Cambria" panose="02040503050406030204" pitchFamily="18" charset="0"/>
                <a:cs typeface="Cambria" panose="02040503050406030204" pitchFamily="18" charset="0"/>
              </a:rPr>
              <a:t>«transport în scopuri necomerciale»: orice transport rutier, altul decât transportul contra cost în contul altcuiva sau în cont propriu, pentru care nu se primește în mod direct sau indirect o remunerație și care nu generează direct sau indirect niciun venit pentru conducătorul auto al vehiculului sau pentru alte părți, și care nu este legată de o activitate profesională sau comercială</a:t>
            </a:r>
          </a:p>
          <a:p>
            <a:pPr marL="0" marR="0" indent="0">
              <a:spcBef>
                <a:spcPts val="30"/>
              </a:spcBef>
              <a:spcAft>
                <a:spcPts val="0"/>
              </a:spcAft>
            </a:pPr>
            <a:endParaRPr lang="ro-RO" dirty="0">
              <a:latin typeface="+mn-lt"/>
              <a:cs typeface="Arial" panose="020B0604020202020204" pitchFamily="34" charset="0"/>
            </a:endParaRPr>
          </a:p>
        </p:txBody>
      </p:sp>
    </p:spTree>
    <p:extLst>
      <p:ext uri="{BB962C8B-B14F-4D97-AF65-F5344CB8AC3E}">
        <p14:creationId xmlns:p14="http://schemas.microsoft.com/office/powerpoint/2010/main" val="187751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9"/>
          <p:cNvSpPr txBox="1">
            <a:spLocks noChangeArrowheads="1"/>
          </p:cNvSpPr>
          <p:nvPr/>
        </p:nvSpPr>
        <p:spPr bwMode="auto">
          <a:xfrm>
            <a:off x="1104900" y="1772816"/>
            <a:ext cx="6934200" cy="4539704"/>
          </a:xfrm>
          <a:prstGeom prst="rect">
            <a:avLst/>
          </a:prstGeom>
          <a:noFill/>
          <a:ln>
            <a:noFill/>
          </a:ln>
          <a:effectLst>
            <a:outerShdw dist="45791" dir="3378596"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600"/>
              </a:spcAft>
            </a:pPr>
            <a:r>
              <a:rPr lang="ro-RO" sz="2400" b="1" dirty="0">
                <a:latin typeface="Calibri" pitchFamily="34" charset="0"/>
              </a:rPr>
              <a:t>Defini</a:t>
            </a:r>
            <a:r>
              <a:rPr lang="en-US" sz="2400" b="1" dirty="0">
                <a:latin typeface="Calibri" pitchFamily="34" charset="0"/>
              </a:rPr>
              <a:t>t</a:t>
            </a:r>
            <a:r>
              <a:rPr lang="ro-RO" sz="2400" b="1" dirty="0">
                <a:latin typeface="Calibri" pitchFamily="34" charset="0"/>
              </a:rPr>
              <a:t>ii</a:t>
            </a:r>
            <a:r>
              <a:rPr lang="en-US" sz="2400" b="1" dirty="0">
                <a:latin typeface="Calibri" pitchFamily="34" charset="0"/>
              </a:rPr>
              <a:t> in </a:t>
            </a:r>
            <a:r>
              <a:rPr lang="en-US" sz="2400" b="1" dirty="0" err="1">
                <a:latin typeface="Calibri" pitchFamily="34" charset="0"/>
              </a:rPr>
              <a:t>legislatia</a:t>
            </a:r>
            <a:r>
              <a:rPr lang="en-US" sz="2400" b="1" dirty="0">
                <a:latin typeface="Calibri" pitchFamily="34" charset="0"/>
              </a:rPr>
              <a:t> UE</a:t>
            </a:r>
            <a:endParaRPr lang="en-GB" sz="2400" b="1" dirty="0">
              <a:latin typeface="Calibri" pitchFamily="34" charset="0"/>
            </a:endParaRPr>
          </a:p>
          <a:p>
            <a:pPr eaLnBrk="1" hangingPunct="1">
              <a:spcAft>
                <a:spcPts val="600"/>
              </a:spcAft>
            </a:pPr>
            <a:endParaRPr lang="en-US" b="1" dirty="0">
              <a:solidFill>
                <a:srgbClr val="000099"/>
              </a:solidFill>
              <a:latin typeface="Calibri" pitchFamily="34" charset="0"/>
            </a:endParaRPr>
          </a:p>
          <a:p>
            <a:pPr eaLnBrk="1" hangingPunct="1">
              <a:spcAft>
                <a:spcPts val="600"/>
              </a:spcAft>
            </a:pPr>
            <a:r>
              <a:rPr lang="en-GB" b="1" dirty="0">
                <a:latin typeface="Calibri" pitchFamily="34" charset="0"/>
              </a:rPr>
              <a:t>Transport </a:t>
            </a:r>
            <a:r>
              <a:rPr lang="en-GB" b="1" dirty="0" err="1">
                <a:latin typeface="Calibri" pitchFamily="34" charset="0"/>
              </a:rPr>
              <a:t>rutier</a:t>
            </a:r>
            <a:endParaRPr lang="en-GB" b="1" dirty="0">
              <a:latin typeface="Calibri" pitchFamily="34" charset="0"/>
            </a:endParaRPr>
          </a:p>
          <a:p>
            <a:pPr marL="285750" indent="-285750" algn="just" eaLnBrk="1" hangingPunct="1">
              <a:spcAft>
                <a:spcPts val="600"/>
              </a:spcAft>
              <a:buFont typeface="Arial" panose="020B0604020202020204" pitchFamily="34" charset="0"/>
              <a:buChar char="•"/>
            </a:pPr>
            <a:r>
              <a:rPr lang="ro-RO" sz="1600" dirty="0">
                <a:latin typeface="Calibri" pitchFamily="34" charset="0"/>
              </a:rPr>
              <a:t>orice deplasare efectuată, în totalitate sau parţial, pe drumurile deschise utilizării publice de către un vehicul, gol sau încărcat, folosit pentru transportul călătorilor sau al mărfurilor; </a:t>
            </a:r>
            <a:endParaRPr lang="en-US" sz="1600" dirty="0">
              <a:latin typeface="Calibri" pitchFamily="34" charset="0"/>
            </a:endParaRPr>
          </a:p>
          <a:p>
            <a:pPr algn="just" eaLnBrk="1" hangingPunct="1">
              <a:spcAft>
                <a:spcPts val="600"/>
              </a:spcAft>
            </a:pPr>
            <a:endParaRPr lang="en-US" b="1" dirty="0">
              <a:latin typeface="Calibri" pitchFamily="34" charset="0"/>
            </a:endParaRPr>
          </a:p>
          <a:p>
            <a:pPr algn="just" eaLnBrk="1" hangingPunct="1">
              <a:spcAft>
                <a:spcPts val="600"/>
              </a:spcAft>
            </a:pPr>
            <a:r>
              <a:rPr lang="ro-RO" b="1" dirty="0">
                <a:latin typeface="Calibri" pitchFamily="34" charset="0"/>
              </a:rPr>
              <a:t>M</a:t>
            </a:r>
            <a:r>
              <a:rPr lang="en-US" b="1" dirty="0" err="1">
                <a:latin typeface="Calibri" pitchFamily="34" charset="0"/>
              </a:rPr>
              <a:t>asa</a:t>
            </a:r>
            <a:r>
              <a:rPr lang="en-US" b="1" dirty="0">
                <a:latin typeface="Calibri" pitchFamily="34" charset="0"/>
              </a:rPr>
              <a:t> </a:t>
            </a:r>
            <a:r>
              <a:rPr lang="en-US" b="1" dirty="0" err="1">
                <a:latin typeface="Calibri" pitchFamily="34" charset="0"/>
              </a:rPr>
              <a:t>totala</a:t>
            </a:r>
            <a:r>
              <a:rPr lang="en-US" b="1" dirty="0">
                <a:latin typeface="Calibri" pitchFamily="34" charset="0"/>
              </a:rPr>
              <a:t> maxima </a:t>
            </a:r>
            <a:r>
              <a:rPr lang="en-US" b="1" dirty="0" err="1">
                <a:latin typeface="Calibri" pitchFamily="34" charset="0"/>
              </a:rPr>
              <a:t>autorizata</a:t>
            </a:r>
            <a:endParaRPr lang="en-US" b="1" dirty="0">
              <a:latin typeface="Calibri" pitchFamily="34" charset="0"/>
            </a:endParaRPr>
          </a:p>
          <a:p>
            <a:pPr marL="285750" indent="-285750" algn="just" eaLnBrk="1" hangingPunct="1">
              <a:spcAft>
                <a:spcPts val="600"/>
              </a:spcAft>
              <a:buFont typeface="Arial" panose="020B0604020202020204" pitchFamily="34" charset="0"/>
              <a:buChar char="•"/>
            </a:pPr>
            <a:r>
              <a:rPr lang="ro-RO" sz="1600" dirty="0">
                <a:latin typeface="Calibri" pitchFamily="34" charset="0"/>
              </a:rPr>
              <a:t>masa maximă autorizată de operare a unui vehicul, complet încărcat</a:t>
            </a:r>
            <a:r>
              <a:rPr lang="en-US" sz="1600" dirty="0">
                <a:latin typeface="Calibri" pitchFamily="34" charset="0"/>
              </a:rPr>
              <a:t>;</a:t>
            </a:r>
          </a:p>
          <a:p>
            <a:pPr algn="just" eaLnBrk="1" hangingPunct="1">
              <a:spcAft>
                <a:spcPts val="600"/>
              </a:spcAft>
            </a:pPr>
            <a:endParaRPr lang="en-US" b="1" dirty="0">
              <a:latin typeface="Calibri" pitchFamily="34" charset="0"/>
            </a:endParaRPr>
          </a:p>
          <a:p>
            <a:pPr algn="just" eaLnBrk="1" hangingPunct="1">
              <a:spcAft>
                <a:spcPts val="600"/>
              </a:spcAft>
            </a:pPr>
            <a:r>
              <a:rPr lang="en-US" b="1" dirty="0" err="1">
                <a:latin typeface="Calibri" pitchFamily="34" charset="0"/>
              </a:rPr>
              <a:t>Conducator</a:t>
            </a:r>
            <a:r>
              <a:rPr lang="en-US" b="1" dirty="0">
                <a:latin typeface="Calibri" pitchFamily="34" charset="0"/>
              </a:rPr>
              <a:t> auto</a:t>
            </a:r>
          </a:p>
          <a:p>
            <a:pPr marL="285750" indent="-285750" algn="just" eaLnBrk="1" hangingPunct="1">
              <a:spcAft>
                <a:spcPts val="600"/>
              </a:spcAft>
              <a:buFont typeface="Arial" panose="020B0604020202020204" pitchFamily="34" charset="0"/>
              <a:buChar char="•"/>
            </a:pPr>
            <a:r>
              <a:rPr lang="ro-RO" sz="1600" dirty="0">
                <a:latin typeface="Calibri" pitchFamily="34" charset="0"/>
              </a:rPr>
              <a:t>persoana care conduce vehiculul, chiar şi pentru o scurtă perioadă de timp, sau care se află la bordul unui vehicul în cadrul serviciului său pentru a-l putea conduce, în cazul în care este necesar;</a:t>
            </a:r>
          </a:p>
        </p:txBody>
      </p:sp>
    </p:spTree>
    <p:extLst>
      <p:ext uri="{BB962C8B-B14F-4D97-AF65-F5344CB8AC3E}">
        <p14:creationId xmlns:p14="http://schemas.microsoft.com/office/powerpoint/2010/main" val="880667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611560" y="1989138"/>
            <a:ext cx="7848872" cy="4248150"/>
          </a:xfrm>
        </p:spPr>
        <p:txBody>
          <a:bodyPr>
            <a:normAutofit lnSpcReduction="10000"/>
          </a:bodyPr>
          <a:lstStyle/>
          <a:p>
            <a:pPr>
              <a:buNone/>
            </a:pPr>
            <a:r>
              <a:rPr lang="en-US" sz="1900" b="1" dirty="0" err="1">
                <a:latin typeface="Calibri" pitchFamily="34" charset="0"/>
                <a:cs typeface="Arial" charset="0"/>
              </a:rPr>
              <a:t>Conducere</a:t>
            </a:r>
            <a:r>
              <a:rPr lang="en-US" sz="1900" b="1" dirty="0">
                <a:latin typeface="Calibri" pitchFamily="34" charset="0"/>
                <a:cs typeface="Arial" charset="0"/>
              </a:rPr>
              <a:t> in </a:t>
            </a:r>
            <a:r>
              <a:rPr lang="en-US" sz="1900" b="1" dirty="0" err="1">
                <a:latin typeface="Calibri" pitchFamily="34" charset="0"/>
                <a:cs typeface="Arial" charset="0"/>
              </a:rPr>
              <a:t>echipaj</a:t>
            </a:r>
            <a:endParaRPr lang="en-US" sz="1900" b="1" dirty="0">
              <a:latin typeface="Calibri" pitchFamily="34" charset="0"/>
              <a:cs typeface="Arial" charset="0"/>
            </a:endParaRPr>
          </a:p>
          <a:p>
            <a:pPr>
              <a:buNone/>
            </a:pPr>
            <a:endParaRPr lang="en-US" sz="1800" dirty="0">
              <a:latin typeface="Calibri" pitchFamily="34" charset="0"/>
              <a:cs typeface="Arial" charset="0"/>
            </a:endParaRPr>
          </a:p>
          <a:p>
            <a:r>
              <a:rPr lang="ro-RO" sz="1700" dirty="0">
                <a:latin typeface="Calibri" pitchFamily="34" charset="0"/>
                <a:cs typeface="Arial" charset="0"/>
              </a:rPr>
              <a:t>situaţia în care, pe parcursul unei perioade de condus cuprinsă între două perioade de repaus zilnice consecutive sau între o perioadă de repaus zilnic şi o perioadă de repaus săptămânal, se află cel puţin doi conducători la bordul vehiculului pentru a asigura conducerea; </a:t>
            </a:r>
          </a:p>
          <a:p>
            <a:pPr eaLnBrk="1" hangingPunct="1">
              <a:buFontTx/>
              <a:buNone/>
            </a:pPr>
            <a:endParaRPr lang="ro-RO" sz="1800" dirty="0">
              <a:latin typeface="Calibri" pitchFamily="34" charset="0"/>
              <a:cs typeface="Arial" charset="0"/>
            </a:endParaRPr>
          </a:p>
          <a:p>
            <a:pPr eaLnBrk="1" hangingPunct="1">
              <a:buFontTx/>
              <a:buNone/>
            </a:pPr>
            <a:r>
              <a:rPr lang="en-GB" sz="1900" b="1" dirty="0" err="1">
                <a:latin typeface="Calibri" pitchFamily="34" charset="0"/>
                <a:cs typeface="Arial" charset="0"/>
              </a:rPr>
              <a:t>Saptamana</a:t>
            </a:r>
            <a:endParaRPr lang="en-US" sz="1900" b="1" dirty="0">
              <a:latin typeface="Calibri" pitchFamily="34" charset="0"/>
              <a:cs typeface="Arial" charset="0"/>
            </a:endParaRPr>
          </a:p>
          <a:p>
            <a:pPr eaLnBrk="1" hangingPunct="1">
              <a:buFontTx/>
              <a:buNone/>
            </a:pPr>
            <a:endParaRPr lang="en-US" sz="1600" dirty="0">
              <a:cs typeface="Arial" panose="020B0604020202020204" pitchFamily="34" charset="0"/>
            </a:endParaRPr>
          </a:p>
          <a:p>
            <a:pPr eaLnBrk="1" hangingPunct="1"/>
            <a:r>
              <a:rPr lang="ro-RO" sz="1700" dirty="0">
                <a:cs typeface="Arial" panose="020B0604020202020204" pitchFamily="34" charset="0"/>
              </a:rPr>
              <a:t>Perioada </a:t>
            </a:r>
            <a:r>
              <a:rPr lang="pt-BR" sz="1700" dirty="0">
                <a:cs typeface="Arial" panose="020B0604020202020204" pitchFamily="34" charset="0"/>
              </a:rPr>
              <a:t>cuprinsă între ora 00.00 a</a:t>
            </a:r>
            <a:r>
              <a:rPr lang="ro-RO" sz="1700" dirty="0">
                <a:cs typeface="Arial" panose="020B0604020202020204" pitchFamily="34" charset="0"/>
              </a:rPr>
              <a:t> </a:t>
            </a:r>
            <a:r>
              <a:rPr lang="pt-BR" sz="1700" dirty="0">
                <a:cs typeface="Arial" panose="020B0604020202020204" pitchFamily="34" charset="0"/>
              </a:rPr>
              <a:t>zilei de </a:t>
            </a:r>
            <a:r>
              <a:rPr lang="ro-RO" sz="1700" dirty="0">
                <a:cs typeface="Arial" panose="020B0604020202020204" pitchFamily="34" charset="0"/>
              </a:rPr>
              <a:t> </a:t>
            </a:r>
            <a:r>
              <a:rPr lang="pt-BR" sz="1700" dirty="0">
                <a:cs typeface="Arial" panose="020B0604020202020204" pitchFamily="34" charset="0"/>
              </a:rPr>
              <a:t>luni</a:t>
            </a:r>
            <a:r>
              <a:rPr lang="ro-RO" sz="1700" dirty="0">
                <a:cs typeface="Arial" panose="020B0604020202020204" pitchFamily="34" charset="0"/>
              </a:rPr>
              <a:t> şi</a:t>
            </a:r>
            <a:r>
              <a:rPr lang="pt-BR" sz="1700" dirty="0">
                <a:cs typeface="Arial" panose="020B0604020202020204" pitchFamily="34" charset="0"/>
              </a:rPr>
              <a:t> ora 24.00 a zilei de duminică (ore locale)</a:t>
            </a:r>
            <a:endParaRPr lang="ro-RO" sz="1700" dirty="0">
              <a:solidFill>
                <a:srgbClr val="000099"/>
              </a:solidFill>
              <a:cs typeface="Arial" panose="020B0604020202020204" pitchFamily="34" charset="0"/>
            </a:endParaRPr>
          </a:p>
          <a:p>
            <a:pPr marL="0" indent="0">
              <a:buNone/>
            </a:pPr>
            <a:endParaRPr lang="en-US" sz="1700" dirty="0">
              <a:cs typeface="Arial" panose="020B0604020202020204" pitchFamily="34" charset="0"/>
            </a:endParaRPr>
          </a:p>
          <a:p>
            <a:pPr marL="0" indent="0">
              <a:buNone/>
            </a:pPr>
            <a:r>
              <a:rPr lang="en-US" sz="1700" i="1" dirty="0">
                <a:cs typeface="Arial" panose="020B0604020202020204" pitchFamily="34" charset="0"/>
              </a:rPr>
              <a:t>Nota: Se </a:t>
            </a:r>
            <a:r>
              <a:rPr lang="en-US" sz="1700" i="1" dirty="0" err="1">
                <a:cs typeface="Arial" panose="020B0604020202020204" pitchFamily="34" charset="0"/>
              </a:rPr>
              <a:t>acceptă</a:t>
            </a:r>
            <a:r>
              <a:rPr lang="en-US" sz="1700" i="1" dirty="0">
                <a:cs typeface="Arial" panose="020B0604020202020204" pitchFamily="34" charset="0"/>
              </a:rPr>
              <a:t> ca </a:t>
            </a:r>
            <a:r>
              <a:rPr lang="en-US" sz="1700" i="1" dirty="0" err="1">
                <a:cs typeface="Arial" panose="020B0604020202020204" pitchFamily="34" charset="0"/>
              </a:rPr>
              <a:t>această</a:t>
            </a:r>
            <a:r>
              <a:rPr lang="en-US" sz="1700" i="1" dirty="0">
                <a:cs typeface="Arial" panose="020B0604020202020204" pitchFamily="34" charset="0"/>
              </a:rPr>
              <a:t> </a:t>
            </a:r>
            <a:r>
              <a:rPr lang="en-US" sz="1700" i="1" dirty="0" err="1">
                <a:cs typeface="Arial" panose="020B0604020202020204" pitchFamily="34" charset="0"/>
              </a:rPr>
              <a:t>definiție</a:t>
            </a:r>
            <a:r>
              <a:rPr lang="en-US" sz="1700" i="1" dirty="0">
                <a:cs typeface="Arial" panose="020B0604020202020204" pitchFamily="34" charset="0"/>
              </a:rPr>
              <a:t> </a:t>
            </a:r>
            <a:r>
              <a:rPr lang="en-US" sz="1700" i="1" dirty="0" err="1">
                <a:cs typeface="Arial" panose="020B0604020202020204" pitchFamily="34" charset="0"/>
              </a:rPr>
              <a:t>să</a:t>
            </a:r>
            <a:r>
              <a:rPr lang="en-US" sz="1700" i="1" dirty="0">
                <a:cs typeface="Arial" panose="020B0604020202020204" pitchFamily="34" charset="0"/>
              </a:rPr>
              <a:t> </a:t>
            </a:r>
            <a:r>
              <a:rPr lang="en-US" sz="1700" i="1" dirty="0" err="1">
                <a:cs typeface="Arial" panose="020B0604020202020204" pitchFamily="34" charset="0"/>
              </a:rPr>
              <a:t>includă</a:t>
            </a:r>
            <a:r>
              <a:rPr lang="en-US" sz="1700" i="1" dirty="0">
                <a:cs typeface="Arial" panose="020B0604020202020204" pitchFamily="34" charset="0"/>
              </a:rPr>
              <a:t>, de </a:t>
            </a:r>
            <a:r>
              <a:rPr lang="en-US" sz="1700" i="1" dirty="0" err="1">
                <a:cs typeface="Arial" panose="020B0604020202020204" pitchFamily="34" charset="0"/>
              </a:rPr>
              <a:t>asemenea</a:t>
            </a:r>
            <a:r>
              <a:rPr lang="en-US" sz="1700" i="1" dirty="0">
                <a:cs typeface="Arial" panose="020B0604020202020204" pitchFamily="34" charset="0"/>
              </a:rPr>
              <a:t>, </a:t>
            </a:r>
            <a:r>
              <a:rPr lang="en-US" sz="1700" i="1" dirty="0" err="1">
                <a:cs typeface="Arial" panose="020B0604020202020204" pitchFamily="34" charset="0"/>
              </a:rPr>
              <a:t>conducerea</a:t>
            </a:r>
            <a:r>
              <a:rPr lang="en-US" sz="1700" i="1" dirty="0">
                <a:cs typeface="Arial" panose="020B0604020202020204" pitchFamily="34" charset="0"/>
              </a:rPr>
              <a:t> auto </a:t>
            </a:r>
            <a:r>
              <a:rPr lang="en-US" sz="1700" i="1" dirty="0" err="1">
                <a:cs typeface="Arial" panose="020B0604020202020204" pitchFamily="34" charset="0"/>
              </a:rPr>
              <a:t>dintre</a:t>
            </a:r>
            <a:r>
              <a:rPr lang="en-US" sz="1700" i="1" dirty="0">
                <a:cs typeface="Arial" panose="020B0604020202020204" pitchFamily="34" charset="0"/>
              </a:rPr>
              <a:t> </a:t>
            </a:r>
            <a:r>
              <a:rPr lang="en-US" sz="1700" i="1" dirty="0" err="1">
                <a:cs typeface="Arial" panose="020B0604020202020204" pitchFamily="34" charset="0"/>
              </a:rPr>
              <a:t>perioadele</a:t>
            </a:r>
            <a:r>
              <a:rPr lang="en-US" sz="1700" i="1" dirty="0">
                <a:cs typeface="Arial" panose="020B0604020202020204" pitchFamily="34" charset="0"/>
              </a:rPr>
              <a:t> de </a:t>
            </a:r>
            <a:r>
              <a:rPr lang="en-US" sz="1700" i="1" dirty="0" err="1">
                <a:cs typeface="Arial" panose="020B0604020202020204" pitchFamily="34" charset="0"/>
              </a:rPr>
              <a:t>repaus</a:t>
            </a:r>
            <a:r>
              <a:rPr lang="en-US" sz="1700" i="1" dirty="0">
                <a:cs typeface="Arial" panose="020B0604020202020204" pitchFamily="34" charset="0"/>
              </a:rPr>
              <a:t> </a:t>
            </a:r>
            <a:r>
              <a:rPr lang="en-US" sz="1700" i="1" dirty="0" err="1">
                <a:cs typeface="Arial" panose="020B0604020202020204" pitchFamily="34" charset="0"/>
              </a:rPr>
              <a:t>săptămânal</a:t>
            </a:r>
            <a:r>
              <a:rPr lang="en-US" sz="1700" i="1" dirty="0">
                <a:cs typeface="Arial" panose="020B0604020202020204" pitchFamily="34" charset="0"/>
              </a:rPr>
              <a:t> </a:t>
            </a:r>
            <a:r>
              <a:rPr lang="en-US" sz="1700" i="1" dirty="0" err="1">
                <a:cs typeface="Arial" panose="020B0604020202020204" pitchFamily="34" charset="0"/>
              </a:rPr>
              <a:t>și</a:t>
            </a:r>
            <a:r>
              <a:rPr lang="en-US" sz="1700" i="1" dirty="0">
                <a:cs typeface="Arial" panose="020B0604020202020204" pitchFamily="34" charset="0"/>
              </a:rPr>
              <a:t> </a:t>
            </a:r>
            <a:r>
              <a:rPr lang="en-US" sz="1700" i="1" dirty="0" err="1">
                <a:cs typeface="Arial" panose="020B0604020202020204" pitchFamily="34" charset="0"/>
              </a:rPr>
              <a:t>perioadele</a:t>
            </a:r>
            <a:r>
              <a:rPr lang="en-US" sz="1700" i="1" dirty="0">
                <a:cs typeface="Arial" panose="020B0604020202020204" pitchFamily="34" charset="0"/>
              </a:rPr>
              <a:t> de </a:t>
            </a:r>
            <a:r>
              <a:rPr lang="en-US" sz="1700" i="1" dirty="0" err="1">
                <a:cs typeface="Arial" panose="020B0604020202020204" pitchFamily="34" charset="0"/>
              </a:rPr>
              <a:t>repaus</a:t>
            </a:r>
            <a:r>
              <a:rPr lang="en-US" sz="1700" i="1" dirty="0">
                <a:cs typeface="Arial" panose="020B0604020202020204" pitchFamily="34" charset="0"/>
              </a:rPr>
              <a:t> </a:t>
            </a:r>
            <a:r>
              <a:rPr lang="en-US" sz="1700" i="1" dirty="0" err="1">
                <a:cs typeface="Arial" panose="020B0604020202020204" pitchFamily="34" charset="0"/>
              </a:rPr>
              <a:t>zilnic</a:t>
            </a:r>
            <a:r>
              <a:rPr lang="en-US" sz="1700" i="1" dirty="0">
                <a:cs typeface="Arial" panose="020B0604020202020204" pitchFamily="34" charset="0"/>
              </a:rPr>
              <a:t> sau </a:t>
            </a:r>
            <a:r>
              <a:rPr lang="en-US" sz="1700" i="1" dirty="0" err="1">
                <a:cs typeface="Arial" panose="020B0604020202020204" pitchFamily="34" charset="0"/>
              </a:rPr>
              <a:t>dintre</a:t>
            </a:r>
            <a:r>
              <a:rPr lang="en-US" sz="1700" i="1" dirty="0">
                <a:cs typeface="Arial" panose="020B0604020202020204" pitchFamily="34" charset="0"/>
              </a:rPr>
              <a:t> </a:t>
            </a:r>
            <a:r>
              <a:rPr lang="en-US" sz="1700" i="1" dirty="0" err="1">
                <a:cs typeface="Arial" panose="020B0604020202020204" pitchFamily="34" charset="0"/>
              </a:rPr>
              <a:t>două</a:t>
            </a:r>
            <a:r>
              <a:rPr lang="en-US" sz="1700" i="1" dirty="0">
                <a:cs typeface="Arial" panose="020B0604020202020204" pitchFamily="34" charset="0"/>
              </a:rPr>
              <a:t> </a:t>
            </a:r>
            <a:r>
              <a:rPr lang="en-US" sz="1700" i="1" dirty="0" err="1">
                <a:cs typeface="Arial" panose="020B0604020202020204" pitchFamily="34" charset="0"/>
              </a:rPr>
              <a:t>perioade</a:t>
            </a:r>
            <a:r>
              <a:rPr lang="en-US" sz="1700" i="1" dirty="0">
                <a:cs typeface="Arial" panose="020B0604020202020204" pitchFamily="34" charset="0"/>
              </a:rPr>
              <a:t> de </a:t>
            </a:r>
            <a:r>
              <a:rPr lang="en-US" sz="1700" i="1" dirty="0" err="1">
                <a:cs typeface="Arial" panose="020B0604020202020204" pitchFamily="34" charset="0"/>
              </a:rPr>
              <a:t>repaus</a:t>
            </a:r>
            <a:r>
              <a:rPr lang="en-US" sz="1700" i="1" dirty="0">
                <a:cs typeface="Arial" panose="020B0604020202020204" pitchFamily="34" charset="0"/>
              </a:rPr>
              <a:t> </a:t>
            </a:r>
            <a:r>
              <a:rPr lang="en-US" sz="1700" i="1" dirty="0" err="1">
                <a:cs typeface="Arial" panose="020B0604020202020204" pitchFamily="34" charset="0"/>
              </a:rPr>
              <a:t>săptămânal</a:t>
            </a:r>
            <a:r>
              <a:rPr lang="en-US" sz="1700" i="1" dirty="0">
                <a:cs typeface="Arial" panose="020B0604020202020204" pitchFamily="34" charset="0"/>
              </a:rPr>
              <a:t>. De </a:t>
            </a:r>
            <a:r>
              <a:rPr lang="en-US" sz="1700" i="1" dirty="0" err="1">
                <a:cs typeface="Arial" panose="020B0604020202020204" pitchFamily="34" charset="0"/>
              </a:rPr>
              <a:t>exemplu</a:t>
            </a:r>
            <a:r>
              <a:rPr lang="en-US" sz="1700" i="1" dirty="0">
                <a:cs typeface="Arial" panose="020B0604020202020204" pitchFamily="34" charset="0"/>
              </a:rPr>
              <a:t> de </a:t>
            </a:r>
            <a:r>
              <a:rPr lang="en-US" sz="1700" i="1" dirty="0" err="1">
                <a:cs typeface="Arial" panose="020B0604020202020204" pitchFamily="34" charset="0"/>
              </a:rPr>
              <a:t>marti</a:t>
            </a:r>
            <a:r>
              <a:rPr lang="en-US" sz="1700" i="1" dirty="0">
                <a:cs typeface="Arial" panose="020B0604020202020204" pitchFamily="34" charset="0"/>
              </a:rPr>
              <a:t> </a:t>
            </a:r>
            <a:r>
              <a:rPr lang="en-US" sz="1700" i="1" dirty="0" err="1">
                <a:cs typeface="Arial" panose="020B0604020202020204" pitchFamily="34" charset="0"/>
              </a:rPr>
              <a:t>ora</a:t>
            </a:r>
            <a:r>
              <a:rPr lang="en-US" sz="1700" i="1" dirty="0">
                <a:cs typeface="Arial" panose="020B0604020202020204" pitchFamily="34" charset="0"/>
              </a:rPr>
              <a:t> 00.00 </a:t>
            </a:r>
            <a:r>
              <a:rPr lang="en-US" sz="1700" i="1" dirty="0" err="1">
                <a:cs typeface="Arial" panose="020B0604020202020204" pitchFamily="34" charset="0"/>
              </a:rPr>
              <a:t>pana</a:t>
            </a:r>
            <a:r>
              <a:rPr lang="en-US" sz="1700" i="1" dirty="0">
                <a:cs typeface="Arial" panose="020B0604020202020204" pitchFamily="34" charset="0"/>
              </a:rPr>
              <a:t> </a:t>
            </a:r>
            <a:r>
              <a:rPr lang="en-US" sz="1700" i="1" dirty="0" err="1">
                <a:cs typeface="Arial" panose="020B0604020202020204" pitchFamily="34" charset="0"/>
              </a:rPr>
              <a:t>luni</a:t>
            </a:r>
            <a:r>
              <a:rPr lang="en-US" sz="1700" i="1" dirty="0">
                <a:cs typeface="Arial" panose="020B0604020202020204" pitchFamily="34" charset="0"/>
              </a:rPr>
              <a:t> </a:t>
            </a:r>
            <a:r>
              <a:rPr lang="en-US" sz="1700" i="1" dirty="0" err="1">
                <a:cs typeface="Arial" panose="020B0604020202020204" pitchFamily="34" charset="0"/>
              </a:rPr>
              <a:t>ora</a:t>
            </a:r>
            <a:r>
              <a:rPr lang="en-US" sz="1700" i="1" dirty="0">
                <a:cs typeface="Arial" panose="020B0604020202020204" pitchFamily="34" charset="0"/>
              </a:rPr>
              <a:t> 24.00.</a:t>
            </a:r>
          </a:p>
          <a:p>
            <a:pPr marL="0" indent="0">
              <a:buNone/>
            </a:pPr>
            <a:endParaRPr lang="en-US" sz="1600" b="1" dirty="0">
              <a:solidFill>
                <a:srgbClr val="000099"/>
              </a:solidFill>
              <a:cs typeface="Arial" panose="020B0604020202020204" pitchFamily="34" charset="0"/>
            </a:endParaRPr>
          </a:p>
        </p:txBody>
      </p:sp>
    </p:spTree>
    <p:extLst>
      <p:ext uri="{BB962C8B-B14F-4D97-AF65-F5344CB8AC3E}">
        <p14:creationId xmlns:p14="http://schemas.microsoft.com/office/powerpoint/2010/main" val="308362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533400" y="1822450"/>
            <a:ext cx="4343400" cy="414754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r>
              <a:rPr lang="ro-RO" sz="2600" b="1" dirty="0">
                <a:solidFill>
                  <a:srgbClr val="FF0000"/>
                </a:solidFill>
                <a:latin typeface="Calibri" pitchFamily="34" charset="0"/>
              </a:rPr>
              <a:t> </a:t>
            </a:r>
            <a:r>
              <a:rPr lang="en-US" sz="2000" b="1" dirty="0" err="1">
                <a:latin typeface="Calibri" pitchFamily="34" charset="0"/>
              </a:rPr>
              <a:t>Durata</a:t>
            </a:r>
            <a:r>
              <a:rPr lang="en-US" sz="2000" b="1" dirty="0">
                <a:latin typeface="Calibri" pitchFamily="34" charset="0"/>
              </a:rPr>
              <a:t> (</a:t>
            </a:r>
            <a:r>
              <a:rPr lang="en-US" sz="2000" b="1" dirty="0" err="1">
                <a:latin typeface="Calibri" pitchFamily="34" charset="0"/>
              </a:rPr>
              <a:t>timp</a:t>
            </a:r>
            <a:r>
              <a:rPr lang="en-US" sz="2000" b="1" dirty="0">
                <a:latin typeface="Calibri" pitchFamily="34" charset="0"/>
              </a:rPr>
              <a:t> de </a:t>
            </a:r>
            <a:r>
              <a:rPr lang="en-US" sz="2000" b="1" dirty="0" err="1">
                <a:latin typeface="Calibri" pitchFamily="34" charset="0"/>
              </a:rPr>
              <a:t>conducere</a:t>
            </a:r>
            <a:r>
              <a:rPr lang="en-US" sz="2000" b="1" dirty="0">
                <a:latin typeface="Calibri" pitchFamily="34" charset="0"/>
              </a:rPr>
              <a:t>)</a:t>
            </a:r>
            <a:endParaRPr lang="ro-RO" sz="2000" b="1" dirty="0">
              <a:latin typeface="Calibri" pitchFamily="34" charset="0"/>
            </a:endParaRPr>
          </a:p>
          <a:p>
            <a:endParaRPr lang="ro-RO" sz="2400" b="1" dirty="0">
              <a:latin typeface="Calibri" pitchFamily="34" charset="0"/>
            </a:endParaRPr>
          </a:p>
          <a:p>
            <a:pPr algn="just">
              <a:lnSpc>
                <a:spcPct val="150000"/>
              </a:lnSpc>
            </a:pPr>
            <a:r>
              <a:rPr lang="en-US" sz="1600" dirty="0" err="1">
                <a:latin typeface="Calibri" pitchFamily="34" charset="0"/>
              </a:rPr>
              <a:t>Inseamna</a:t>
            </a:r>
            <a:r>
              <a:rPr lang="en-US" sz="1600" dirty="0">
                <a:latin typeface="Calibri" pitchFamily="34" charset="0"/>
              </a:rPr>
              <a:t> </a:t>
            </a:r>
            <a:r>
              <a:rPr lang="ro-RO" sz="1600" dirty="0">
                <a:latin typeface="Calibri" pitchFamily="34" charset="0"/>
              </a:rPr>
              <a:t>durata activităţii de condus înregistrată:</a:t>
            </a:r>
            <a:endParaRPr lang="en-US" sz="1600" dirty="0">
              <a:latin typeface="Calibri" pitchFamily="34" charset="0"/>
            </a:endParaRPr>
          </a:p>
          <a:p>
            <a:pPr algn="just">
              <a:lnSpc>
                <a:spcPct val="150000"/>
              </a:lnSpc>
            </a:pPr>
            <a:endParaRPr lang="en-US" sz="1600" dirty="0">
              <a:latin typeface="Calibri" pitchFamily="34" charset="0"/>
            </a:endParaRPr>
          </a:p>
          <a:p>
            <a:pPr marL="285750" indent="-285750" algn="just">
              <a:lnSpc>
                <a:spcPct val="150000"/>
              </a:lnSpc>
              <a:buFont typeface="Arial" panose="020B0604020202020204" pitchFamily="34" charset="0"/>
              <a:buChar char="•"/>
            </a:pPr>
            <a:r>
              <a:rPr lang="ro-RO" sz="1600" dirty="0">
                <a:latin typeface="Calibri" pitchFamily="34" charset="0"/>
              </a:rPr>
              <a:t>automat sau semiautomat de </a:t>
            </a:r>
            <a:r>
              <a:rPr lang="en-US" sz="1600" dirty="0" err="1">
                <a:latin typeface="Calibri" pitchFamily="34" charset="0"/>
              </a:rPr>
              <a:t>tahograf</a:t>
            </a:r>
            <a:r>
              <a:rPr lang="en-US" sz="1600" dirty="0">
                <a:latin typeface="Calibri" pitchFamily="34" charset="0"/>
              </a:rPr>
              <a:t> (</a:t>
            </a:r>
            <a:r>
              <a:rPr lang="ro-RO" sz="1600" dirty="0">
                <a:latin typeface="Calibri" pitchFamily="34" charset="0"/>
              </a:rPr>
              <a:t>aparatul de înregistrare definit în anexa I şi în anexa I B</a:t>
            </a:r>
            <a:r>
              <a:rPr lang="en-US" sz="1600" dirty="0">
                <a:latin typeface="Calibri" pitchFamily="34" charset="0"/>
              </a:rPr>
              <a:t> </a:t>
            </a:r>
            <a:r>
              <a:rPr lang="ro-RO" sz="1600" dirty="0">
                <a:latin typeface="Calibri" pitchFamily="34" charset="0"/>
              </a:rPr>
              <a:t>la Regulamentul (CEE) nr. 3821/85</a:t>
            </a:r>
            <a:r>
              <a:rPr lang="en-US" sz="1600" dirty="0">
                <a:latin typeface="Calibri" pitchFamily="34" charset="0"/>
              </a:rPr>
              <a:t>)</a:t>
            </a:r>
            <a:r>
              <a:rPr lang="ro-RO" sz="1600" dirty="0">
                <a:latin typeface="Calibri" pitchFamily="34" charset="0"/>
              </a:rPr>
              <a:t> sau</a:t>
            </a:r>
            <a:endParaRPr lang="en-US" sz="1600" dirty="0">
              <a:latin typeface="Calibri" pitchFamily="34" charset="0"/>
            </a:endParaRPr>
          </a:p>
          <a:p>
            <a:pPr marL="285750" indent="-285750" algn="just">
              <a:lnSpc>
                <a:spcPct val="150000"/>
              </a:lnSpc>
              <a:buFont typeface="Arial" panose="020B0604020202020204" pitchFamily="34" charset="0"/>
              <a:buChar char="•"/>
            </a:pPr>
            <a:r>
              <a:rPr lang="ro-RO" sz="1600" dirty="0">
                <a:latin typeface="Calibri" pitchFamily="34" charset="0"/>
              </a:rPr>
              <a:t>manual, în conformitate cu articolul 16 alineatul (2) din Regulamentul (CEE) nr. 3821/85; </a:t>
            </a:r>
            <a:endParaRPr lang="en-GB" sz="1600" dirty="0">
              <a:latin typeface="Calibri" pitchFamily="34" charset="0"/>
            </a:endParaRPr>
          </a:p>
        </p:txBody>
      </p:sp>
      <p:pic>
        <p:nvPicPr>
          <p:cNvPr id="8" name="Picture 9" descr="TachoDigit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855" y="1916832"/>
            <a:ext cx="27765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achoAnalo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49850" y="3954462"/>
            <a:ext cx="22415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p:cNvGrpSpPr>
          <p:nvPr/>
        </p:nvGrpSpPr>
        <p:grpSpPr bwMode="auto">
          <a:xfrm>
            <a:off x="7190954" y="3426477"/>
            <a:ext cx="1746250" cy="2379663"/>
            <a:chOff x="2018" y="663"/>
            <a:chExt cx="2018" cy="3856"/>
          </a:xfrm>
        </p:grpSpPr>
        <p:pic>
          <p:nvPicPr>
            <p:cNvPr id="11" name="Picture 11" descr="PrintRollReverseSi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18" y="663"/>
              <a:ext cx="2018"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2"/>
            <p:cNvSpPr>
              <a:spLocks noChangeArrowheads="1"/>
            </p:cNvSpPr>
            <p:nvPr/>
          </p:nvSpPr>
          <p:spPr bwMode="auto">
            <a:xfrm>
              <a:off x="2653" y="671"/>
              <a:ext cx="1270" cy="4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3" name="Group 17"/>
          <p:cNvGrpSpPr>
            <a:grpSpLocks/>
          </p:cNvGrpSpPr>
          <p:nvPr/>
        </p:nvGrpSpPr>
        <p:grpSpPr bwMode="auto">
          <a:xfrm>
            <a:off x="3779912" y="1916832"/>
            <a:ext cx="512416" cy="475880"/>
            <a:chOff x="5148" y="3158"/>
            <a:chExt cx="272" cy="272"/>
          </a:xfrm>
        </p:grpSpPr>
        <p:sp>
          <p:nvSpPr>
            <p:cNvPr id="14" name="Oval 18"/>
            <p:cNvSpPr>
              <a:spLocks noChangeArrowheads="1"/>
            </p:cNvSpPr>
            <p:nvPr/>
          </p:nvSpPr>
          <p:spPr bwMode="auto">
            <a:xfrm>
              <a:off x="5148" y="3158"/>
              <a:ext cx="272" cy="272"/>
            </a:xfrm>
            <a:prstGeom prst="ellipse">
              <a:avLst/>
            </a:prstGeom>
            <a:noFill/>
            <a:ln w="762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 name="Line 19"/>
            <p:cNvSpPr>
              <a:spLocks noChangeShapeType="1"/>
            </p:cNvSpPr>
            <p:nvPr/>
          </p:nvSpPr>
          <p:spPr bwMode="auto">
            <a:xfrm flipH="1">
              <a:off x="5193" y="3294"/>
              <a:ext cx="91" cy="91"/>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5284" y="3294"/>
              <a:ext cx="91" cy="91"/>
            </a:xfrm>
            <a:prstGeom prst="line">
              <a:avLst/>
            </a:prstGeom>
            <a:noFill/>
            <a:ln w="762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75498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2AF0-F357-4CA9-8B00-BA0ACB18E686}"/>
              </a:ext>
            </a:extLst>
          </p:cNvPr>
          <p:cNvSpPr>
            <a:spLocks noGrp="1"/>
          </p:cNvSpPr>
          <p:nvPr>
            <p:ph type="title"/>
          </p:nvPr>
        </p:nvSpPr>
        <p:spPr/>
        <p:txBody>
          <a:bodyPr/>
          <a:lstStyle/>
          <a:p>
            <a:r>
              <a:rPr lang="en-US" dirty="0" err="1"/>
              <a:t>Atentie</a:t>
            </a:r>
            <a:r>
              <a:rPr lang="en-US" dirty="0"/>
              <a:t>!</a:t>
            </a:r>
            <a:endParaRPr lang="ro-RO" dirty="0"/>
          </a:p>
        </p:txBody>
      </p:sp>
      <p:sp>
        <p:nvSpPr>
          <p:cNvPr id="3" name="Content Placeholder 2">
            <a:extLst>
              <a:ext uri="{FF2B5EF4-FFF2-40B4-BE49-F238E27FC236}">
                <a16:creationId xmlns:a16="http://schemas.microsoft.com/office/drawing/2014/main" id="{F6879A11-E488-45CF-90EA-C81E9EF50C61}"/>
              </a:ext>
            </a:extLst>
          </p:cNvPr>
          <p:cNvSpPr>
            <a:spLocks noGrp="1"/>
          </p:cNvSpPr>
          <p:nvPr>
            <p:ph idx="1"/>
          </p:nvPr>
        </p:nvSpPr>
        <p:spPr>
          <a:xfrm>
            <a:off x="457200" y="1196752"/>
            <a:ext cx="8229600" cy="5256584"/>
          </a:xfrm>
        </p:spPr>
        <p:txBody>
          <a:bodyPr>
            <a:normAutofit/>
          </a:bodyPr>
          <a:lstStyle/>
          <a:p>
            <a:r>
              <a:rPr lang="ro-RO" sz="2000" dirty="0">
                <a:solidFill>
                  <a:srgbClr val="FF0000"/>
                </a:solidFill>
                <a:effectLst/>
                <a:ea typeface="Times New Roman" panose="02020603050405020304" pitchFamily="18" charset="0"/>
              </a:rPr>
              <a:t>Conducătorii auto folosesc foi de înregistrare sau cardurile de conducător auto în fiecare zi în care conduc, începând din momentul în care preiau vehiculul</a:t>
            </a:r>
            <a:r>
              <a:rPr lang="en-US" sz="2000" dirty="0">
                <a:solidFill>
                  <a:srgbClr val="FF0000"/>
                </a:solidFill>
                <a:effectLst/>
                <a:ea typeface="Times New Roman" panose="02020603050405020304" pitchFamily="18" charset="0"/>
              </a:rPr>
              <a:t>;</a:t>
            </a:r>
            <a:r>
              <a:rPr lang="ro-RO" sz="2000" dirty="0">
                <a:solidFill>
                  <a:srgbClr val="FF0000"/>
                </a:solidFill>
                <a:effectLst/>
                <a:ea typeface="Times New Roman" panose="02020603050405020304" pitchFamily="18" charset="0"/>
              </a:rPr>
              <a:t> </a:t>
            </a:r>
            <a:endParaRPr lang="en-US" sz="2000" dirty="0">
              <a:solidFill>
                <a:srgbClr val="FF0000"/>
              </a:solidFill>
              <a:effectLst/>
              <a:ea typeface="Times New Roman" panose="02020603050405020304" pitchFamily="18" charset="0"/>
            </a:endParaRPr>
          </a:p>
          <a:p>
            <a:r>
              <a:rPr lang="ro-RO" sz="2000" dirty="0">
                <a:solidFill>
                  <a:srgbClr val="FF0000"/>
                </a:solidFill>
                <a:effectLst/>
                <a:ea typeface="Times New Roman" panose="02020603050405020304" pitchFamily="18" charset="0"/>
              </a:rPr>
              <a:t>Foaia de înregistrare sau cardul de conducător auto nu se retrag înainte de sfârșitul zilei de lucru, în afara cazului în care retragerea foii sau a cardului respectiv este autorizată sau este necesară pentru a introduce simbolul țării după trecerea unei frontier</a:t>
            </a:r>
            <a:r>
              <a:rPr lang="en-US" sz="2000" dirty="0">
                <a:solidFill>
                  <a:srgbClr val="FF0000"/>
                </a:solidFill>
                <a:effectLst/>
                <a:ea typeface="Times New Roman" panose="02020603050405020304" pitchFamily="18" charset="0"/>
              </a:rPr>
              <a:t>e</a:t>
            </a:r>
            <a:r>
              <a:rPr lang="en-US" sz="2000" dirty="0">
                <a:solidFill>
                  <a:srgbClr val="FF0000"/>
                </a:solidFill>
                <a:ea typeface="Times New Roman" panose="02020603050405020304" pitchFamily="18" charset="0"/>
              </a:rPr>
              <a:t>. </a:t>
            </a:r>
            <a:r>
              <a:rPr lang="ro-RO" sz="2000" dirty="0">
                <a:solidFill>
                  <a:srgbClr val="FF0000"/>
                </a:solidFill>
                <a:effectLst/>
                <a:ea typeface="Times New Roman" panose="02020603050405020304" pitchFamily="18" charset="0"/>
              </a:rPr>
              <a:t>Începând cu 2 februarie 2022</a:t>
            </a:r>
            <a:r>
              <a:rPr lang="en-US" sz="2000" dirty="0">
                <a:solidFill>
                  <a:srgbClr val="FF0000"/>
                </a:solidFill>
                <a:effectLst/>
                <a:ea typeface="Times New Roman" panose="02020603050405020304" pitchFamily="18" charset="0"/>
              </a:rPr>
              <a:t> </a:t>
            </a:r>
            <a:r>
              <a:rPr lang="ro-RO" sz="2000" dirty="0">
                <a:solidFill>
                  <a:srgbClr val="FF0000"/>
                </a:solidFill>
                <a:effectLst/>
                <a:ea typeface="Times New Roman" panose="02020603050405020304" pitchFamily="18" charset="0"/>
              </a:rPr>
              <a:t>conducătorii auto </a:t>
            </a:r>
            <a:r>
              <a:rPr lang="ro-RO" sz="2000" b="1" dirty="0">
                <a:solidFill>
                  <a:srgbClr val="FF0000"/>
                </a:solidFill>
                <a:effectLst/>
                <a:ea typeface="Times New Roman" panose="02020603050405020304" pitchFamily="18" charset="0"/>
              </a:rPr>
              <a:t>au obligația</a:t>
            </a:r>
            <a:r>
              <a:rPr lang="en-US" sz="2000" dirty="0">
                <a:solidFill>
                  <a:srgbClr val="FF0000"/>
                </a:solidFill>
                <a:effectLst/>
                <a:ea typeface="Times New Roman" panose="02020603050405020304" pitchFamily="18" charset="0"/>
              </a:rPr>
              <a:t> </a:t>
            </a:r>
            <a:r>
              <a:rPr lang="ro-RO" sz="2000" dirty="0">
                <a:solidFill>
                  <a:srgbClr val="FF0000"/>
                </a:solidFill>
                <a:effectLst/>
                <a:ea typeface="Times New Roman" panose="02020603050405020304" pitchFamily="18" charset="0"/>
              </a:rPr>
              <a:t>de a înregistra manual datele privind trecerea frontierei</a:t>
            </a:r>
            <a:r>
              <a:rPr lang="en-US" sz="2000" dirty="0">
                <a:solidFill>
                  <a:srgbClr val="FF0000"/>
                </a:solidFill>
                <a:effectLst/>
                <a:ea typeface="Times New Roman" panose="02020603050405020304" pitchFamily="18" charset="0"/>
              </a:rPr>
              <a:t>. </a:t>
            </a:r>
            <a:r>
              <a:rPr lang="en-US" sz="2000" dirty="0">
                <a:effectLst/>
                <a:ea typeface="Times New Roman" panose="02020603050405020304" pitchFamily="18" charset="0"/>
              </a:rPr>
              <a:t>Cu cat </a:t>
            </a:r>
            <a:r>
              <a:rPr lang="en-US" sz="2000" dirty="0" err="1">
                <a:effectLst/>
                <a:ea typeface="Times New Roman" panose="02020603050405020304" pitchFamily="18" charset="0"/>
              </a:rPr>
              <a:t>mai</a:t>
            </a:r>
            <a:r>
              <a:rPr lang="en-US" sz="2000" dirty="0">
                <a:effectLst/>
                <a:ea typeface="Times New Roman" panose="02020603050405020304" pitchFamily="18" charset="0"/>
              </a:rPr>
              <a:t> </a:t>
            </a:r>
            <a:r>
              <a:rPr lang="en-US" sz="2000" dirty="0" err="1">
                <a:effectLst/>
                <a:ea typeface="Times New Roman" panose="02020603050405020304" pitchFamily="18" charset="0"/>
              </a:rPr>
              <a:t>repede</a:t>
            </a:r>
            <a:r>
              <a:rPr lang="en-US" sz="2000" dirty="0">
                <a:effectLst/>
                <a:ea typeface="Times New Roman" panose="02020603050405020304" pitchFamily="18" charset="0"/>
              </a:rPr>
              <a:t> </a:t>
            </a:r>
            <a:r>
              <a:rPr lang="en-US" sz="2000" dirty="0" err="1">
                <a:effectLst/>
                <a:ea typeface="Times New Roman" panose="02020603050405020304" pitchFamily="18" charset="0"/>
              </a:rPr>
              <a:t>va</a:t>
            </a:r>
            <a:r>
              <a:rPr lang="en-US" sz="2000" dirty="0">
                <a:effectLst/>
                <a:ea typeface="Times New Roman" panose="02020603050405020304" pitchFamily="18" charset="0"/>
              </a:rPr>
              <a:t> intra in </a:t>
            </a:r>
            <a:r>
              <a:rPr lang="en-US" sz="2000" dirty="0" err="1">
                <a:effectLst/>
                <a:ea typeface="Times New Roman" panose="02020603050405020304" pitchFamily="18" charset="0"/>
              </a:rPr>
              <a:t>obisnuinta</a:t>
            </a:r>
            <a:r>
              <a:rPr lang="en-US" sz="2000" dirty="0">
                <a:effectLst/>
                <a:ea typeface="Times New Roman" panose="02020603050405020304" pitchFamily="18" charset="0"/>
              </a:rPr>
              <a:t>, cu </a:t>
            </a:r>
            <a:r>
              <a:rPr lang="en-US" sz="2000" dirty="0" err="1">
                <a:effectLst/>
                <a:ea typeface="Times New Roman" panose="02020603050405020304" pitchFamily="18" charset="0"/>
              </a:rPr>
              <a:t>atat</a:t>
            </a:r>
            <a:r>
              <a:rPr lang="en-US" sz="2000" dirty="0">
                <a:effectLst/>
                <a:ea typeface="Times New Roman" panose="02020603050405020304" pitchFamily="18" charset="0"/>
              </a:rPr>
              <a:t> </a:t>
            </a:r>
            <a:r>
              <a:rPr lang="en-US" sz="2000" dirty="0" err="1">
                <a:effectLst/>
                <a:ea typeface="Times New Roman" panose="02020603050405020304" pitchFamily="18" charset="0"/>
              </a:rPr>
              <a:t>mai</a:t>
            </a:r>
            <a:r>
              <a:rPr lang="en-US" sz="2000" dirty="0">
                <a:effectLst/>
                <a:ea typeface="Times New Roman" panose="02020603050405020304" pitchFamily="18" charset="0"/>
              </a:rPr>
              <a:t> bine!</a:t>
            </a:r>
          </a:p>
          <a:p>
            <a:r>
              <a:rPr lang="ro-RO" sz="2000" dirty="0">
                <a:solidFill>
                  <a:srgbClr val="FF0000"/>
                </a:solidFill>
                <a:effectLst/>
                <a:ea typeface="Times New Roman" panose="02020603050405020304" pitchFamily="18" charset="0"/>
              </a:rPr>
              <a:t>Nicio foaie de înregistrare sau niciun card de conducător auto nu se folosește pentru a acoperi o perioadă mai lungă decât cea prevăzută.</a:t>
            </a:r>
            <a:r>
              <a:rPr lang="en-US" sz="2000" dirty="0">
                <a:solidFill>
                  <a:srgbClr val="FF0000"/>
                </a:solidFill>
                <a:effectLst/>
                <a:ea typeface="Times New Roman" panose="02020603050405020304" pitchFamily="18" charset="0"/>
              </a:rPr>
              <a:t> </a:t>
            </a:r>
          </a:p>
          <a:p>
            <a:r>
              <a:rPr lang="en-US" sz="2000" dirty="0" err="1">
                <a:ea typeface="Times New Roman" panose="02020603050405020304" pitchFamily="18" charset="0"/>
              </a:rPr>
              <a:t>Comisia</a:t>
            </a:r>
            <a:r>
              <a:rPr lang="en-US" sz="2000" dirty="0">
                <a:ea typeface="Times New Roman" panose="02020603050405020304" pitchFamily="18" charset="0"/>
              </a:rPr>
              <a:t> </a:t>
            </a:r>
            <a:r>
              <a:rPr lang="en-US" sz="2000" dirty="0" err="1">
                <a:ea typeface="Times New Roman" panose="02020603050405020304" pitchFamily="18" charset="0"/>
              </a:rPr>
              <a:t>Europeana</a:t>
            </a:r>
            <a:r>
              <a:rPr lang="en-US" sz="2000" dirty="0">
                <a:ea typeface="Times New Roman" panose="02020603050405020304" pitchFamily="18" charset="0"/>
              </a:rPr>
              <a:t> a </a:t>
            </a:r>
            <a:r>
              <a:rPr lang="en-US" sz="2000" dirty="0" err="1">
                <a:ea typeface="Times New Roman" panose="02020603050405020304" pitchFamily="18" charset="0"/>
              </a:rPr>
              <a:t>raspuns</a:t>
            </a:r>
            <a:r>
              <a:rPr lang="en-US" sz="2000" dirty="0">
                <a:ea typeface="Times New Roman" panose="02020603050405020304" pitchFamily="18" charset="0"/>
              </a:rPr>
              <a:t> UNTRR ca nu </a:t>
            </a:r>
            <a:r>
              <a:rPr lang="en-US" sz="2000" dirty="0" err="1">
                <a:ea typeface="Times New Roman" panose="02020603050405020304" pitchFamily="18" charset="0"/>
              </a:rPr>
              <a:t>crede</a:t>
            </a:r>
            <a:r>
              <a:rPr lang="en-US" sz="2000" dirty="0">
                <a:ea typeface="Times New Roman" panose="02020603050405020304" pitchFamily="18" charset="0"/>
              </a:rPr>
              <a:t> ca trebuie </a:t>
            </a:r>
            <a:r>
              <a:rPr lang="en-US" sz="2000" dirty="0" err="1">
                <a:ea typeface="Times New Roman" panose="02020603050405020304" pitchFamily="18" charset="0"/>
              </a:rPr>
              <a:t>scos</a:t>
            </a:r>
            <a:r>
              <a:rPr lang="en-US" sz="2000" dirty="0">
                <a:ea typeface="Times New Roman" panose="02020603050405020304" pitchFamily="18" charset="0"/>
              </a:rPr>
              <a:t> cardul </a:t>
            </a:r>
            <a:r>
              <a:rPr lang="en-US" sz="2000" dirty="0" err="1">
                <a:ea typeface="Times New Roman" panose="02020603050405020304" pitchFamily="18" charset="0"/>
              </a:rPr>
              <a:t>dar</a:t>
            </a:r>
            <a:r>
              <a:rPr lang="en-US" sz="2000" dirty="0">
                <a:ea typeface="Times New Roman" panose="02020603050405020304" pitchFamily="18" charset="0"/>
              </a:rPr>
              <a:t> </a:t>
            </a:r>
            <a:r>
              <a:rPr lang="en-US" sz="2000" dirty="0" err="1">
                <a:ea typeface="Times New Roman" panose="02020603050405020304" pitchFamily="18" charset="0"/>
              </a:rPr>
              <a:t>subiectul</a:t>
            </a:r>
            <a:r>
              <a:rPr lang="en-US" sz="2000" dirty="0">
                <a:ea typeface="Times New Roman" panose="02020603050405020304" pitchFamily="18" charset="0"/>
              </a:rPr>
              <a:t> se </a:t>
            </a:r>
            <a:r>
              <a:rPr lang="en-US" sz="2000" dirty="0" err="1">
                <a:ea typeface="Times New Roman" panose="02020603050405020304" pitchFamily="18" charset="0"/>
              </a:rPr>
              <a:t>va</a:t>
            </a:r>
            <a:r>
              <a:rPr lang="en-US" sz="2000" dirty="0">
                <a:ea typeface="Times New Roman" panose="02020603050405020304" pitchFamily="18" charset="0"/>
              </a:rPr>
              <a:t> </a:t>
            </a:r>
            <a:r>
              <a:rPr lang="en-US" sz="2000" dirty="0" err="1">
                <a:ea typeface="Times New Roman" panose="02020603050405020304" pitchFamily="18" charset="0"/>
              </a:rPr>
              <a:t>discuta</a:t>
            </a:r>
            <a:r>
              <a:rPr lang="en-US" sz="2000" dirty="0">
                <a:ea typeface="Times New Roman" panose="02020603050405020304" pitchFamily="18" charset="0"/>
              </a:rPr>
              <a:t> in </a:t>
            </a:r>
            <a:r>
              <a:rPr lang="en-US" sz="2000" dirty="0" err="1">
                <a:ea typeface="Times New Roman" panose="02020603050405020304" pitchFamily="18" charset="0"/>
              </a:rPr>
              <a:t>comitetul</a:t>
            </a:r>
            <a:r>
              <a:rPr lang="en-US" sz="2000" dirty="0">
                <a:ea typeface="Times New Roman" panose="02020603050405020304" pitchFamily="18" charset="0"/>
              </a:rPr>
              <a:t> </a:t>
            </a:r>
            <a:r>
              <a:rPr lang="en-US" sz="2000" dirty="0" err="1">
                <a:ea typeface="Times New Roman" panose="02020603050405020304" pitchFamily="18" charset="0"/>
              </a:rPr>
              <a:t>specializat</a:t>
            </a:r>
            <a:r>
              <a:rPr lang="en-US" sz="2000" dirty="0">
                <a:ea typeface="Times New Roman" panose="02020603050405020304" pitchFamily="18" charset="0"/>
              </a:rPr>
              <a:t> in </a:t>
            </a:r>
            <a:r>
              <a:rPr lang="en-US" sz="2000" dirty="0" err="1">
                <a:ea typeface="Times New Roman" panose="02020603050405020304" pitchFamily="18" charset="0"/>
              </a:rPr>
              <a:t>implementare</a:t>
            </a:r>
            <a:r>
              <a:rPr lang="en-US" sz="2000" dirty="0">
                <a:ea typeface="Times New Roman" panose="02020603050405020304" pitchFamily="18" charset="0"/>
              </a:rPr>
              <a:t>.</a:t>
            </a:r>
          </a:p>
          <a:p>
            <a:pPr algn="l">
              <a:buFont typeface="Arial" panose="020B0604020202020204" pitchFamily="34" charset="0"/>
              <a:buChar char="•"/>
            </a:pPr>
            <a:r>
              <a:rPr lang="en-US" sz="1200" b="0" i="0" dirty="0" err="1">
                <a:solidFill>
                  <a:srgbClr val="606064"/>
                </a:solidFill>
                <a:effectLst/>
                <a:latin typeface="Arial" panose="020B0604020202020204" pitchFamily="34" charset="0"/>
                <a:hlinkClick r:id="rId2"/>
              </a:rPr>
              <a:t>Consultati</a:t>
            </a:r>
            <a:r>
              <a:rPr lang="en-US" sz="1200" b="0" i="0" dirty="0">
                <a:solidFill>
                  <a:srgbClr val="606064"/>
                </a:solidFill>
                <a:effectLst/>
                <a:latin typeface="Arial" panose="020B0604020202020204" pitchFamily="34" charset="0"/>
                <a:hlinkClick r:id="rId2"/>
              </a:rPr>
              <a:t> pe site UNTRR </a:t>
            </a:r>
            <a:r>
              <a:rPr lang="en-US" sz="1200" b="0" i="0" dirty="0" err="1">
                <a:solidFill>
                  <a:srgbClr val="606064"/>
                </a:solidFill>
                <a:effectLst/>
                <a:latin typeface="Arial" panose="020B0604020202020204" pitchFamily="34" charset="0"/>
                <a:hlinkClick r:id="rId2"/>
              </a:rPr>
              <a:t>Răspunsul</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Comisiei</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Europene</a:t>
            </a:r>
            <a:r>
              <a:rPr lang="en-US" sz="1200" b="0" i="0" dirty="0">
                <a:solidFill>
                  <a:srgbClr val="606064"/>
                </a:solidFill>
                <a:effectLst/>
                <a:latin typeface="Arial" panose="020B0604020202020204" pitchFamily="34" charset="0"/>
                <a:hlinkClick r:id="rId2"/>
              </a:rPr>
              <a:t> ref. </a:t>
            </a:r>
            <a:r>
              <a:rPr lang="en-US" sz="1200" b="0" i="0" dirty="0" err="1">
                <a:solidFill>
                  <a:srgbClr val="606064"/>
                </a:solidFill>
                <a:effectLst/>
                <a:latin typeface="Arial" panose="020B0604020202020204" pitchFamily="34" charset="0"/>
                <a:hlinkClick r:id="rId2"/>
              </a:rPr>
              <a:t>solicitare</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urgentă</a:t>
            </a:r>
            <a:r>
              <a:rPr lang="en-US" sz="1200" b="0" i="0" dirty="0">
                <a:solidFill>
                  <a:srgbClr val="606064"/>
                </a:solidFill>
                <a:effectLst/>
                <a:latin typeface="Arial" panose="020B0604020202020204" pitchFamily="34" charset="0"/>
                <a:hlinkClick r:id="rId2"/>
              </a:rPr>
              <a:t> - </a:t>
            </a:r>
            <a:r>
              <a:rPr lang="en-US" sz="1200" b="0" i="0" dirty="0" err="1">
                <a:solidFill>
                  <a:srgbClr val="606064"/>
                </a:solidFill>
                <a:effectLst/>
                <a:latin typeface="Arial" panose="020B0604020202020204" pitchFamily="34" charset="0"/>
                <a:hlinkClick r:id="rId2"/>
              </a:rPr>
              <a:t>clarificări</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suplimentare</a:t>
            </a:r>
            <a:r>
              <a:rPr lang="en-US" sz="1200" b="0" i="0" dirty="0">
                <a:solidFill>
                  <a:srgbClr val="606064"/>
                </a:solidFill>
                <a:effectLst/>
                <a:latin typeface="Arial" panose="020B0604020202020204" pitchFamily="34" charset="0"/>
                <a:hlinkClick r:id="rId2"/>
              </a:rPr>
              <a:t> ale </a:t>
            </a:r>
            <a:r>
              <a:rPr lang="en-US" sz="1200" b="0" i="0" dirty="0" err="1">
                <a:solidFill>
                  <a:srgbClr val="606064"/>
                </a:solidFill>
                <a:effectLst/>
                <a:latin typeface="Arial" panose="020B0604020202020204" pitchFamily="34" charset="0"/>
                <a:hlinkClick r:id="rId2"/>
              </a:rPr>
              <a:t>normelor</a:t>
            </a:r>
            <a:r>
              <a:rPr lang="en-US" sz="1200" b="0" i="0" dirty="0">
                <a:solidFill>
                  <a:srgbClr val="606064"/>
                </a:solidFill>
                <a:effectLst/>
                <a:latin typeface="Arial" panose="020B0604020202020204" pitchFamily="34" charset="0"/>
                <a:hlinkClick r:id="rId2"/>
              </a:rPr>
              <a:t> din </a:t>
            </a:r>
            <a:r>
              <a:rPr lang="en-US" sz="1200" b="0" i="0" dirty="0" err="1">
                <a:solidFill>
                  <a:srgbClr val="606064"/>
                </a:solidFill>
                <a:effectLst/>
                <a:latin typeface="Arial" panose="020B0604020202020204" pitchFamily="34" charset="0"/>
                <a:hlinkClick r:id="rId2"/>
              </a:rPr>
              <a:t>Pachetul</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Mobilitate</a:t>
            </a:r>
            <a:r>
              <a:rPr lang="en-US" sz="1200" b="0" i="0" dirty="0">
                <a:solidFill>
                  <a:srgbClr val="606064"/>
                </a:solidFill>
                <a:effectLst/>
                <a:latin typeface="Arial" panose="020B0604020202020204" pitchFamily="34" charset="0"/>
                <a:hlinkClick r:id="rId2"/>
              </a:rPr>
              <a:t> 1 </a:t>
            </a:r>
            <a:r>
              <a:rPr lang="en-US" sz="1200" b="0" i="0" dirty="0" err="1">
                <a:solidFill>
                  <a:srgbClr val="606064"/>
                </a:solidFill>
                <a:effectLst/>
                <a:latin typeface="Arial" panose="020B0604020202020204" pitchFamily="34" charset="0"/>
                <a:hlinkClick r:id="rId2"/>
              </a:rPr>
              <a:t>privind</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noile</a:t>
            </a:r>
            <a:r>
              <a:rPr lang="en-US" sz="1200" b="0" i="0" dirty="0">
                <a:solidFill>
                  <a:srgbClr val="606064"/>
                </a:solidFill>
                <a:effectLst/>
                <a:latin typeface="Arial" panose="020B0604020202020204" pitchFamily="34" charset="0"/>
                <a:hlinkClick r:id="rId2"/>
              </a:rPr>
              <a:t> reguli </a:t>
            </a:r>
            <a:r>
              <a:rPr lang="en-US" sz="1200" b="0" i="0" dirty="0" err="1">
                <a:solidFill>
                  <a:srgbClr val="606064"/>
                </a:solidFill>
                <a:effectLst/>
                <a:latin typeface="Arial" panose="020B0604020202020204" pitchFamily="34" charset="0"/>
                <a:hlinkClick r:id="rId2"/>
              </a:rPr>
              <a:t>referitoare</a:t>
            </a:r>
            <a:r>
              <a:rPr lang="en-US" sz="1200" b="0" i="0" dirty="0">
                <a:solidFill>
                  <a:srgbClr val="606064"/>
                </a:solidFill>
                <a:effectLst/>
                <a:latin typeface="Arial" panose="020B0604020202020204" pitchFamily="34" charset="0"/>
                <a:hlinkClick r:id="rId2"/>
              </a:rPr>
              <a:t> la </a:t>
            </a:r>
            <a:r>
              <a:rPr lang="en-US" sz="1200" b="0" i="0" dirty="0" err="1">
                <a:solidFill>
                  <a:srgbClr val="606064"/>
                </a:solidFill>
                <a:effectLst/>
                <a:latin typeface="Arial" panose="020B0604020202020204" pitchFamily="34" charset="0"/>
                <a:hlinkClick r:id="rId2"/>
              </a:rPr>
              <a:t>timpii</a:t>
            </a:r>
            <a:r>
              <a:rPr lang="en-US" sz="1200" b="0" i="0" dirty="0">
                <a:solidFill>
                  <a:srgbClr val="606064"/>
                </a:solidFill>
                <a:effectLst/>
                <a:latin typeface="Arial" panose="020B0604020202020204" pitchFamily="34" charset="0"/>
                <a:hlinkClick r:id="rId2"/>
              </a:rPr>
              <a:t> de </a:t>
            </a:r>
            <a:r>
              <a:rPr lang="en-US" sz="1200" b="0" i="0" dirty="0" err="1">
                <a:solidFill>
                  <a:srgbClr val="606064"/>
                </a:solidFill>
                <a:effectLst/>
                <a:latin typeface="Arial" panose="020B0604020202020204" pitchFamily="34" charset="0"/>
                <a:hlinkClick r:id="rId2"/>
              </a:rPr>
              <a:t>conducere</a:t>
            </a:r>
            <a:r>
              <a:rPr lang="en-US" sz="1200" b="0" i="0" dirty="0">
                <a:solidFill>
                  <a:srgbClr val="606064"/>
                </a:solidFill>
                <a:effectLst/>
                <a:latin typeface="Arial" panose="020B0604020202020204" pitchFamily="34" charset="0"/>
                <a:hlinkClick r:id="rId2"/>
              </a:rPr>
              <a:t> </a:t>
            </a:r>
            <a:r>
              <a:rPr lang="en-US" sz="1200" b="0" i="0" dirty="0" err="1">
                <a:solidFill>
                  <a:srgbClr val="606064"/>
                </a:solidFill>
                <a:effectLst/>
                <a:latin typeface="Arial" panose="020B0604020202020204" pitchFamily="34" charset="0"/>
                <a:hlinkClick r:id="rId2"/>
              </a:rPr>
              <a:t>și</a:t>
            </a:r>
            <a:r>
              <a:rPr lang="en-US" sz="1200" b="0" i="0" dirty="0">
                <a:solidFill>
                  <a:srgbClr val="606064"/>
                </a:solidFill>
                <a:effectLst/>
                <a:latin typeface="Arial" panose="020B0604020202020204" pitchFamily="34" charset="0"/>
                <a:hlinkClick r:id="rId2"/>
              </a:rPr>
              <a:t> de </a:t>
            </a:r>
            <a:r>
              <a:rPr lang="en-US" sz="1200" b="0" i="0" dirty="0" err="1">
                <a:solidFill>
                  <a:srgbClr val="606064"/>
                </a:solidFill>
                <a:effectLst/>
                <a:latin typeface="Arial" panose="020B0604020202020204" pitchFamily="34" charset="0"/>
                <a:hlinkClick r:id="rId2"/>
              </a:rPr>
              <a:t>odihnă</a:t>
            </a:r>
            <a:endParaRPr lang="en-US" sz="1200" b="0" i="0" dirty="0">
              <a:solidFill>
                <a:srgbClr val="606064"/>
              </a:solidFill>
              <a:effectLst/>
              <a:latin typeface="Arial" panose="020B0604020202020204" pitchFamily="34" charset="0"/>
            </a:endParaRPr>
          </a:p>
          <a:p>
            <a:pPr marL="0" indent="0">
              <a:buNone/>
            </a:pPr>
            <a:endParaRPr lang="en-US" sz="2000" dirty="0">
              <a:ea typeface="Times New Roman" panose="02020603050405020304" pitchFamily="18" charset="0"/>
            </a:endParaRPr>
          </a:p>
          <a:p>
            <a:endParaRPr lang="en-US" sz="2000" dirty="0">
              <a:effectLst/>
              <a:ea typeface="Times New Roman" panose="02020603050405020304" pitchFamily="18" charset="0"/>
            </a:endParaRPr>
          </a:p>
          <a:p>
            <a:endParaRPr lang="en-US" sz="2000" dirty="0">
              <a:solidFill>
                <a:srgbClr val="FF0000"/>
              </a:solidFill>
              <a:ea typeface="Times New Roman" panose="02020603050405020304" pitchFamily="18" charset="0"/>
            </a:endParaRPr>
          </a:p>
          <a:p>
            <a:endParaRPr lang="ro-RO" sz="2000" dirty="0"/>
          </a:p>
        </p:txBody>
      </p:sp>
    </p:spTree>
    <p:extLst>
      <p:ext uri="{BB962C8B-B14F-4D97-AF65-F5344CB8AC3E}">
        <p14:creationId xmlns:p14="http://schemas.microsoft.com/office/powerpoint/2010/main" val="77454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457200" y="1420555"/>
            <a:ext cx="8075240" cy="501675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3200" b="1" dirty="0" err="1"/>
              <a:t>Durata</a:t>
            </a:r>
            <a:r>
              <a:rPr lang="en-US" sz="3200" b="1" dirty="0"/>
              <a:t> (</a:t>
            </a:r>
            <a:r>
              <a:rPr lang="en-US" sz="3200" b="1" dirty="0" err="1"/>
              <a:t>timp</a:t>
            </a:r>
            <a:r>
              <a:rPr lang="en-US" sz="3200" b="1" dirty="0"/>
              <a:t>) de </a:t>
            </a:r>
            <a:r>
              <a:rPr lang="en-US" sz="3200" b="1" dirty="0" err="1"/>
              <a:t>conducere</a:t>
            </a:r>
            <a:r>
              <a:rPr lang="en-US" sz="3200" b="1" dirty="0"/>
              <a:t> </a:t>
            </a:r>
            <a:r>
              <a:rPr lang="en-US" sz="3200" b="1" dirty="0" err="1"/>
              <a:t>zilnica</a:t>
            </a:r>
            <a:endParaRPr lang="ro-RO" sz="3200" b="1" dirty="0"/>
          </a:p>
          <a:p>
            <a:pPr algn="ctr"/>
            <a:endParaRPr lang="ro-RO" sz="2400" b="1" dirty="0"/>
          </a:p>
          <a:p>
            <a:pPr marL="285750" indent="-285750" algn="just">
              <a:buFont typeface="Arial" panose="020B0604020202020204" pitchFamily="34" charset="0"/>
              <a:buChar char="•"/>
            </a:pPr>
            <a:r>
              <a:rPr lang="ro-RO" sz="2400" dirty="0"/>
              <a:t>durata totală de condus acumulată între sfârşitul unei perioade de repaus zilnic şi începutul următoarei perioade de repaus zilnic sau între o perioadă de repaus zilnic şi o perioadă de repaus săptămânal</a:t>
            </a:r>
            <a:r>
              <a:rPr lang="en-US" sz="2400" dirty="0"/>
              <a:t>.</a:t>
            </a:r>
            <a:r>
              <a:rPr lang="ro-RO" sz="2400" dirty="0"/>
              <a:t> </a:t>
            </a:r>
            <a:endParaRPr lang="en-US" sz="2400" dirty="0"/>
          </a:p>
          <a:p>
            <a:pPr lvl="0"/>
            <a:endParaRPr lang="en-US" sz="2400" dirty="0">
              <a:solidFill>
                <a:srgbClr val="FF0000"/>
              </a:solidFill>
            </a:endParaRPr>
          </a:p>
          <a:p>
            <a:pPr lvl="0"/>
            <a:r>
              <a:rPr lang="en-US" sz="2400" dirty="0" err="1"/>
              <a:t>Durata</a:t>
            </a:r>
            <a:r>
              <a:rPr lang="en-US" sz="2400" dirty="0"/>
              <a:t> de </a:t>
            </a:r>
            <a:r>
              <a:rPr lang="en-US" sz="2400" dirty="0" err="1"/>
              <a:t>conducere</a:t>
            </a:r>
            <a:r>
              <a:rPr lang="en-US" sz="2400" dirty="0"/>
              <a:t> </a:t>
            </a:r>
            <a:r>
              <a:rPr lang="en-US" sz="2400" dirty="0" err="1"/>
              <a:t>zilnică</a:t>
            </a:r>
            <a:r>
              <a:rPr lang="en-US" sz="2400" dirty="0"/>
              <a:t> nu </a:t>
            </a:r>
            <a:r>
              <a:rPr lang="en-US" sz="2400" dirty="0" err="1"/>
              <a:t>depăşeşte</a:t>
            </a:r>
            <a:r>
              <a:rPr lang="en-US" sz="2400" dirty="0"/>
              <a:t> </a:t>
            </a:r>
            <a:r>
              <a:rPr lang="en-US" sz="2400" dirty="0" err="1"/>
              <a:t>nouă</a:t>
            </a:r>
            <a:r>
              <a:rPr lang="en-US" sz="2400" dirty="0"/>
              <a:t> ore. Cu toate </a:t>
            </a:r>
            <a:r>
              <a:rPr lang="en-US" sz="2400" dirty="0" err="1"/>
              <a:t>acestea</a:t>
            </a:r>
            <a:r>
              <a:rPr lang="en-US" sz="2400" dirty="0"/>
              <a:t>, </a:t>
            </a:r>
            <a:r>
              <a:rPr lang="en-US" sz="2400" dirty="0" err="1"/>
              <a:t>durata</a:t>
            </a:r>
            <a:r>
              <a:rPr lang="en-US" sz="2400" dirty="0"/>
              <a:t> de conducere </a:t>
            </a:r>
            <a:r>
              <a:rPr lang="en-US" sz="2400" dirty="0" err="1"/>
              <a:t>zilnică</a:t>
            </a:r>
            <a:r>
              <a:rPr lang="en-US" sz="2400" dirty="0"/>
              <a:t> </a:t>
            </a:r>
            <a:r>
              <a:rPr lang="en-US" sz="2400" dirty="0" err="1"/>
              <a:t>poate</a:t>
            </a:r>
            <a:r>
              <a:rPr lang="en-US" sz="2400" dirty="0"/>
              <a:t> fi </a:t>
            </a:r>
            <a:r>
              <a:rPr lang="en-US" sz="2400" dirty="0" err="1"/>
              <a:t>prelungită</a:t>
            </a:r>
            <a:r>
              <a:rPr lang="en-US" sz="2400" dirty="0"/>
              <a:t> la maximum </a:t>
            </a:r>
            <a:r>
              <a:rPr lang="en-US" sz="2400" dirty="0" err="1"/>
              <a:t>zece</a:t>
            </a:r>
            <a:r>
              <a:rPr lang="en-US" sz="2400" dirty="0"/>
              <a:t> ore, </a:t>
            </a:r>
            <a:r>
              <a:rPr lang="en-US" sz="2400" dirty="0" err="1"/>
              <a:t>dar</a:t>
            </a:r>
            <a:r>
              <a:rPr lang="en-US" sz="2400" dirty="0"/>
              <a:t> cel mult de </a:t>
            </a:r>
            <a:r>
              <a:rPr lang="en-US" sz="2400" dirty="0" err="1"/>
              <a:t>două</a:t>
            </a:r>
            <a:r>
              <a:rPr lang="en-US" sz="2400" dirty="0"/>
              <a:t> </a:t>
            </a:r>
            <a:r>
              <a:rPr lang="en-US" sz="2400" dirty="0" err="1"/>
              <a:t>ori</a:t>
            </a:r>
            <a:r>
              <a:rPr lang="en-US" sz="2400" dirty="0"/>
              <a:t> pe </a:t>
            </a:r>
            <a:r>
              <a:rPr lang="en-US" sz="2400" dirty="0" err="1"/>
              <a:t>parcursul</a:t>
            </a:r>
            <a:r>
              <a:rPr lang="en-US" sz="2400" dirty="0"/>
              <a:t> </a:t>
            </a:r>
            <a:r>
              <a:rPr lang="en-US" sz="2400" dirty="0" err="1"/>
              <a:t>săptămânii</a:t>
            </a:r>
            <a:r>
              <a:rPr lang="en-US" sz="2400" dirty="0"/>
              <a:t>. </a:t>
            </a:r>
          </a:p>
          <a:p>
            <a:pPr lvl="0"/>
            <a:endParaRPr lang="en-US" sz="1600" dirty="0">
              <a:solidFill>
                <a:srgbClr val="FF0000"/>
              </a:solidFill>
            </a:endParaRPr>
          </a:p>
          <a:p>
            <a:pPr algn="just"/>
            <a:endParaRPr lang="en-US" sz="1600" dirty="0">
              <a:latin typeface="Calibri" pitchFamily="34" charset="0"/>
            </a:endParaRPr>
          </a:p>
          <a:p>
            <a:pPr marL="285750" indent="-285750" algn="just">
              <a:buFont typeface="Arial" panose="020B0604020202020204" pitchFamily="34" charset="0"/>
              <a:buChar char="•"/>
            </a:pPr>
            <a:endParaRPr lang="en-GB" sz="1600" dirty="0">
              <a:latin typeface="Calibri" pitchFamily="34" charset="0"/>
            </a:endParaRPr>
          </a:p>
        </p:txBody>
      </p:sp>
    </p:spTree>
    <p:extLst>
      <p:ext uri="{BB962C8B-B14F-4D97-AF65-F5344CB8AC3E}">
        <p14:creationId xmlns:p14="http://schemas.microsoft.com/office/powerpoint/2010/main" val="107074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2000"/>
                                        <p:tgtEl>
                                          <p:spTgt spid="7">
                                            <p:txEl>
                                              <p:pRg st="0" end="0"/>
                                            </p:txEl>
                                          </p:spTgt>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left)">
                                      <p:cBhvr>
                                        <p:cTn id="11" dur="2000"/>
                                        <p:tgtEl>
                                          <p:spTgt spid="7">
                                            <p:txEl>
                                              <p:pRg st="2" end="2"/>
                                            </p:txEl>
                                          </p:spTgt>
                                        </p:tgtEl>
                                      </p:cBhvr>
                                    </p:animEffect>
                                  </p:childTnLst>
                                </p:cTn>
                              </p:par>
                            </p:childTnLst>
                          </p:cTn>
                        </p:par>
                        <p:par>
                          <p:cTn id="12" fill="hold">
                            <p:stCondLst>
                              <p:cond delay="4000"/>
                            </p:stCondLst>
                            <p:childTnLst>
                              <p:par>
                                <p:cTn id="13" presetID="22" presetClass="entr" presetSubtype="8" fill="hold" nodeType="after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Effect transition="in" filter="wipe(left)">
                                      <p:cBhvr>
                                        <p:cTn id="15"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51520" y="1378027"/>
            <a:ext cx="8712968" cy="409342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800" b="1" dirty="0" err="1"/>
              <a:t>Durata</a:t>
            </a:r>
            <a:r>
              <a:rPr lang="en-US" sz="2800" b="1" dirty="0"/>
              <a:t> (</a:t>
            </a:r>
            <a:r>
              <a:rPr lang="en-US" sz="2800" b="1" dirty="0" err="1"/>
              <a:t>timp</a:t>
            </a:r>
            <a:r>
              <a:rPr lang="en-US" sz="2800" b="1" dirty="0"/>
              <a:t>) de </a:t>
            </a:r>
            <a:r>
              <a:rPr lang="en-US" sz="2800" b="1" dirty="0" err="1"/>
              <a:t>conducere</a:t>
            </a:r>
            <a:r>
              <a:rPr lang="en-US" sz="2800" b="1" dirty="0"/>
              <a:t> </a:t>
            </a:r>
            <a:r>
              <a:rPr lang="en-US" sz="2800" b="1" dirty="0" err="1"/>
              <a:t>saptamanala</a:t>
            </a:r>
            <a:endParaRPr lang="en-US" sz="2800" b="1" dirty="0"/>
          </a:p>
          <a:p>
            <a:endParaRPr lang="en-US" sz="2000" dirty="0"/>
          </a:p>
          <a:p>
            <a:pPr marL="285750" indent="-285750">
              <a:buFont typeface="Arial" panose="020B0604020202020204" pitchFamily="34" charset="0"/>
              <a:buChar char="•"/>
            </a:pPr>
            <a:r>
              <a:rPr lang="en-US" sz="2000" dirty="0" err="1"/>
              <a:t>înseamnă</a:t>
            </a:r>
            <a:r>
              <a:rPr lang="en-US" sz="2000" dirty="0"/>
              <a:t> </a:t>
            </a:r>
            <a:r>
              <a:rPr lang="en-US" sz="2000" dirty="0" err="1"/>
              <a:t>durata</a:t>
            </a:r>
            <a:r>
              <a:rPr lang="en-US" sz="2000" dirty="0"/>
              <a:t> de </a:t>
            </a:r>
            <a:r>
              <a:rPr lang="en-US" sz="2000" dirty="0" err="1"/>
              <a:t>conducere</a:t>
            </a:r>
            <a:r>
              <a:rPr lang="en-US" sz="2000" dirty="0"/>
              <a:t> </a:t>
            </a:r>
            <a:r>
              <a:rPr lang="en-US" sz="2000" dirty="0" err="1"/>
              <a:t>totală</a:t>
            </a:r>
            <a:r>
              <a:rPr lang="en-US" sz="2000" dirty="0"/>
              <a:t>, </a:t>
            </a:r>
            <a:r>
              <a:rPr lang="en-US" sz="2000" dirty="0" err="1"/>
              <a:t>acumulată</a:t>
            </a:r>
            <a:r>
              <a:rPr lang="en-US" sz="2000" dirty="0"/>
              <a:t> </a:t>
            </a:r>
            <a:r>
              <a:rPr lang="en-US" sz="2000" dirty="0" err="1"/>
              <a:t>în</a:t>
            </a:r>
            <a:r>
              <a:rPr lang="en-US" sz="2000" dirty="0"/>
              <a:t> </a:t>
            </a:r>
            <a:r>
              <a:rPr lang="en-US" sz="2000" dirty="0" err="1"/>
              <a:t>timpul</a:t>
            </a:r>
            <a:r>
              <a:rPr lang="en-US" sz="2000" dirty="0"/>
              <a:t> </a:t>
            </a:r>
            <a:r>
              <a:rPr lang="en-US" sz="2000" dirty="0" err="1"/>
              <a:t>unei</a:t>
            </a:r>
            <a:r>
              <a:rPr lang="en-US" sz="2000" dirty="0"/>
              <a:t> </a:t>
            </a:r>
            <a:r>
              <a:rPr lang="en-US" sz="2000" dirty="0" err="1"/>
              <a:t>săptămâni</a:t>
            </a:r>
            <a:r>
              <a:rPr lang="en-US" sz="2000" dirty="0"/>
              <a:t>. </a:t>
            </a:r>
            <a:r>
              <a:rPr lang="en-US" sz="2000" dirty="0" err="1"/>
              <a:t>Aceasta</a:t>
            </a:r>
            <a:r>
              <a:rPr lang="en-US" sz="2000" dirty="0"/>
              <a:t> include, de </a:t>
            </a:r>
            <a:r>
              <a:rPr lang="en-US" sz="2000" dirty="0" err="1"/>
              <a:t>asemenea</a:t>
            </a:r>
            <a:r>
              <a:rPr lang="en-US" sz="2000" dirty="0"/>
              <a:t>, </a:t>
            </a:r>
            <a:r>
              <a:rPr lang="en-US" sz="2000" dirty="0" err="1"/>
              <a:t>orice</a:t>
            </a:r>
            <a:r>
              <a:rPr lang="en-US" sz="2000" dirty="0"/>
              <a:t> </a:t>
            </a:r>
            <a:r>
              <a:rPr lang="en-US" sz="2000" dirty="0" err="1"/>
              <a:t>durată</a:t>
            </a:r>
            <a:r>
              <a:rPr lang="en-US" sz="2000" dirty="0"/>
              <a:t> de </a:t>
            </a:r>
            <a:r>
              <a:rPr lang="en-US" sz="2000" dirty="0" err="1"/>
              <a:t>conducere</a:t>
            </a:r>
            <a:r>
              <a:rPr lang="en-US" sz="2000" dirty="0"/>
              <a:t> </a:t>
            </a:r>
            <a:r>
              <a:rPr lang="en-US" sz="2000" dirty="0" err="1"/>
              <a:t>rezultată</a:t>
            </a:r>
            <a:r>
              <a:rPr lang="en-US" sz="2000" dirty="0"/>
              <a:t> din </a:t>
            </a:r>
            <a:r>
              <a:rPr lang="en-US" sz="2000" dirty="0" err="1"/>
              <a:t>întreruperile</a:t>
            </a:r>
            <a:r>
              <a:rPr lang="en-US" sz="2000" dirty="0"/>
              <a:t> </a:t>
            </a:r>
            <a:r>
              <a:rPr lang="en-US" sz="2000" dirty="0" err="1"/>
              <a:t>perioadelor</a:t>
            </a:r>
            <a:r>
              <a:rPr lang="en-US" sz="2000" dirty="0"/>
              <a:t> de </a:t>
            </a:r>
            <a:r>
              <a:rPr lang="en-US" sz="2000" dirty="0" err="1"/>
              <a:t>repaus</a:t>
            </a:r>
            <a:r>
              <a:rPr lang="en-US" sz="2000" dirty="0"/>
              <a:t> </a:t>
            </a:r>
            <a:r>
              <a:rPr lang="en-US" sz="2000" dirty="0" err="1"/>
              <a:t>zilnic</a:t>
            </a:r>
            <a:r>
              <a:rPr lang="en-US" sz="2000" dirty="0"/>
              <a:t> </a:t>
            </a:r>
            <a:r>
              <a:rPr lang="en-US" sz="2000" dirty="0" err="1"/>
              <a:t>normale</a:t>
            </a:r>
            <a:r>
              <a:rPr lang="en-US" sz="2000" dirty="0"/>
              <a:t> ca </a:t>
            </a:r>
            <a:r>
              <a:rPr lang="en-US" sz="2000" dirty="0" err="1"/>
              <a:t>urmare</a:t>
            </a:r>
            <a:r>
              <a:rPr lang="en-US" sz="2000" dirty="0"/>
              <a:t> a </a:t>
            </a:r>
            <a:r>
              <a:rPr lang="en-US" sz="2000" dirty="0" err="1"/>
              <a:t>mișcărilor</a:t>
            </a:r>
            <a:r>
              <a:rPr lang="en-US" sz="2000" dirty="0"/>
              <a:t> </a:t>
            </a:r>
            <a:r>
              <a:rPr lang="en-US" sz="2000" dirty="0" err="1"/>
              <a:t>unui</a:t>
            </a:r>
            <a:r>
              <a:rPr lang="en-US" sz="2000" dirty="0"/>
              <a:t> </a:t>
            </a:r>
            <a:r>
              <a:rPr lang="en-US" sz="2000" dirty="0" err="1"/>
              <a:t>feribot</a:t>
            </a:r>
            <a:r>
              <a:rPr lang="en-US" sz="2000" dirty="0"/>
              <a:t> sau </a:t>
            </a:r>
            <a:r>
              <a:rPr lang="en-US" sz="2000" dirty="0" err="1"/>
              <a:t>tren</a:t>
            </a:r>
            <a:r>
              <a:rPr lang="en-US" sz="2000" dirty="0"/>
              <a:t>.</a:t>
            </a:r>
            <a:r>
              <a:rPr lang="en-US" sz="2000" i="1" dirty="0"/>
              <a:t> </a:t>
            </a:r>
          </a:p>
          <a:p>
            <a:endParaRPr lang="en-US" sz="2000" i="1" dirty="0"/>
          </a:p>
          <a:p>
            <a:r>
              <a:rPr lang="en-US" sz="2000" dirty="0" err="1"/>
              <a:t>Durata</a:t>
            </a:r>
            <a:r>
              <a:rPr lang="en-US" sz="2000" dirty="0"/>
              <a:t> de </a:t>
            </a:r>
            <a:r>
              <a:rPr lang="en-US" sz="2000" dirty="0" err="1"/>
              <a:t>conducere</a:t>
            </a:r>
            <a:r>
              <a:rPr lang="en-US" sz="2000" dirty="0"/>
              <a:t> </a:t>
            </a:r>
            <a:r>
              <a:rPr lang="en-US" sz="2000" dirty="0" err="1"/>
              <a:t>săptămânală</a:t>
            </a:r>
            <a:r>
              <a:rPr lang="en-US" sz="2000" dirty="0"/>
              <a:t> nu </a:t>
            </a:r>
            <a:r>
              <a:rPr lang="en-US" sz="2000" dirty="0" err="1"/>
              <a:t>depăşeşte</a:t>
            </a:r>
            <a:r>
              <a:rPr lang="en-US" sz="2000" dirty="0"/>
              <a:t> </a:t>
            </a:r>
            <a:r>
              <a:rPr lang="en-US" sz="2000" dirty="0" err="1"/>
              <a:t>cincizeci</a:t>
            </a:r>
            <a:r>
              <a:rPr lang="en-US" sz="2000" dirty="0"/>
              <a:t> </a:t>
            </a:r>
            <a:r>
              <a:rPr lang="en-US" sz="2000" dirty="0" err="1"/>
              <a:t>şi</a:t>
            </a:r>
            <a:r>
              <a:rPr lang="en-US" sz="2000" dirty="0"/>
              <a:t> </a:t>
            </a:r>
            <a:r>
              <a:rPr lang="en-US" sz="2000" dirty="0" err="1"/>
              <a:t>şase</a:t>
            </a:r>
            <a:r>
              <a:rPr lang="en-US" sz="2000" dirty="0"/>
              <a:t> (56) de ore </a:t>
            </a:r>
            <a:r>
              <a:rPr lang="en-US" sz="2000" dirty="0" err="1"/>
              <a:t>şi</a:t>
            </a:r>
            <a:r>
              <a:rPr lang="en-US" sz="2000" dirty="0"/>
              <a:t> </a:t>
            </a:r>
            <a:r>
              <a:rPr lang="en-US" sz="2000" dirty="0" err="1"/>
              <a:t>nici</a:t>
            </a:r>
            <a:r>
              <a:rPr lang="en-US" sz="2000" dirty="0"/>
              <a:t> nu </a:t>
            </a:r>
            <a:r>
              <a:rPr lang="en-US" sz="2000" dirty="0" err="1"/>
              <a:t>generează</a:t>
            </a:r>
            <a:r>
              <a:rPr lang="en-US" sz="2000" dirty="0"/>
              <a:t> o </a:t>
            </a:r>
            <a:r>
              <a:rPr lang="en-US" sz="2000" dirty="0" err="1"/>
              <a:t>depăşire</a:t>
            </a:r>
            <a:r>
              <a:rPr lang="en-US" sz="2000" dirty="0"/>
              <a:t> a </a:t>
            </a:r>
            <a:r>
              <a:rPr lang="en-US" sz="2000" dirty="0" err="1"/>
              <a:t>duratei</a:t>
            </a:r>
            <a:r>
              <a:rPr lang="en-US" sz="2000" dirty="0"/>
              <a:t> </a:t>
            </a:r>
            <a:r>
              <a:rPr lang="en-US" sz="2000" dirty="0" err="1"/>
              <a:t>maxime</a:t>
            </a:r>
            <a:r>
              <a:rPr lang="en-US" sz="2000" dirty="0"/>
              <a:t> de </a:t>
            </a:r>
            <a:r>
              <a:rPr lang="en-US" sz="2000" dirty="0" err="1"/>
              <a:t>lucru</a:t>
            </a:r>
            <a:r>
              <a:rPr lang="en-US" sz="2000" dirty="0"/>
              <a:t> </a:t>
            </a:r>
            <a:r>
              <a:rPr lang="en-US" sz="2000" dirty="0" err="1"/>
              <a:t>săptămânale</a:t>
            </a:r>
            <a:r>
              <a:rPr lang="en-US" sz="2000" dirty="0"/>
              <a:t>.  </a:t>
            </a:r>
            <a:r>
              <a:rPr lang="en-US" sz="2000" dirty="0" err="1"/>
              <a:t>Durata</a:t>
            </a:r>
            <a:r>
              <a:rPr lang="en-US" sz="2000" dirty="0"/>
              <a:t> de </a:t>
            </a:r>
            <a:r>
              <a:rPr lang="en-US" sz="2000" dirty="0" err="1"/>
              <a:t>conducere</a:t>
            </a:r>
            <a:r>
              <a:rPr lang="en-US" sz="2000" dirty="0"/>
              <a:t> </a:t>
            </a:r>
            <a:r>
              <a:rPr lang="en-US" sz="2000" dirty="0" err="1"/>
              <a:t>totală</a:t>
            </a:r>
            <a:r>
              <a:rPr lang="en-US" sz="2000" dirty="0"/>
              <a:t> </a:t>
            </a:r>
            <a:r>
              <a:rPr lang="en-US" sz="2000" dirty="0" err="1"/>
              <a:t>acumulată</a:t>
            </a:r>
            <a:r>
              <a:rPr lang="en-US" sz="2000" dirty="0"/>
              <a:t> </a:t>
            </a:r>
            <a:r>
              <a:rPr lang="en-US" sz="2000" dirty="0" err="1"/>
              <a:t>este</a:t>
            </a:r>
            <a:r>
              <a:rPr lang="en-US" sz="2000" dirty="0"/>
              <a:t> de max 90 ore pe </a:t>
            </a:r>
            <a:r>
              <a:rPr lang="en-US" sz="2000" dirty="0" err="1"/>
              <a:t>parcursul</a:t>
            </a:r>
            <a:r>
              <a:rPr lang="en-US" sz="2000" dirty="0"/>
              <a:t> a </a:t>
            </a:r>
            <a:r>
              <a:rPr lang="en-US" sz="2000" dirty="0" err="1"/>
              <a:t>două</a:t>
            </a:r>
            <a:r>
              <a:rPr lang="en-US" sz="2000" dirty="0"/>
              <a:t> </a:t>
            </a:r>
            <a:r>
              <a:rPr lang="en-US" sz="2000" dirty="0" err="1"/>
              <a:t>săptămâni</a:t>
            </a:r>
            <a:r>
              <a:rPr lang="en-US" sz="2000" dirty="0"/>
              <a:t> consecutive.</a:t>
            </a:r>
            <a:r>
              <a:rPr lang="en-US" sz="2000" dirty="0">
                <a:solidFill>
                  <a:srgbClr val="FF0000"/>
                </a:solidFill>
              </a:rPr>
              <a:t> </a:t>
            </a:r>
          </a:p>
          <a:p>
            <a:endParaRPr lang="en-US" sz="1600" dirty="0">
              <a:solidFill>
                <a:srgbClr val="FF0000"/>
              </a:solidFill>
            </a:endParaRPr>
          </a:p>
          <a:p>
            <a:endParaRPr lang="en-GB" sz="1600" b="1" dirty="0">
              <a:latin typeface="Calibri" pitchFamily="34" charset="0"/>
            </a:endParaRPr>
          </a:p>
        </p:txBody>
      </p:sp>
    </p:spTree>
    <p:extLst>
      <p:ext uri="{BB962C8B-B14F-4D97-AF65-F5344CB8AC3E}">
        <p14:creationId xmlns:p14="http://schemas.microsoft.com/office/powerpoint/2010/main" val="2825294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10766" y="1174304"/>
            <a:ext cx="8712968" cy="546303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R="79375" algn="just">
              <a:spcAft>
                <a:spcPts val="600"/>
              </a:spcAft>
            </a:pPr>
            <a:r>
              <a:rPr lang="ro-RO" sz="2000" b="1" dirty="0">
                <a:solidFill>
                  <a:srgbClr val="FF0000"/>
                </a:solidFill>
                <a:ea typeface="Times New Roman" panose="02020603050405020304" pitchFamily="18" charset="0"/>
              </a:rPr>
              <a:t>De</a:t>
            </a:r>
            <a:r>
              <a:rPr lang="en-US" sz="2000" b="1" dirty="0" err="1">
                <a:solidFill>
                  <a:srgbClr val="FF0000"/>
                </a:solidFill>
                <a:ea typeface="Times New Roman" panose="02020603050405020304" pitchFamily="18" charset="0"/>
              </a:rPr>
              <a:t>rogare</a:t>
            </a:r>
            <a:endParaRPr lang="en-US" sz="2000" b="1" dirty="0">
              <a:solidFill>
                <a:srgbClr val="FF0000"/>
              </a:solidFill>
              <a:ea typeface="Times New Roman" panose="02020603050405020304" pitchFamily="18" charset="0"/>
            </a:endParaRPr>
          </a:p>
          <a:p>
            <a:pPr marR="79375" algn="just">
              <a:spcAft>
                <a:spcPts val="600"/>
              </a:spcAft>
            </a:pPr>
            <a:endParaRPr lang="en-US" sz="1600" dirty="0">
              <a:solidFill>
                <a:srgbClr val="FF0000"/>
              </a:solidFill>
              <a:ea typeface="Times New Roman" panose="02020603050405020304" pitchFamily="18" charset="0"/>
            </a:endParaRPr>
          </a:p>
          <a:p>
            <a:pPr marL="285750" marR="79375" indent="-285750" algn="just">
              <a:spcAft>
                <a:spcPts val="600"/>
              </a:spcAft>
              <a:buFont typeface="Arial" panose="020B0604020202020204" pitchFamily="34" charset="0"/>
              <a:buChar char="•"/>
            </a:pPr>
            <a:r>
              <a:rPr lang="en-US" sz="1600" dirty="0">
                <a:solidFill>
                  <a:srgbClr val="FF0000"/>
                </a:solidFill>
                <a:ea typeface="Times New Roman" panose="02020603050405020304" pitchFamily="18" charset="0"/>
              </a:rPr>
              <a:t>I</a:t>
            </a:r>
            <a:r>
              <a:rPr lang="ro-RO" sz="1600" dirty="0">
                <a:solidFill>
                  <a:srgbClr val="FF0000"/>
                </a:solidFill>
                <a:ea typeface="Times New Roman" panose="02020603050405020304" pitchFamily="18" charset="0"/>
              </a:rPr>
              <a:t>n circumstanțe </a:t>
            </a:r>
            <a:r>
              <a:rPr lang="ro-RO" sz="1600" b="1" u="sng" dirty="0">
                <a:solidFill>
                  <a:srgbClr val="FF0000"/>
                </a:solidFill>
                <a:ea typeface="Times New Roman" panose="02020603050405020304" pitchFamily="18" charset="0"/>
              </a:rPr>
              <a:t>excepționale</a:t>
            </a:r>
            <a:r>
              <a:rPr lang="ro-RO" sz="1600" dirty="0">
                <a:solidFill>
                  <a:srgbClr val="FF0000"/>
                </a:solidFill>
                <a:ea typeface="Times New Roman" panose="02020603050405020304" pitchFamily="18" charset="0"/>
              </a:rPr>
              <a:t>, conducătorul auto poate depăși durat</a:t>
            </a:r>
            <a:r>
              <a:rPr lang="en-US" sz="1600" dirty="0">
                <a:solidFill>
                  <a:srgbClr val="FF0000"/>
                </a:solidFill>
                <a:ea typeface="Times New Roman" panose="02020603050405020304" pitchFamily="18" charset="0"/>
              </a:rPr>
              <a:t>a</a:t>
            </a:r>
            <a:r>
              <a:rPr lang="ro-RO" sz="1600" dirty="0">
                <a:solidFill>
                  <a:srgbClr val="FF0000"/>
                </a:solidFill>
                <a:ea typeface="Times New Roman" panose="02020603050405020304" pitchFamily="18" charset="0"/>
              </a:rPr>
              <a:t> de conducere zilnic</a:t>
            </a:r>
            <a:r>
              <a:rPr lang="en-US" sz="1600" dirty="0">
                <a:solidFill>
                  <a:srgbClr val="FF0000"/>
                </a:solidFill>
                <a:ea typeface="Times New Roman" panose="02020603050405020304" pitchFamily="18" charset="0"/>
              </a:rPr>
              <a:t>a</a:t>
            </a:r>
            <a:r>
              <a:rPr lang="ro-RO" sz="1600" dirty="0">
                <a:solidFill>
                  <a:srgbClr val="FF0000"/>
                </a:solidFill>
                <a:ea typeface="Times New Roman" panose="02020603050405020304" pitchFamily="18" charset="0"/>
              </a:rPr>
              <a:t> și săptămânal</a:t>
            </a:r>
            <a:r>
              <a:rPr lang="en-US" sz="1600" dirty="0">
                <a:solidFill>
                  <a:srgbClr val="FF0000"/>
                </a:solidFill>
                <a:ea typeface="Times New Roman" panose="02020603050405020304" pitchFamily="18" charset="0"/>
              </a:rPr>
              <a:t>a</a:t>
            </a:r>
            <a:r>
              <a:rPr lang="ro-RO" sz="1600" dirty="0">
                <a:solidFill>
                  <a:srgbClr val="FF0000"/>
                </a:solidFill>
                <a:ea typeface="Times New Roman" panose="02020603050405020304" pitchFamily="18" charset="0"/>
              </a:rPr>
              <a:t> cu </a:t>
            </a:r>
            <a:r>
              <a:rPr lang="en-US" sz="1600" dirty="0">
                <a:solidFill>
                  <a:srgbClr val="FF0000"/>
                </a:solidFill>
                <a:ea typeface="Times New Roman" panose="02020603050405020304" pitchFamily="18" charset="0"/>
              </a:rPr>
              <a:t>maximum </a:t>
            </a:r>
            <a:r>
              <a:rPr lang="ro-RO" sz="1600" dirty="0">
                <a:solidFill>
                  <a:srgbClr val="FF0000"/>
                </a:solidFill>
                <a:ea typeface="Times New Roman" panose="02020603050405020304" pitchFamily="18" charset="0"/>
              </a:rPr>
              <a:t>o oră </a:t>
            </a:r>
            <a:r>
              <a:rPr lang="ro-RO" sz="1600" b="1" dirty="0">
                <a:solidFill>
                  <a:srgbClr val="FF0000"/>
                </a:solidFill>
                <a:ea typeface="Times New Roman" panose="02020603050405020304" pitchFamily="18" charset="0"/>
              </a:rPr>
              <a:t>pentru a ajunge la centrul operațional al angajatorului sau la locul de reședință al conducătorului auto în vederea efectuării perioadei de repaus </a:t>
            </a:r>
            <a:r>
              <a:rPr lang="ro-RO" sz="1600" b="1" u="sng" dirty="0">
                <a:solidFill>
                  <a:srgbClr val="FF0000"/>
                </a:solidFill>
                <a:ea typeface="Times New Roman" panose="02020603050405020304" pitchFamily="18" charset="0"/>
              </a:rPr>
              <a:t>săptămânal</a:t>
            </a:r>
            <a:r>
              <a:rPr lang="ro-RO" sz="1600" dirty="0">
                <a:solidFill>
                  <a:srgbClr val="FF0000"/>
                </a:solidFill>
                <a:ea typeface="Times New Roman" panose="02020603050405020304" pitchFamily="18" charset="0"/>
              </a:rPr>
              <a:t>, cu condiția de a nu se periclita prin aceasta siguranța rutieră.</a:t>
            </a:r>
            <a:r>
              <a:rPr lang="en-US" sz="1600" dirty="0">
                <a:solidFill>
                  <a:srgbClr val="FF0000"/>
                </a:solidFill>
                <a:ea typeface="Times New Roman" panose="02020603050405020304" pitchFamily="18" charset="0"/>
              </a:rPr>
              <a:t> </a:t>
            </a:r>
            <a:r>
              <a:rPr lang="en-US" sz="1600" b="1" dirty="0" err="1">
                <a:ea typeface="Times New Roman" panose="02020603050405020304" pitchFamily="18" charset="0"/>
              </a:rPr>
              <a:t>Fara</a:t>
            </a:r>
            <a:r>
              <a:rPr lang="en-US" sz="1600" b="1" dirty="0">
                <a:ea typeface="Times New Roman" panose="02020603050405020304" pitchFamily="18" charset="0"/>
              </a:rPr>
              <a:t> </a:t>
            </a:r>
            <a:r>
              <a:rPr lang="en-US" sz="1600" b="1" dirty="0" err="1">
                <a:ea typeface="Times New Roman" panose="02020603050405020304" pitchFamily="18" charset="0"/>
              </a:rPr>
              <a:t>depasirea</a:t>
            </a:r>
            <a:r>
              <a:rPr lang="en-US" sz="1600" b="1" dirty="0">
                <a:ea typeface="Times New Roman" panose="02020603050405020304" pitchFamily="18" charset="0"/>
              </a:rPr>
              <a:t> </a:t>
            </a:r>
            <a:r>
              <a:rPr lang="en-US" sz="1600" b="1" dirty="0" err="1">
                <a:ea typeface="Times New Roman" panose="02020603050405020304" pitchFamily="18" charset="0"/>
              </a:rPr>
              <a:t>celor</a:t>
            </a:r>
            <a:r>
              <a:rPr lang="en-US" sz="1600" b="1" dirty="0">
                <a:ea typeface="Times New Roman" panose="02020603050405020304" pitchFamily="18" charset="0"/>
              </a:rPr>
              <a:t> 90 de ore/doua </a:t>
            </a:r>
            <a:r>
              <a:rPr lang="en-US" sz="1600" b="1" dirty="0" err="1">
                <a:ea typeface="Times New Roman" panose="02020603050405020304" pitchFamily="18" charset="0"/>
              </a:rPr>
              <a:t>saptamani</a:t>
            </a:r>
            <a:r>
              <a:rPr lang="en-US" sz="1600" b="1" dirty="0">
                <a:ea typeface="Times New Roman" panose="02020603050405020304" pitchFamily="18" charset="0"/>
              </a:rPr>
              <a:t>!!!</a:t>
            </a:r>
            <a:endParaRPr lang="ro-RO" sz="1600" b="1" dirty="0">
              <a:ea typeface="Times New Roman" panose="02020603050405020304" pitchFamily="18" charset="0"/>
            </a:endParaRPr>
          </a:p>
          <a:p>
            <a:pPr marR="163830" algn="just">
              <a:spcAft>
                <a:spcPts val="600"/>
              </a:spcAft>
            </a:pPr>
            <a:endParaRPr lang="en-US" sz="1600" dirty="0">
              <a:solidFill>
                <a:srgbClr val="FF0000"/>
              </a:solidFill>
              <a:ea typeface="Times New Roman" panose="02020603050405020304" pitchFamily="18" charset="0"/>
            </a:endParaRPr>
          </a:p>
          <a:p>
            <a:pPr marL="285750" marR="163830" indent="-285750" algn="just">
              <a:spcAft>
                <a:spcPts val="600"/>
              </a:spcAft>
              <a:buFont typeface="Arial" panose="020B0604020202020204" pitchFamily="34" charset="0"/>
              <a:buChar char="•"/>
            </a:pPr>
            <a:r>
              <a:rPr lang="ro-RO" sz="1600" dirty="0">
                <a:solidFill>
                  <a:srgbClr val="FF0000"/>
                </a:solidFill>
                <a:ea typeface="Times New Roman" panose="02020603050405020304" pitchFamily="18" charset="0"/>
              </a:rPr>
              <a:t>În </a:t>
            </a:r>
            <a:r>
              <a:rPr kumimoji="0" lang="ro-RO" sz="16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circumstanțe </a:t>
            </a:r>
            <a:r>
              <a:rPr kumimoji="0" lang="ro-RO" sz="1600" b="1" i="0" u="sng" strike="noStrike" kern="1200" cap="none" spc="0" normalizeH="0" baseline="0" noProof="0" dirty="0">
                <a:ln>
                  <a:noFill/>
                </a:ln>
                <a:solidFill>
                  <a:srgbClr val="FF0000"/>
                </a:solidFill>
                <a:effectLst/>
                <a:uLnTx/>
                <a:uFillTx/>
                <a:latin typeface="Calibri"/>
                <a:ea typeface="Times New Roman" panose="02020603050405020304" pitchFamily="18" charset="0"/>
                <a:cs typeface="+mn-cs"/>
              </a:rPr>
              <a:t>excepționale</a:t>
            </a:r>
            <a:r>
              <a:rPr lang="ro-RO" sz="1600" dirty="0">
                <a:solidFill>
                  <a:srgbClr val="FF0000"/>
                </a:solidFill>
                <a:ea typeface="Times New Roman" panose="02020603050405020304" pitchFamily="18" charset="0"/>
              </a:rPr>
              <a:t>, conducătorul auto poate depăși durata de conducere zilnică și săptămânală cu </a:t>
            </a:r>
            <a:r>
              <a:rPr lang="en-US" sz="1600" dirty="0">
                <a:solidFill>
                  <a:srgbClr val="FF0000"/>
                </a:solidFill>
                <a:ea typeface="Times New Roman" panose="02020603050405020304" pitchFamily="18" charset="0"/>
              </a:rPr>
              <a:t>maximum </a:t>
            </a:r>
            <a:r>
              <a:rPr lang="ro-RO" sz="1600" dirty="0">
                <a:solidFill>
                  <a:srgbClr val="FF0000"/>
                </a:solidFill>
                <a:ea typeface="Times New Roman" panose="02020603050405020304" pitchFamily="18" charset="0"/>
              </a:rPr>
              <a:t>două ore, </a:t>
            </a:r>
            <a:r>
              <a:rPr lang="ro-RO" sz="1600" b="1" dirty="0">
                <a:solidFill>
                  <a:srgbClr val="FF0000"/>
                </a:solidFill>
                <a:ea typeface="Times New Roman" panose="02020603050405020304" pitchFamily="18" charset="0"/>
              </a:rPr>
              <a:t>cu condiția să facă o pauză neîntreruptă de 30 de minute imediat înainte de timpul de conducere suplimentar necesar pentru a ajunge la centrul operațional al angajatorului sau la locul de reședință al conducătorului auto în vederea efectuării perioadei de repaus săptămânal </a:t>
            </a:r>
            <a:r>
              <a:rPr lang="ro-RO" sz="1600" b="1" u="sng" dirty="0">
                <a:solidFill>
                  <a:srgbClr val="FF0000"/>
                </a:solidFill>
                <a:ea typeface="Times New Roman" panose="02020603050405020304" pitchFamily="18" charset="0"/>
              </a:rPr>
              <a:t>normale</a:t>
            </a:r>
            <a:r>
              <a:rPr lang="ro-RO" sz="1600" dirty="0">
                <a:solidFill>
                  <a:srgbClr val="FF0000"/>
                </a:solidFill>
                <a:ea typeface="Times New Roman" panose="02020603050405020304" pitchFamily="18" charset="0"/>
              </a:rPr>
              <a:t>.</a:t>
            </a:r>
            <a:r>
              <a:rPr lang="en-US" sz="1600" dirty="0">
                <a:solidFill>
                  <a:srgbClr val="FF0000"/>
                </a:solidFill>
                <a:ea typeface="Times New Roman" panose="02020603050405020304" pitchFamily="18" charset="0"/>
              </a:rPr>
              <a:t> </a:t>
            </a:r>
            <a:r>
              <a:rPr lang="en-US" sz="1600" b="1" dirty="0" err="1">
                <a:ea typeface="Times New Roman" panose="02020603050405020304" pitchFamily="18" charset="0"/>
              </a:rPr>
              <a:t>Fara</a:t>
            </a:r>
            <a:r>
              <a:rPr lang="en-US" sz="1600" b="1" dirty="0">
                <a:ea typeface="Times New Roman" panose="02020603050405020304" pitchFamily="18" charset="0"/>
              </a:rPr>
              <a:t> </a:t>
            </a:r>
            <a:r>
              <a:rPr lang="en-US" sz="1600" b="1" dirty="0" err="1">
                <a:ea typeface="Times New Roman" panose="02020603050405020304" pitchFamily="18" charset="0"/>
              </a:rPr>
              <a:t>depasirea</a:t>
            </a:r>
            <a:r>
              <a:rPr lang="en-US" sz="1600" b="1" dirty="0">
                <a:ea typeface="Times New Roman" panose="02020603050405020304" pitchFamily="18" charset="0"/>
              </a:rPr>
              <a:t> </a:t>
            </a:r>
            <a:r>
              <a:rPr lang="en-US" sz="1600" b="1" dirty="0" err="1">
                <a:ea typeface="Times New Roman" panose="02020603050405020304" pitchFamily="18" charset="0"/>
              </a:rPr>
              <a:t>celor</a:t>
            </a:r>
            <a:r>
              <a:rPr lang="en-US" sz="1600" b="1" dirty="0">
                <a:ea typeface="Times New Roman" panose="02020603050405020304" pitchFamily="18" charset="0"/>
              </a:rPr>
              <a:t> 90 de ore/doua </a:t>
            </a:r>
            <a:r>
              <a:rPr lang="en-US" sz="1600" b="1" dirty="0" err="1">
                <a:ea typeface="Times New Roman" panose="02020603050405020304" pitchFamily="18" charset="0"/>
              </a:rPr>
              <a:t>saptamani</a:t>
            </a:r>
            <a:r>
              <a:rPr lang="en-US" sz="1600" b="1" dirty="0">
                <a:ea typeface="Times New Roman" panose="02020603050405020304" pitchFamily="18" charset="0"/>
              </a:rPr>
              <a:t>!!!</a:t>
            </a:r>
            <a:endParaRPr lang="ro-RO" sz="1600" dirty="0">
              <a:ea typeface="Times New Roman" panose="02020603050405020304" pitchFamily="18" charset="0"/>
            </a:endParaRPr>
          </a:p>
          <a:p>
            <a:endParaRPr lang="en-US" sz="1600" dirty="0">
              <a:solidFill>
                <a:srgbClr val="FF0000"/>
              </a:solidFill>
              <a:ea typeface="Times New Roman" panose="02020603050405020304" pitchFamily="18" charset="0"/>
            </a:endParaRPr>
          </a:p>
          <a:p>
            <a:pPr marL="285750" indent="-285750">
              <a:buFont typeface="Arial" panose="020B0604020202020204" pitchFamily="34" charset="0"/>
              <a:buChar char="•"/>
            </a:pPr>
            <a:r>
              <a:rPr lang="ro-RO" sz="1600" dirty="0">
                <a:solidFill>
                  <a:srgbClr val="FF0000"/>
                </a:solidFill>
                <a:ea typeface="Times New Roman" panose="02020603050405020304" pitchFamily="18" charset="0"/>
              </a:rPr>
              <a:t>Conducătorul auto </a:t>
            </a:r>
            <a:r>
              <a:rPr lang="ro-RO" sz="1600" b="1" dirty="0">
                <a:solidFill>
                  <a:srgbClr val="FF0000"/>
                </a:solidFill>
                <a:ea typeface="Times New Roman" panose="02020603050405020304" pitchFamily="18" charset="0"/>
              </a:rPr>
              <a:t>indică manual cauza derogării</a:t>
            </a:r>
            <a:r>
              <a:rPr lang="ro-RO" sz="1600" dirty="0">
                <a:solidFill>
                  <a:srgbClr val="FF0000"/>
                </a:solidFill>
                <a:ea typeface="Times New Roman" panose="02020603050405020304" pitchFamily="18" charset="0"/>
              </a:rPr>
              <a:t> în foaia de înregistrare sau pe un document imprimat scos din aparatul de înregistrare sau în registrul de sarcini, cel târziu la sosirea la destinație sau la locul de oprire corespunzător.</a:t>
            </a:r>
            <a:r>
              <a:rPr lang="en-US" sz="1600" dirty="0">
                <a:solidFill>
                  <a:srgbClr val="FF0000"/>
                </a:solidFill>
                <a:ea typeface="Times New Roman" panose="02020603050405020304" pitchFamily="18" charset="0"/>
              </a:rPr>
              <a:t> </a:t>
            </a:r>
            <a:r>
              <a:rPr lang="ro-RO" sz="1600" b="1" dirty="0">
                <a:solidFill>
                  <a:srgbClr val="FF0000"/>
                </a:solidFill>
                <a:ea typeface="Times New Roman" panose="02020603050405020304" pitchFamily="18" charset="0"/>
              </a:rPr>
              <a:t>Orice perioadă de prelungire se compensează </a:t>
            </a:r>
            <a:r>
              <a:rPr lang="ro-RO" sz="1600" dirty="0">
                <a:solidFill>
                  <a:srgbClr val="FF0000"/>
                </a:solidFill>
                <a:ea typeface="Times New Roman" panose="02020603050405020304" pitchFamily="18" charset="0"/>
              </a:rPr>
              <a:t>cu o perioadă de repaus echivalentă luată în bloc cu orice perioadă de repaus, înainte de sfârșitul celei de a treia săptămâni care urmează săptămânii în cauză.</a:t>
            </a:r>
            <a:endParaRPr kumimoji="0" lang="en-GB" sz="16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5522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539552" y="1219200"/>
            <a:ext cx="8147248" cy="504753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a:ea typeface="+mn-ea"/>
                <a:cs typeface="+mn-cs"/>
              </a:rPr>
              <a:t>Durata</a:t>
            </a:r>
            <a:r>
              <a:rPr kumimoji="0" lang="en-US" sz="1800" b="1" i="0" u="none" strike="noStrike" kern="1200" cap="none" spc="0" normalizeH="0" baseline="0" noProof="0" dirty="0">
                <a:ln>
                  <a:noFill/>
                </a:ln>
                <a:solidFill>
                  <a:prstClr val="black"/>
                </a:solidFill>
                <a:effectLst/>
                <a:uLnTx/>
                <a:uFillTx/>
                <a:latin typeface="Calibri"/>
                <a:ea typeface="+mn-ea"/>
                <a:cs typeface="+mn-cs"/>
              </a:rPr>
              <a:t> maxima de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lucru</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saptamanala</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Din </a:t>
            </a:r>
            <a:r>
              <a:rPr kumimoji="0" lang="en-US" sz="1600" b="0" i="0" u="none" strike="noStrike" kern="1200" cap="none" spc="0" normalizeH="0" baseline="0" noProof="0" dirty="0" err="1">
                <a:ln>
                  <a:noFill/>
                </a:ln>
                <a:solidFill>
                  <a:prstClr val="black"/>
                </a:solidFill>
                <a:effectLst/>
                <a:uLnTx/>
                <a:uFillTx/>
                <a:ea typeface="+mn-ea"/>
                <a:cs typeface="+mn-cs"/>
              </a:rPr>
              <a:t>punct</a:t>
            </a:r>
            <a:r>
              <a:rPr kumimoji="0" lang="en-US" sz="1600" b="0" i="0" u="none" strike="noStrike" kern="1200" cap="none" spc="0" normalizeH="0" baseline="0" noProof="0" dirty="0">
                <a:ln>
                  <a:noFill/>
                </a:ln>
                <a:solidFill>
                  <a:prstClr val="black"/>
                </a:solidFill>
                <a:effectLst/>
                <a:uLnTx/>
                <a:uFillTx/>
                <a:ea typeface="+mn-ea"/>
                <a:cs typeface="+mn-cs"/>
              </a:rPr>
              <a:t> de </a:t>
            </a:r>
            <a:r>
              <a:rPr kumimoji="0" lang="en-US" sz="1600" b="0" i="0" u="none" strike="noStrike" kern="1200" cap="none" spc="0" normalizeH="0" baseline="0" noProof="0" dirty="0" err="1">
                <a:ln>
                  <a:noFill/>
                </a:ln>
                <a:solidFill>
                  <a:prstClr val="black"/>
                </a:solidFill>
                <a:effectLst/>
                <a:uLnTx/>
                <a:uFillTx/>
                <a:ea typeface="+mn-ea"/>
                <a:cs typeface="+mn-cs"/>
              </a:rPr>
              <a:t>vedere</a:t>
            </a:r>
            <a:r>
              <a:rPr kumimoji="0" lang="en-US" sz="1600" b="0" i="0" u="none" strike="noStrike" kern="1200" cap="none" spc="0" normalizeH="0" baseline="0" noProof="0" dirty="0">
                <a:ln>
                  <a:noFill/>
                </a:ln>
                <a:solidFill>
                  <a:prstClr val="black"/>
                </a:solidFill>
                <a:effectLst/>
                <a:uLnTx/>
                <a:uFillTx/>
                <a:ea typeface="+mn-ea"/>
                <a:cs typeface="+mn-cs"/>
              </a:rPr>
              <a:t> al </a:t>
            </a:r>
            <a:r>
              <a:rPr kumimoji="0" lang="en-US" sz="1600" b="0" i="0" u="none" strike="noStrike" kern="1200" cap="none" spc="0" normalizeH="0" baseline="0" noProof="0" dirty="0" err="1">
                <a:ln>
                  <a:noFill/>
                </a:ln>
                <a:solidFill>
                  <a:prstClr val="black"/>
                </a:solidFill>
                <a:effectLst/>
                <a:uLnTx/>
                <a:uFillTx/>
                <a:ea typeface="+mn-ea"/>
                <a:cs typeface="+mn-cs"/>
              </a:rPr>
              <a:t>legislatiei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muncii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durata</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medie</a:t>
            </a:r>
            <a:r>
              <a:rPr kumimoji="0" lang="en-US" sz="1600" b="0" i="0" u="none" strike="noStrike" kern="1200" cap="none" spc="0" normalizeH="0" baseline="0" noProof="0" dirty="0">
                <a:ln>
                  <a:noFill/>
                </a:ln>
                <a:solidFill>
                  <a:prstClr val="black"/>
                </a:solidFill>
                <a:effectLst/>
                <a:uLnTx/>
                <a:uFillTx/>
                <a:ea typeface="+mn-ea"/>
                <a:cs typeface="+mn-cs"/>
              </a:rPr>
              <a:t> a </a:t>
            </a:r>
            <a:r>
              <a:rPr kumimoji="0" lang="en-US" sz="1600" b="0" i="0" u="none" strike="noStrike" kern="1200" cap="none" spc="0" normalizeH="0" baseline="0" noProof="0" dirty="0" err="1">
                <a:ln>
                  <a:noFill/>
                </a:ln>
                <a:solidFill>
                  <a:prstClr val="black"/>
                </a:solidFill>
                <a:effectLst/>
                <a:uLnTx/>
                <a:uFillTx/>
                <a:ea typeface="+mn-ea"/>
                <a:cs typeface="+mn-cs"/>
              </a:rPr>
              <a:t>săptămânii</a:t>
            </a:r>
            <a:r>
              <a:rPr kumimoji="0" lang="en-US" sz="1600" b="0" i="0" u="none" strike="noStrike" kern="1200" cap="none" spc="0" normalizeH="0" baseline="0" noProof="0" dirty="0">
                <a:ln>
                  <a:noFill/>
                </a:ln>
                <a:solidFill>
                  <a:prstClr val="black"/>
                </a:solidFill>
                <a:effectLst/>
                <a:uLnTx/>
                <a:uFillTx/>
                <a:ea typeface="+mn-ea"/>
                <a:cs typeface="+mn-cs"/>
              </a:rPr>
              <a:t> de </a:t>
            </a:r>
            <a:r>
              <a:rPr kumimoji="0" lang="en-US" sz="1600" b="0" i="0" u="none" strike="noStrike" kern="1200" cap="none" spc="0" normalizeH="0" baseline="0" noProof="0" dirty="0" err="1">
                <a:ln>
                  <a:noFill/>
                </a:ln>
                <a:solidFill>
                  <a:prstClr val="black"/>
                </a:solidFill>
                <a:effectLst/>
                <a:uLnTx/>
                <a:uFillTx/>
                <a:ea typeface="+mn-ea"/>
                <a:cs typeface="+mn-cs"/>
              </a:rPr>
              <a:t>lucru</a:t>
            </a:r>
            <a:r>
              <a:rPr kumimoji="0" lang="en-US" sz="1600" b="0" i="0" u="none" strike="noStrike" kern="1200" cap="none" spc="0" normalizeH="0" baseline="0" noProof="0" dirty="0">
                <a:ln>
                  <a:noFill/>
                </a:ln>
                <a:solidFill>
                  <a:prstClr val="black"/>
                </a:solidFill>
                <a:effectLst/>
                <a:uLnTx/>
                <a:uFillTx/>
                <a:ea typeface="+mn-ea"/>
                <a:cs typeface="+mn-cs"/>
              </a:rPr>
              <a:t> nu </a:t>
            </a:r>
            <a:r>
              <a:rPr kumimoji="0" lang="en-US" sz="1600" b="0" i="0" u="none" strike="noStrike" kern="1200" cap="none" spc="0" normalizeH="0" baseline="0" noProof="0" dirty="0" err="1">
                <a:ln>
                  <a:noFill/>
                </a:ln>
                <a:solidFill>
                  <a:prstClr val="black"/>
                </a:solidFill>
                <a:effectLst/>
                <a:uLnTx/>
                <a:uFillTx/>
                <a:ea typeface="+mn-ea"/>
                <a:cs typeface="+mn-cs"/>
              </a:rPr>
              <a:t>poate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depăși</a:t>
            </a:r>
            <a:r>
              <a:rPr kumimoji="0" lang="en-US" sz="1600" b="0" i="0" u="none" strike="noStrike" kern="1200" cap="none" spc="0" normalizeH="0" baseline="0" noProof="0" dirty="0">
                <a:ln>
                  <a:noFill/>
                </a:ln>
                <a:solidFill>
                  <a:prstClr val="black"/>
                </a:solidFill>
                <a:effectLst/>
                <a:uLnTx/>
                <a:uFillTx/>
                <a:ea typeface="+mn-ea"/>
                <a:cs typeface="+mn-cs"/>
              </a:rPr>
              <a:t> 48 de ore. </a:t>
            </a:r>
            <a:r>
              <a:rPr kumimoji="0" lang="en-US" sz="1600" b="0" i="0" u="none" strike="noStrike" kern="1200" cap="none" spc="0" normalizeH="0" baseline="0" noProof="0" dirty="0" err="1">
                <a:ln>
                  <a:noFill/>
                </a:ln>
                <a:solidFill>
                  <a:prstClr val="black"/>
                </a:solidFill>
                <a:effectLst/>
                <a:uLnTx/>
                <a:uFillTx/>
                <a:ea typeface="+mn-ea"/>
                <a:cs typeface="+mn-cs"/>
              </a:rPr>
              <a:t>Durata</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maximă</a:t>
            </a:r>
            <a:r>
              <a:rPr kumimoji="0" lang="en-US" sz="1600" b="0" i="0" u="none" strike="noStrike" kern="1200" cap="none" spc="0" normalizeH="0" baseline="0" noProof="0" dirty="0">
                <a:ln>
                  <a:noFill/>
                </a:ln>
                <a:solidFill>
                  <a:prstClr val="black"/>
                </a:solidFill>
                <a:effectLst/>
                <a:uLnTx/>
                <a:uFillTx/>
                <a:ea typeface="+mn-ea"/>
                <a:cs typeface="+mn-cs"/>
              </a:rPr>
              <a:t> a </a:t>
            </a:r>
            <a:r>
              <a:rPr kumimoji="0" lang="en-US" sz="1600" b="0" i="0" u="none" strike="noStrike" kern="1200" cap="none" spc="0" normalizeH="0" baseline="0" noProof="0" dirty="0" err="1">
                <a:ln>
                  <a:noFill/>
                </a:ln>
                <a:solidFill>
                  <a:prstClr val="black"/>
                </a:solidFill>
                <a:effectLst/>
                <a:uLnTx/>
                <a:uFillTx/>
                <a:ea typeface="+mn-ea"/>
                <a:cs typeface="+mn-cs"/>
              </a:rPr>
              <a:t>săptămânii</a:t>
            </a:r>
            <a:r>
              <a:rPr kumimoji="0" lang="en-US" sz="1600" b="0" i="0" u="none" strike="noStrike" kern="1200" cap="none" spc="0" normalizeH="0" baseline="0" noProof="0" dirty="0">
                <a:ln>
                  <a:noFill/>
                </a:ln>
                <a:solidFill>
                  <a:prstClr val="black"/>
                </a:solidFill>
                <a:effectLst/>
                <a:uLnTx/>
                <a:uFillTx/>
                <a:ea typeface="+mn-ea"/>
                <a:cs typeface="+mn-cs"/>
              </a:rPr>
              <a:t> de </a:t>
            </a:r>
            <a:r>
              <a:rPr kumimoji="0" lang="en-US" sz="1600" b="0" i="0" u="none" strike="noStrike" kern="1200" cap="none" spc="0" normalizeH="0" baseline="0" noProof="0" dirty="0" err="1">
                <a:ln>
                  <a:noFill/>
                </a:ln>
                <a:solidFill>
                  <a:prstClr val="black"/>
                </a:solidFill>
                <a:effectLst/>
                <a:uLnTx/>
                <a:uFillTx/>
                <a:ea typeface="+mn-ea"/>
                <a:cs typeface="+mn-cs"/>
              </a:rPr>
              <a:t>lucru</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poate</a:t>
            </a:r>
            <a:r>
              <a:rPr kumimoji="0" lang="en-US" sz="1600" b="0" i="0" u="none" strike="noStrike" kern="1200" cap="none" spc="0" normalizeH="0" baseline="0" noProof="0" dirty="0">
                <a:ln>
                  <a:noFill/>
                </a:ln>
                <a:solidFill>
                  <a:prstClr val="black"/>
                </a:solidFill>
                <a:effectLst/>
                <a:uLnTx/>
                <a:uFillTx/>
                <a:ea typeface="+mn-ea"/>
                <a:cs typeface="+mn-cs"/>
              </a:rPr>
              <a:t> fi </a:t>
            </a:r>
            <a:r>
              <a:rPr kumimoji="0" lang="en-US" sz="1600" b="0" i="0" u="none" strike="noStrike" kern="1200" cap="none" spc="0" normalizeH="0" baseline="0" noProof="0" dirty="0" err="1">
                <a:ln>
                  <a:noFill/>
                </a:ln>
                <a:solidFill>
                  <a:prstClr val="black"/>
                </a:solidFill>
                <a:effectLst/>
                <a:uLnTx/>
                <a:uFillTx/>
                <a:ea typeface="+mn-ea"/>
                <a:cs typeface="+mn-cs"/>
              </a:rPr>
              <a:t>prelungită</a:t>
            </a:r>
            <a:r>
              <a:rPr kumimoji="0" lang="en-US" sz="1600" b="0" i="0" u="none" strike="noStrike" kern="1200" cap="none" spc="0" normalizeH="0" baseline="0" noProof="0" dirty="0">
                <a:ln>
                  <a:noFill/>
                </a:ln>
                <a:solidFill>
                  <a:prstClr val="black"/>
                </a:solidFill>
                <a:effectLst/>
                <a:uLnTx/>
                <a:uFillTx/>
                <a:ea typeface="+mn-ea"/>
                <a:cs typeface="+mn-cs"/>
              </a:rPr>
              <a:t> la 60 de ore </a:t>
            </a:r>
            <a:r>
              <a:rPr kumimoji="0" lang="en-US" sz="1600" b="0" i="0" u="none" strike="noStrike" kern="1200" cap="none" spc="0" normalizeH="0" baseline="0" noProof="0" dirty="0" err="1">
                <a:ln>
                  <a:noFill/>
                </a:ln>
                <a:solidFill>
                  <a:prstClr val="black"/>
                </a:solidFill>
                <a:effectLst/>
                <a:uLnTx/>
                <a:uFillTx/>
                <a:ea typeface="+mn-ea"/>
                <a:cs typeface="+mn-cs"/>
              </a:rPr>
              <a:t>numai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dacă</a:t>
            </a:r>
            <a:r>
              <a:rPr kumimoji="0" lang="en-US" sz="1600" b="0" i="0" u="none" strike="noStrike" kern="1200" cap="none" spc="0" normalizeH="0" baseline="0" noProof="0" dirty="0">
                <a:ln>
                  <a:noFill/>
                </a:ln>
                <a:solidFill>
                  <a:prstClr val="black"/>
                </a:solidFill>
                <a:effectLst/>
                <a:uLnTx/>
                <a:uFillTx/>
                <a:ea typeface="+mn-ea"/>
                <a:cs typeface="+mn-cs"/>
              </a:rPr>
              <a:t> media de 48 de ore pe </a:t>
            </a:r>
            <a:r>
              <a:rPr kumimoji="0" lang="en-US" sz="1600" b="0" i="0" u="none" strike="noStrike" kern="1200" cap="none" spc="0" normalizeH="0" baseline="0" noProof="0" dirty="0" err="1">
                <a:ln>
                  <a:noFill/>
                </a:ln>
                <a:solidFill>
                  <a:prstClr val="black"/>
                </a:solidFill>
                <a:effectLst/>
                <a:uLnTx/>
                <a:uFillTx/>
                <a:ea typeface="+mn-ea"/>
                <a:cs typeface="+mn-cs"/>
              </a:rPr>
              <a:t>săptămână</a:t>
            </a:r>
            <a:r>
              <a:rPr kumimoji="0" lang="en-US" sz="1600" b="0" i="0" u="none" strike="noStrike" kern="1200" cap="none" spc="0" normalizeH="0" baseline="0" noProof="0" dirty="0">
                <a:ln>
                  <a:noFill/>
                </a:ln>
                <a:solidFill>
                  <a:prstClr val="black"/>
                </a:solidFill>
                <a:effectLst/>
                <a:uLnTx/>
                <a:uFillTx/>
                <a:ea typeface="+mn-ea"/>
                <a:cs typeface="+mn-cs"/>
              </a:rPr>
              <a:t> nu </a:t>
            </a:r>
            <a:r>
              <a:rPr kumimoji="0" lang="en-US" sz="1600" b="0" i="0" u="none" strike="noStrike" kern="1200" cap="none" spc="0" normalizeH="0" baseline="0" noProof="0" dirty="0" err="1">
                <a:ln>
                  <a:noFill/>
                </a:ln>
                <a:solidFill>
                  <a:prstClr val="black"/>
                </a:solidFill>
                <a:effectLst/>
                <a:uLnTx/>
                <a:uFillTx/>
                <a:ea typeface="+mn-ea"/>
                <a:cs typeface="+mn-cs"/>
              </a:rPr>
              <a:t>este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depășită</a:t>
            </a:r>
            <a:r>
              <a:rPr kumimoji="0" lang="en-US" sz="1600" b="0" i="0" u="none" strike="noStrike" kern="1200" cap="none" spc="0" normalizeH="0" baseline="0" noProof="0" dirty="0">
                <a:ln>
                  <a:noFill/>
                </a:ln>
                <a:solidFill>
                  <a:prstClr val="black"/>
                </a:solidFill>
                <a:effectLst/>
                <a:uLnTx/>
                <a:uFillTx/>
                <a:ea typeface="+mn-ea"/>
                <a:cs typeface="+mn-cs"/>
              </a:rPr>
              <a:t> pe </a:t>
            </a:r>
            <a:r>
              <a:rPr kumimoji="0" lang="en-US" sz="1600" b="0" i="0" u="none" strike="noStrike" kern="1200" cap="none" spc="0" normalizeH="0" baseline="0" noProof="0" dirty="0" err="1">
                <a:ln>
                  <a:noFill/>
                </a:ln>
                <a:solidFill>
                  <a:prstClr val="black"/>
                </a:solidFill>
                <a:effectLst/>
                <a:uLnTx/>
                <a:uFillTx/>
                <a:ea typeface="+mn-ea"/>
                <a:cs typeface="+mn-cs"/>
              </a:rPr>
              <a:t>parcursul</a:t>
            </a:r>
            <a:r>
              <a:rPr kumimoji="0" lang="en-US" sz="1600" b="0" i="0" u="none" strike="noStrike" kern="1200" cap="none" spc="0" normalizeH="0" baseline="0" noProof="0" dirty="0">
                <a:ln>
                  <a:noFill/>
                </a:ln>
                <a:solidFill>
                  <a:prstClr val="black"/>
                </a:solidFill>
                <a:effectLst/>
                <a:uLnTx/>
                <a:uFillTx/>
                <a:ea typeface="+mn-ea"/>
                <a:cs typeface="+mn-cs"/>
              </a:rPr>
              <a:t> a </a:t>
            </a:r>
            <a:r>
              <a:rPr kumimoji="0" lang="en-US" sz="1600" b="0" i="0" u="none" strike="noStrike" kern="1200" cap="none" spc="0" normalizeH="0" baseline="0" noProof="0" dirty="0" err="1">
                <a:ln>
                  <a:noFill/>
                </a:ln>
                <a:solidFill>
                  <a:prstClr val="black"/>
                </a:solidFill>
                <a:effectLst/>
                <a:uLnTx/>
                <a:uFillTx/>
                <a:ea typeface="+mn-ea"/>
                <a:cs typeface="+mn-cs"/>
              </a:rPr>
              <a:t>patru</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luni</a:t>
            </a:r>
            <a:r>
              <a:rPr lang="en-US" sz="1600" dirty="0">
                <a:solidFill>
                  <a:prstClr val="black"/>
                </a:solidFill>
              </a:rPr>
              <a:t>;</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err="1">
                <a:solidFill>
                  <a:prstClr val="black"/>
                </a:solidFill>
              </a:rPr>
              <a:t>Pentru</a:t>
            </a:r>
            <a:r>
              <a:rPr lang="en-US" sz="1600" dirty="0">
                <a:solidFill>
                  <a:prstClr val="black"/>
                </a:solidFill>
              </a:rPr>
              <a:t> </a:t>
            </a:r>
            <a:r>
              <a:rPr lang="en-US" sz="1600" dirty="0" err="1">
                <a:solidFill>
                  <a:prstClr val="black"/>
                </a:solidFill>
              </a:rPr>
              <a:t>conducatorii</a:t>
            </a:r>
            <a:r>
              <a:rPr lang="en-US" sz="1600" dirty="0">
                <a:solidFill>
                  <a:prstClr val="black"/>
                </a:solidFill>
              </a:rPr>
              <a:t> auto de </a:t>
            </a:r>
            <a:r>
              <a:rPr lang="en-US" sz="1600" dirty="0" err="1">
                <a:solidFill>
                  <a:prstClr val="black"/>
                </a:solidFill>
              </a:rPr>
              <a:t>camioane</a:t>
            </a:r>
            <a:r>
              <a:rPr lang="en-US" sz="1600" dirty="0">
                <a:solidFill>
                  <a:prstClr val="black"/>
                </a:solidFill>
              </a:rPr>
              <a:t>, r</a:t>
            </a:r>
            <a:r>
              <a:rPr kumimoji="0" lang="en-US" sz="1600" b="0" i="0" u="none" strike="noStrike" kern="1200" cap="none" spc="0" normalizeH="0" baseline="0" noProof="0" dirty="0" err="1">
                <a:ln>
                  <a:noFill/>
                </a:ln>
                <a:solidFill>
                  <a:prstClr val="black"/>
                </a:solidFill>
                <a:effectLst/>
                <a:uLnTx/>
                <a:uFillTx/>
                <a:ea typeface="+mn-ea"/>
                <a:cs typeface="+mn-cs"/>
              </a:rPr>
              <a:t>egulile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privind</a:t>
            </a:r>
            <a:r>
              <a:rPr kumimoji="0" lang="en-US" sz="1600" b="0" i="0" u="none" strike="noStrike" kern="1200" cap="none" spc="0" normalizeH="0" baseline="0" noProof="0" dirty="0">
                <a:ln>
                  <a:noFill/>
                </a:ln>
                <a:solidFill>
                  <a:prstClr val="black"/>
                </a:solidFill>
                <a:effectLst/>
                <a:uLnTx/>
                <a:uFillTx/>
                <a:ea typeface="+mn-ea"/>
                <a:cs typeface="+mn-cs"/>
              </a:rPr>
              <a:t> duratele de </a:t>
            </a:r>
            <a:r>
              <a:rPr kumimoji="0" lang="en-US" sz="1600" b="0" i="0" u="none" strike="noStrike" kern="1200" cap="none" spc="0" normalizeH="0" baseline="0" noProof="0" dirty="0" err="1">
                <a:ln>
                  <a:noFill/>
                </a:ln>
                <a:solidFill>
                  <a:prstClr val="black"/>
                </a:solidFill>
                <a:effectLst/>
                <a:uLnTx/>
                <a:uFillTx/>
                <a:ea typeface="+mn-ea"/>
                <a:cs typeface="+mn-cs"/>
              </a:rPr>
              <a:t>conducere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zilnice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și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săptămânale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maxime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pauzele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minime</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și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perioadele</a:t>
            </a:r>
            <a:r>
              <a:rPr kumimoji="0" lang="en-US" sz="1600" b="0" i="0" u="none" strike="noStrike" kern="1200" cap="none" spc="0" normalizeH="0" baseline="0" noProof="0" dirty="0">
                <a:ln>
                  <a:noFill/>
                </a:ln>
                <a:solidFill>
                  <a:prstClr val="black"/>
                </a:solidFill>
                <a:effectLst/>
                <a:uLnTx/>
                <a:uFillTx/>
                <a:ea typeface="+mn-ea"/>
                <a:cs typeface="+mn-cs"/>
              </a:rPr>
              <a:t> de </a:t>
            </a:r>
            <a:r>
              <a:rPr kumimoji="0" lang="en-US" sz="1600" b="0" i="0" u="none" strike="noStrike" kern="1200" cap="none" spc="0" normalizeH="0" baseline="0" noProof="0" dirty="0" err="1">
                <a:ln>
                  <a:noFill/>
                </a:ln>
                <a:solidFill>
                  <a:prstClr val="black"/>
                </a:solidFill>
                <a:effectLst/>
                <a:uLnTx/>
                <a:uFillTx/>
                <a:ea typeface="+mn-ea"/>
                <a:cs typeface="+mn-cs"/>
              </a:rPr>
              <a:t>repaus</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zilnic</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și</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0" i="0" u="none" strike="noStrike" kern="1200" cap="none" spc="0" normalizeH="0" baseline="0" noProof="0" dirty="0" err="1">
                <a:ln>
                  <a:noFill/>
                </a:ln>
                <a:solidFill>
                  <a:prstClr val="black"/>
                </a:solidFill>
                <a:effectLst/>
                <a:uLnTx/>
                <a:uFillTx/>
                <a:ea typeface="+mn-ea"/>
                <a:cs typeface="+mn-cs"/>
              </a:rPr>
              <a:t>săptămânal</a:t>
            </a:r>
            <a:r>
              <a:rPr kumimoji="0" lang="en-US" sz="1600" b="0"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a:ln>
                  <a:noFill/>
                </a:ln>
                <a:solidFill>
                  <a:prstClr val="black"/>
                </a:solidFill>
                <a:effectLst/>
                <a:uLnTx/>
                <a:uFillTx/>
                <a:ea typeface="+mn-ea"/>
                <a:cs typeface="+mn-cs"/>
              </a:rPr>
              <a:t>au </a:t>
            </a:r>
            <a:r>
              <a:rPr kumimoji="0" lang="en-US" sz="1600" b="1" i="0" u="none" strike="noStrike" kern="1200" cap="none" spc="0" normalizeH="0" baseline="0" noProof="0" dirty="0" err="1">
                <a:ln>
                  <a:noFill/>
                </a:ln>
                <a:solidFill>
                  <a:prstClr val="black"/>
                </a:solidFill>
                <a:effectLst/>
                <a:uLnTx/>
                <a:uFillTx/>
                <a:ea typeface="+mn-ea"/>
                <a:cs typeface="+mn-cs"/>
              </a:rPr>
              <a:t>prioritate</a:t>
            </a:r>
            <a:r>
              <a:rPr kumimoji="0" lang="en-US" sz="1600" b="1"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err="1">
                <a:ln>
                  <a:noFill/>
                </a:ln>
                <a:solidFill>
                  <a:prstClr val="black"/>
                </a:solidFill>
                <a:effectLst/>
                <a:uLnTx/>
                <a:uFillTx/>
                <a:ea typeface="+mn-ea"/>
                <a:cs typeface="+mn-cs"/>
              </a:rPr>
              <a:t>în</a:t>
            </a:r>
            <a:r>
              <a:rPr kumimoji="0" lang="en-US" sz="1600" b="1"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err="1">
                <a:ln>
                  <a:noFill/>
                </a:ln>
                <a:solidFill>
                  <a:prstClr val="black"/>
                </a:solidFill>
                <a:effectLst/>
                <a:uLnTx/>
                <a:uFillTx/>
                <a:ea typeface="+mn-ea"/>
                <a:cs typeface="+mn-cs"/>
              </a:rPr>
              <a:t>măsura</a:t>
            </a:r>
            <a:r>
              <a:rPr kumimoji="0" lang="en-US" sz="1600" b="1"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err="1">
                <a:ln>
                  <a:noFill/>
                </a:ln>
                <a:solidFill>
                  <a:prstClr val="black"/>
                </a:solidFill>
                <a:effectLst/>
                <a:uLnTx/>
                <a:uFillTx/>
                <a:ea typeface="+mn-ea"/>
                <a:cs typeface="+mn-cs"/>
              </a:rPr>
              <a:t>în</a:t>
            </a:r>
            <a:r>
              <a:rPr kumimoji="0" lang="en-US" sz="1600" b="1" i="0" u="none" strike="noStrike" kern="1200" cap="none" spc="0" normalizeH="0" baseline="0" noProof="0" dirty="0">
                <a:ln>
                  <a:noFill/>
                </a:ln>
                <a:solidFill>
                  <a:prstClr val="black"/>
                </a:solidFill>
                <a:effectLst/>
                <a:uLnTx/>
                <a:uFillTx/>
                <a:ea typeface="+mn-ea"/>
                <a:cs typeface="+mn-cs"/>
              </a:rPr>
              <a:t> care </a:t>
            </a:r>
            <a:r>
              <a:rPr kumimoji="0" lang="en-US" sz="1600" b="1" i="0" u="none" strike="noStrike" kern="1200" cap="none" spc="0" normalizeH="0" baseline="0" noProof="0" dirty="0" err="1">
                <a:ln>
                  <a:noFill/>
                </a:ln>
                <a:solidFill>
                  <a:prstClr val="black"/>
                </a:solidFill>
                <a:effectLst/>
                <a:uLnTx/>
                <a:uFillTx/>
                <a:ea typeface="+mn-ea"/>
                <a:cs typeface="+mn-cs"/>
              </a:rPr>
              <a:t>conducătorii</a:t>
            </a:r>
            <a:r>
              <a:rPr kumimoji="0" lang="en-US" sz="1600" b="1" i="0" u="none" strike="noStrike" kern="1200" cap="none" spc="0" normalizeH="0" baseline="0" noProof="0" dirty="0">
                <a:ln>
                  <a:noFill/>
                </a:ln>
                <a:solidFill>
                  <a:prstClr val="black"/>
                </a:solidFill>
                <a:effectLst/>
                <a:uLnTx/>
                <a:uFillTx/>
                <a:ea typeface="+mn-ea"/>
                <a:cs typeface="+mn-cs"/>
              </a:rPr>
              <a:t> auto </a:t>
            </a:r>
            <a:r>
              <a:rPr kumimoji="0" lang="en-US" sz="1600" b="1" i="0" u="none" strike="noStrike" kern="1200" cap="none" spc="0" normalizeH="0" baseline="0" noProof="0" dirty="0" err="1">
                <a:ln>
                  <a:noFill/>
                </a:ln>
                <a:solidFill>
                  <a:prstClr val="black"/>
                </a:solidFill>
                <a:effectLst/>
                <a:uLnTx/>
                <a:uFillTx/>
                <a:ea typeface="+mn-ea"/>
                <a:cs typeface="+mn-cs"/>
              </a:rPr>
              <a:t>respectivi</a:t>
            </a:r>
            <a:r>
              <a:rPr kumimoji="0" lang="en-US" sz="1600" b="1" i="0" u="none" strike="noStrike" kern="1200" cap="none" spc="0" normalizeH="0" baseline="0" noProof="0" dirty="0">
                <a:ln>
                  <a:noFill/>
                </a:ln>
                <a:solidFill>
                  <a:prstClr val="black"/>
                </a:solidFill>
                <a:effectLst/>
                <a:uLnTx/>
                <a:uFillTx/>
                <a:ea typeface="+mn-ea"/>
                <a:cs typeface="+mn-cs"/>
              </a:rPr>
              <a:t> nu </a:t>
            </a:r>
            <a:r>
              <a:rPr kumimoji="0" lang="en-US" sz="1600" b="1" i="0" u="none" strike="noStrike" kern="1200" cap="none" spc="0" normalizeH="0" baseline="0" noProof="0" dirty="0" err="1">
                <a:ln>
                  <a:noFill/>
                </a:ln>
                <a:solidFill>
                  <a:prstClr val="black"/>
                </a:solidFill>
                <a:effectLst/>
                <a:uLnTx/>
                <a:uFillTx/>
                <a:ea typeface="+mn-ea"/>
                <a:cs typeface="+mn-cs"/>
              </a:rPr>
              <a:t>depășesc</a:t>
            </a:r>
            <a:r>
              <a:rPr kumimoji="0" lang="en-US" sz="1600" b="1" i="0" u="none" strike="noStrike" kern="1200" cap="none" spc="0" normalizeH="0" baseline="0" noProof="0" dirty="0">
                <a:ln>
                  <a:noFill/>
                </a:ln>
                <a:solidFill>
                  <a:prstClr val="black"/>
                </a:solidFill>
                <a:effectLst/>
                <a:uLnTx/>
                <a:uFillTx/>
                <a:ea typeface="+mn-ea"/>
                <a:cs typeface="+mn-cs"/>
              </a:rPr>
              <a:t> o </a:t>
            </a:r>
            <a:r>
              <a:rPr kumimoji="0" lang="en-US" sz="1600" b="1" i="0" u="none" strike="noStrike" kern="1200" cap="none" spc="0" normalizeH="0" baseline="0" noProof="0" dirty="0" err="1">
                <a:ln>
                  <a:noFill/>
                </a:ln>
                <a:solidFill>
                  <a:prstClr val="black"/>
                </a:solidFill>
                <a:effectLst/>
                <a:uLnTx/>
                <a:uFillTx/>
                <a:ea typeface="+mn-ea"/>
                <a:cs typeface="+mn-cs"/>
              </a:rPr>
              <a:t>medie</a:t>
            </a:r>
            <a:r>
              <a:rPr kumimoji="0" lang="en-US" sz="1600" b="1" i="0" u="none" strike="noStrike" kern="1200" cap="none" spc="0" normalizeH="0" baseline="0" noProof="0" dirty="0">
                <a:ln>
                  <a:noFill/>
                </a:ln>
                <a:solidFill>
                  <a:prstClr val="black"/>
                </a:solidFill>
                <a:effectLst/>
                <a:uLnTx/>
                <a:uFillTx/>
                <a:ea typeface="+mn-ea"/>
                <a:cs typeface="+mn-cs"/>
              </a:rPr>
              <a:t> a </a:t>
            </a:r>
            <a:r>
              <a:rPr kumimoji="0" lang="en-US" sz="1600" b="1" i="0" u="none" strike="noStrike" kern="1200" cap="none" spc="0" normalizeH="0" baseline="0" noProof="0" dirty="0" err="1">
                <a:ln>
                  <a:noFill/>
                </a:ln>
                <a:solidFill>
                  <a:prstClr val="black"/>
                </a:solidFill>
                <a:effectLst/>
                <a:uLnTx/>
                <a:uFillTx/>
                <a:ea typeface="+mn-ea"/>
                <a:cs typeface="+mn-cs"/>
              </a:rPr>
              <a:t>timpului</a:t>
            </a:r>
            <a:r>
              <a:rPr kumimoji="0" lang="en-US" sz="1600" b="1" i="0" u="none" strike="noStrike" kern="1200" cap="none" spc="0" normalizeH="0" baseline="0" noProof="0" dirty="0">
                <a:ln>
                  <a:noFill/>
                </a:ln>
                <a:solidFill>
                  <a:prstClr val="black"/>
                </a:solidFill>
                <a:effectLst/>
                <a:uLnTx/>
                <a:uFillTx/>
                <a:ea typeface="+mn-ea"/>
                <a:cs typeface="+mn-cs"/>
              </a:rPr>
              <a:t> de </a:t>
            </a:r>
            <a:r>
              <a:rPr kumimoji="0" lang="en-US" sz="1600" b="1" i="0" u="none" strike="noStrike" kern="1200" cap="none" spc="0" normalizeH="0" baseline="0" noProof="0" dirty="0" err="1">
                <a:ln>
                  <a:noFill/>
                </a:ln>
                <a:solidFill>
                  <a:prstClr val="black"/>
                </a:solidFill>
                <a:effectLst/>
                <a:uLnTx/>
                <a:uFillTx/>
                <a:ea typeface="+mn-ea"/>
                <a:cs typeface="+mn-cs"/>
              </a:rPr>
              <a:t>lucru</a:t>
            </a:r>
            <a:r>
              <a:rPr kumimoji="0" lang="en-US" sz="1600" b="1" i="0" u="none" strike="noStrike" kern="1200" cap="none" spc="0" normalizeH="0" baseline="0" noProof="0" dirty="0">
                <a:ln>
                  <a:noFill/>
                </a:ln>
                <a:solidFill>
                  <a:prstClr val="black"/>
                </a:solidFill>
                <a:effectLst/>
                <a:uLnTx/>
                <a:uFillTx/>
                <a:ea typeface="+mn-ea"/>
                <a:cs typeface="+mn-cs"/>
              </a:rPr>
              <a:t> de 48 de ore pe </a:t>
            </a:r>
            <a:r>
              <a:rPr kumimoji="0" lang="en-US" sz="1600" b="1" i="0" u="none" strike="noStrike" kern="1200" cap="none" spc="0" normalizeH="0" baseline="0" noProof="0" dirty="0" err="1">
                <a:ln>
                  <a:noFill/>
                </a:ln>
                <a:solidFill>
                  <a:prstClr val="black"/>
                </a:solidFill>
                <a:effectLst/>
                <a:uLnTx/>
                <a:uFillTx/>
                <a:ea typeface="+mn-ea"/>
                <a:cs typeface="+mn-cs"/>
              </a:rPr>
              <a:t>săptămână</a:t>
            </a:r>
            <a:r>
              <a:rPr kumimoji="0" lang="en-US" sz="1600" b="1" i="0" u="none" strike="noStrike" kern="1200" cap="none" spc="0" normalizeH="0" baseline="0" noProof="0" dirty="0">
                <a:ln>
                  <a:noFill/>
                </a:ln>
                <a:solidFill>
                  <a:prstClr val="black"/>
                </a:solidFill>
                <a:effectLst/>
                <a:uLnTx/>
                <a:uFillTx/>
                <a:ea typeface="+mn-ea"/>
                <a:cs typeface="+mn-cs"/>
              </a:rPr>
              <a:t> pe </a:t>
            </a:r>
            <a:r>
              <a:rPr kumimoji="0" lang="en-US" sz="1600" b="1" i="0" u="none" strike="noStrike" kern="1200" cap="none" spc="0" normalizeH="0" baseline="0" noProof="0" dirty="0" err="1">
                <a:ln>
                  <a:noFill/>
                </a:ln>
                <a:solidFill>
                  <a:prstClr val="black"/>
                </a:solidFill>
                <a:effectLst/>
                <a:uLnTx/>
                <a:uFillTx/>
                <a:ea typeface="+mn-ea"/>
                <a:cs typeface="+mn-cs"/>
              </a:rPr>
              <a:t>parcursul</a:t>
            </a:r>
            <a:r>
              <a:rPr kumimoji="0" lang="en-US" sz="1600" b="1" i="0" u="none" strike="noStrike" kern="1200" cap="none" spc="0" normalizeH="0" baseline="0" noProof="0" dirty="0">
                <a:ln>
                  <a:noFill/>
                </a:ln>
                <a:solidFill>
                  <a:prstClr val="black"/>
                </a:solidFill>
                <a:effectLst/>
                <a:uLnTx/>
                <a:uFillTx/>
                <a:ea typeface="+mn-ea"/>
                <a:cs typeface="+mn-cs"/>
              </a:rPr>
              <a:t> a </a:t>
            </a:r>
            <a:r>
              <a:rPr kumimoji="0" lang="en-US" sz="1600" b="1" i="0" u="none" strike="noStrike" kern="1200" cap="none" spc="0" normalizeH="0" baseline="0" noProof="0" dirty="0" err="1">
                <a:ln>
                  <a:noFill/>
                </a:ln>
                <a:solidFill>
                  <a:prstClr val="black"/>
                </a:solidFill>
                <a:effectLst/>
                <a:uLnTx/>
                <a:uFillTx/>
                <a:ea typeface="+mn-ea"/>
                <a:cs typeface="+mn-cs"/>
              </a:rPr>
              <a:t>patru</a:t>
            </a:r>
            <a:r>
              <a:rPr kumimoji="0" lang="en-US" sz="1600" b="1" i="0" u="none" strike="noStrike" kern="1200" cap="none" spc="0" normalizeH="0" baseline="0" noProof="0" dirty="0">
                <a:ln>
                  <a:noFill/>
                </a:ln>
                <a:solidFill>
                  <a:prstClr val="black"/>
                </a:solidFill>
                <a:effectLst/>
                <a:uLnTx/>
                <a:uFillTx/>
                <a:ea typeface="+mn-ea"/>
                <a:cs typeface="+mn-cs"/>
              </a:rPr>
              <a:t> </a:t>
            </a:r>
            <a:r>
              <a:rPr kumimoji="0" lang="en-US" sz="1600" b="1" i="0" u="none" strike="noStrike" kern="1200" cap="none" spc="0" normalizeH="0" baseline="0" noProof="0" dirty="0" err="1">
                <a:ln>
                  <a:noFill/>
                </a:ln>
                <a:solidFill>
                  <a:prstClr val="black"/>
                </a:solidFill>
                <a:effectLst/>
                <a:uLnTx/>
                <a:uFillTx/>
                <a:ea typeface="+mn-ea"/>
                <a:cs typeface="+mn-cs"/>
              </a:rPr>
              <a:t>luni</a:t>
            </a:r>
            <a:r>
              <a:rPr kumimoji="0" lang="en-US" sz="1600" b="0" i="0" u="none" strike="noStrike" kern="1200" cap="none" spc="0" normalizeH="0" baseline="0" noProof="0" dirty="0">
                <a:ln>
                  <a:noFill/>
                </a:ln>
                <a:solidFill>
                  <a:prstClr val="black"/>
                </a:solidFill>
                <a:effectLst/>
                <a:uLnTx/>
                <a:uFillTx/>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b="0" i="0" u="none" strike="noStrike" baseline="0" dirty="0"/>
              <a:t>Timpul de lucru se întrerupe cu o pauză de cel </a:t>
            </a:r>
            <a:r>
              <a:rPr lang="ro-RO" sz="1600" b="0" i="0" u="none" strike="noStrike" baseline="0" dirty="0"/>
              <a:t>puțin 30 de minute, dacă orele de lucru totalizează între șase și</a:t>
            </a:r>
            <a:r>
              <a:rPr lang="en-US" sz="1600" b="0" i="0" u="none" strike="noStrike" baseline="0" dirty="0"/>
              <a:t> </a:t>
            </a:r>
            <a:r>
              <a:rPr lang="ro-RO" sz="1600" b="0" i="0" u="none" strike="noStrike" baseline="0" dirty="0"/>
              <a:t>nouă ore, și de cel puțin 45 de minute, dacă orele de lucru</a:t>
            </a:r>
            <a:r>
              <a:rPr lang="en-US" sz="1600" b="0" i="0" u="none" strike="noStrike" baseline="0" dirty="0"/>
              <a:t> </a:t>
            </a:r>
            <a:r>
              <a:rPr lang="ro-RO" sz="1600" b="0" i="0" u="none" strike="noStrike" baseline="0" dirty="0"/>
              <a:t>totalizează peste nouă ore. Pauzele pot fi subdivizate în perioade de cel puțin 15 minute</a:t>
            </a:r>
            <a:r>
              <a:rPr lang="en-US" sz="1600" b="0" i="0" u="none" strike="noStrike" baseline="0" dirty="0"/>
              <a:t> </a:t>
            </a:r>
            <a:r>
              <a:rPr lang="ro-RO" sz="1600" b="0" i="0" u="none" strike="noStrike" baseline="0" dirty="0"/>
              <a:t>fiecare.</a:t>
            </a:r>
            <a:endParaRPr lang="en-US" sz="1600" b="0" i="0" u="none" strike="noStrike" baseline="0" dirty="0"/>
          </a:p>
          <a:p>
            <a:pPr marR="0" lvl="0" algn="l" defTabSz="914400" rtl="0" eaLnBrk="1" fontAlgn="auto" latinLnBrk="0" hangingPunct="1">
              <a:lnSpc>
                <a:spcPct val="100000"/>
              </a:lnSpc>
              <a:spcBef>
                <a:spcPts val="0"/>
              </a:spcBef>
              <a:spcAft>
                <a:spcPts val="0"/>
              </a:spcAft>
              <a:buClrTx/>
              <a:buSzTx/>
              <a:tabLst/>
              <a:defRPr/>
            </a:pPr>
            <a:endParaRPr lang="en-US" sz="1600" b="0" i="0" u="none" strike="noStrike"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a:t>
            </a:r>
            <a:r>
              <a:rPr lang="ro-RO" sz="1600" b="0" i="0" u="none" strike="noStrike" baseline="0" dirty="0"/>
              <a:t>acă se efectuează muncă de noapte, timpul de lucru zilnic nu</a:t>
            </a:r>
            <a:r>
              <a:rPr lang="en-US" sz="1600" b="0" i="0" u="none" strike="noStrike" baseline="0" dirty="0"/>
              <a:t> </a:t>
            </a:r>
            <a:r>
              <a:rPr lang="ro-RO" sz="1600" b="0" i="0" u="none" strike="noStrike" baseline="0" dirty="0"/>
              <a:t>depășeș</a:t>
            </a:r>
            <a:r>
              <a:rPr lang="it-IT" sz="1600" b="0" i="0" u="none" strike="noStrike" baseline="0" dirty="0"/>
              <a:t>te zece ore pentru fiecare perioadă de 24 de ore. S</a:t>
            </a:r>
            <a:r>
              <a:rPr lang="pt-BR" sz="1600" b="0" i="0" u="none" strike="noStrike" baseline="0" dirty="0"/>
              <a:t>e acordă o compensație pentru munca de noapte în</a:t>
            </a:r>
            <a:r>
              <a:rPr lang="it-IT" sz="1600" b="0" i="0" u="none" strike="noStrike" baseline="0" dirty="0"/>
              <a:t>conformitate cu dispozițiile legislative naționale, convențiile </a:t>
            </a:r>
            <a:r>
              <a:rPr lang="ro-RO" sz="1600" b="0" i="0" u="none" strike="noStrike" baseline="0" dirty="0"/>
              <a:t>colective, acordurile între partenerii sociali și practica</a:t>
            </a:r>
            <a:r>
              <a:rPr lang="en-US" sz="1600" b="0" i="0" u="none" strike="noStrike" baseline="0" dirty="0"/>
              <a:t> </a:t>
            </a:r>
            <a:r>
              <a:rPr lang="ro-RO" sz="1600" b="0" i="0" u="none" strike="noStrike" baseline="0" dirty="0"/>
              <a:t>națională, cu condiția ca această compensație să nu fie de</a:t>
            </a:r>
            <a:r>
              <a:rPr lang="en-US" sz="1600" b="0" i="0" u="none" strike="noStrike" baseline="0" dirty="0"/>
              <a:t> </a:t>
            </a:r>
            <a:r>
              <a:rPr lang="ro-RO" sz="1600" b="0" i="0" u="none" strike="noStrike" baseline="0" dirty="0"/>
              <a:t>natură a periclita siguranța rutieră.</a:t>
            </a:r>
            <a:endParaRPr kumimoji="0" lang="en-GB" sz="1600" b="1"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1775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23528" y="1664172"/>
            <a:ext cx="8280920" cy="43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a:ea typeface="+mn-ea"/>
                <a:cs typeface="Arial" charset="0"/>
              </a:rPr>
              <a:t>Cursul</a:t>
            </a:r>
            <a:r>
              <a:rPr kumimoji="0" lang="en-US" sz="40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4000" b="1" i="0" u="none" strike="noStrike" kern="1200" cap="none" spc="0" normalizeH="0" baseline="0" noProof="0" dirty="0" err="1">
                <a:ln>
                  <a:noFill/>
                </a:ln>
                <a:solidFill>
                  <a:prstClr val="black"/>
                </a:solidFill>
                <a:effectLst/>
                <a:uLnTx/>
                <a:uFillTx/>
                <a:latin typeface="Calibri"/>
                <a:ea typeface="+mn-ea"/>
                <a:cs typeface="Arial" charset="0"/>
              </a:rPr>
              <a:t>TransForm</a:t>
            </a:r>
            <a:endParaRPr kumimoji="0" lang="en-US" sz="4000" b="1" i="0" u="none" strike="noStrike" kern="1200" cap="none" spc="0" normalizeH="0" baseline="0" noProof="0" dirty="0">
              <a:ln>
                <a:noFill/>
              </a:ln>
              <a:solidFill>
                <a:prstClr val="black"/>
              </a:solidFill>
              <a:effectLst/>
              <a:uLnTx/>
              <a:uFillTx/>
              <a:latin typeface="Calibri"/>
              <a:ea typeface="+mn-ea"/>
              <a:cs typeface="Arial"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lang="en-US" sz="3600" dirty="0">
              <a:solidFill>
                <a:prstClr val="black"/>
              </a:solidFill>
              <a:latin typeface="Calibri"/>
            </a:endParaRPr>
          </a:p>
          <a:p>
            <a:pPr marL="571500" marR="0" lvl="0" indent="-5715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charset="0"/>
              </a:rPr>
              <a:t>Cine?</a:t>
            </a:r>
          </a:p>
          <a:p>
            <a:pPr marL="571500" marR="0" lvl="0" indent="-5715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a:rPr>
              <a:t>Ce?</a:t>
            </a:r>
          </a:p>
          <a:p>
            <a:pPr marL="571500" indent="-571500">
              <a:buFont typeface="Arial" panose="020B0604020202020204" pitchFamily="34" charset="0"/>
              <a:buChar char="•"/>
            </a:pPr>
            <a:r>
              <a:rPr lang="en-US" sz="3600" dirty="0">
                <a:solidFill>
                  <a:prstClr val="black"/>
                </a:solidFill>
                <a:latin typeface="Calibri"/>
              </a:rPr>
              <a:t>Cand?</a:t>
            </a:r>
          </a:p>
          <a:p>
            <a:pPr marL="571500" marR="0" lvl="0" indent="-5715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charset="0"/>
              </a:rPr>
              <a:t>Cum?</a:t>
            </a:r>
          </a:p>
          <a:p>
            <a:pPr marL="571500" marR="0" lvl="0" indent="-5715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charset="0"/>
              </a:rPr>
              <a:t>De </a:t>
            </a:r>
            <a:r>
              <a:rPr kumimoji="0" lang="en-US" sz="3600" b="0" i="0" u="none" strike="noStrike" kern="1200" cap="none" spc="0" normalizeH="0" baseline="0" noProof="0" dirty="0" err="1">
                <a:ln>
                  <a:noFill/>
                </a:ln>
                <a:solidFill>
                  <a:prstClr val="black"/>
                </a:solidFill>
                <a:effectLst/>
                <a:uLnTx/>
                <a:uFillTx/>
                <a:latin typeface="Calibri"/>
                <a:ea typeface="+mn-ea"/>
                <a:cs typeface="Arial" charset="0"/>
              </a:rPr>
              <a:t>ce</a:t>
            </a:r>
            <a:r>
              <a:rPr kumimoji="0" lang="en-US" sz="3600" b="0" i="0" u="none" strike="noStrike" kern="1200" cap="none" spc="0" normalizeH="0" baseline="0" noProof="0" dirty="0">
                <a:ln>
                  <a:noFill/>
                </a:ln>
                <a:solidFill>
                  <a:prstClr val="black"/>
                </a:solidFill>
                <a:effectLst/>
                <a:uLnTx/>
                <a:uFillTx/>
                <a:latin typeface="Calibri"/>
                <a:ea typeface="+mn-ea"/>
                <a:cs typeface="Arial" charset="0"/>
              </a:rPr>
              <a:t>?</a:t>
            </a:r>
          </a:p>
        </p:txBody>
      </p:sp>
    </p:spTree>
    <p:extLst>
      <p:ext uri="{BB962C8B-B14F-4D97-AF65-F5344CB8AC3E}">
        <p14:creationId xmlns:p14="http://schemas.microsoft.com/office/powerpoint/2010/main" val="1759232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498376" y="1668622"/>
            <a:ext cx="8147248" cy="464742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black"/>
                </a:solidFill>
                <a:effectLst/>
                <a:uLnTx/>
                <a:uFillTx/>
                <a:latin typeface="Calibri"/>
                <a:ea typeface="+mn-ea"/>
                <a:cs typeface="+mn-cs"/>
              </a:rPr>
              <a:t>Incalcari</a:t>
            </a: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err="1">
                <a:solidFill>
                  <a:prstClr val="black"/>
                </a:solidFill>
                <a:latin typeface="Calibri"/>
              </a:rPr>
              <a:t>deosebit</a:t>
            </a:r>
            <a:r>
              <a:rPr lang="en-GB" sz="3600" dirty="0">
                <a:solidFill>
                  <a:prstClr val="black"/>
                </a:solidFill>
                <a:latin typeface="Calibri"/>
              </a:rPr>
              <a:t> de grave</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a:solidFill>
                  <a:prstClr val="black"/>
                </a:solidFill>
                <a:latin typeface="Calibri"/>
              </a:rPr>
              <a:t>f</a:t>
            </a:r>
            <a:r>
              <a:rPr kumimoji="0" lang="en-GB" sz="3600" i="0" u="none" strike="noStrike" kern="1200" cap="none" spc="0" normalizeH="0" baseline="0" noProof="0" dirty="0" err="1">
                <a:ln>
                  <a:noFill/>
                </a:ln>
                <a:solidFill>
                  <a:prstClr val="black"/>
                </a:solidFill>
                <a:effectLst/>
                <a:uLnTx/>
                <a:uFillTx/>
                <a:latin typeface="Calibri"/>
                <a:ea typeface="+mn-ea"/>
                <a:cs typeface="+mn-cs"/>
              </a:rPr>
              <a:t>oarte</a:t>
            </a:r>
            <a:r>
              <a:rPr kumimoji="0" lang="en-GB" sz="3600" i="0" u="none" strike="noStrike" kern="1200" cap="none" spc="0" normalizeH="0" baseline="0" noProof="0" dirty="0">
                <a:ln>
                  <a:noFill/>
                </a:ln>
                <a:solidFill>
                  <a:prstClr val="black"/>
                </a:solidFill>
                <a:effectLst/>
                <a:uLnTx/>
                <a:uFillTx/>
                <a:latin typeface="Calibri"/>
                <a:ea typeface="+mn-ea"/>
                <a:cs typeface="+mn-cs"/>
              </a:rPr>
              <a:t> grave</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dirty="0">
                <a:solidFill>
                  <a:prstClr val="black"/>
                </a:solidFill>
                <a:latin typeface="Calibri"/>
              </a:rPr>
              <a:t>grave</a:t>
            </a: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600" i="0" u="none" strike="noStrike" kern="1200" cap="none" spc="0" normalizeH="0" baseline="0" noProof="0" dirty="0" err="1">
                <a:ln>
                  <a:noFill/>
                </a:ln>
                <a:solidFill>
                  <a:prstClr val="black"/>
                </a:solidFill>
                <a:effectLst/>
                <a:uLnTx/>
                <a:uFillTx/>
                <a:latin typeface="Calibri"/>
                <a:ea typeface="+mn-ea"/>
                <a:cs typeface="+mn-cs"/>
              </a:rPr>
              <a:t>minore</a:t>
            </a:r>
            <a:endParaRPr kumimoji="0" lang="en-GB" sz="360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360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black"/>
                </a:solidFill>
                <a:effectLst/>
                <a:uLnTx/>
                <a:uFillTx/>
                <a:latin typeface="Calibri"/>
                <a:ea typeface="+mn-ea"/>
                <a:cs typeface="+mn-cs"/>
                <a:hlinkClick r:id="rId6" action="ppaction://hlinkfile"/>
              </a:rPr>
              <a:t>Sanctiuni</a:t>
            </a:r>
            <a:endParaRPr kumimoji="0" lang="en-GB" sz="36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9676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51520" y="1299041"/>
            <a:ext cx="8435280" cy="563231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alibri"/>
                <a:ea typeface="+mn-ea"/>
                <a:cs typeface="+mn-cs"/>
              </a:rPr>
              <a:t>Controale</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incepand</a:t>
            </a:r>
            <a:r>
              <a:rPr kumimoji="0" lang="en-US" sz="1800" b="1" i="0" u="none" strike="noStrike" kern="1200" cap="none" spc="0" normalizeH="0" baseline="0" noProof="0" dirty="0">
                <a:ln>
                  <a:noFill/>
                </a:ln>
                <a:solidFill>
                  <a:srgbClr val="FF0000"/>
                </a:solidFill>
                <a:effectLst/>
                <a:uLnTx/>
                <a:uFillTx/>
                <a:latin typeface="Calibri"/>
                <a:ea typeface="+mn-ea"/>
                <a:cs typeface="+mn-cs"/>
              </a:rPr>
              <a:t> cu 2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februarie</a:t>
            </a:r>
            <a:r>
              <a:rPr kumimoji="0" lang="en-US" sz="1800" b="1" i="0" u="none" strike="noStrike" kern="1200" cap="none" spc="0" normalizeH="0" baseline="0" noProof="0" dirty="0">
                <a:ln>
                  <a:noFill/>
                </a:ln>
                <a:solidFill>
                  <a:srgbClr val="FF0000"/>
                </a:solidFill>
                <a:effectLst/>
                <a:uLnTx/>
                <a:uFillTx/>
                <a:latin typeface="Calibri"/>
                <a:ea typeface="+mn-ea"/>
                <a:cs typeface="+mn-cs"/>
              </a:rPr>
              <a:t> 2022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adaugare</a:t>
            </a:r>
            <a:r>
              <a:rPr kumimoji="0" lang="en-US" sz="1800" b="1" i="0" u="none" strike="noStrike" kern="1200" cap="none" spc="0" normalizeH="0" baseline="0" noProof="0" dirty="0">
                <a:ln>
                  <a:noFill/>
                </a:ln>
                <a:solidFill>
                  <a:srgbClr val="FF0000"/>
                </a:solidFill>
                <a:effectLst/>
                <a:uLnTx/>
                <a:uFillTx/>
                <a:latin typeface="Calibri"/>
                <a:ea typeface="+mn-ea"/>
                <a:cs typeface="+mn-cs"/>
              </a:rPr>
              <a:t> la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lista</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existenta</a:t>
            </a:r>
            <a:r>
              <a:rPr kumimoji="0" lang="en-US" sz="18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In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trafic</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duratele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conducere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zilnice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pauzele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perioadele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repaus</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zilnic</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înregistrate</a:t>
            </a:r>
            <a:r>
              <a:rPr kumimoji="0" lang="en-US" sz="1600" b="0" i="0" u="none" strike="noStrike" kern="1200" cap="none" spc="0" normalizeH="0" baseline="0" noProof="0" dirty="0">
                <a:ln>
                  <a:noFill/>
                </a:ln>
                <a:solidFill>
                  <a:srgbClr val="FF0000"/>
                </a:solidFill>
                <a:effectLst/>
                <a:uLnTx/>
                <a:uFillTx/>
                <a:latin typeface="Calibri"/>
                <a:ea typeface="+mn-ea"/>
                <a:cs typeface="+mn-cs"/>
              </a:rPr>
              <a:t> pe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cardul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conducătorului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auto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memoria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aparatului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înregistrare</a:t>
            </a:r>
            <a:r>
              <a:rPr kumimoji="0" lang="en-US" sz="1600" b="0" i="0" u="none" strike="noStrike" kern="1200" cap="none" spc="0" normalizeH="0" baseline="0" noProof="0" dirty="0">
                <a:ln>
                  <a:noFill/>
                </a:ln>
                <a:solidFill>
                  <a:srgbClr val="FF0000"/>
                </a:solidFill>
                <a:effectLst/>
                <a:uLnTx/>
                <a:uFillTx/>
                <a:latin typeface="Calibri"/>
                <a:ea typeface="+mn-ea"/>
                <a:cs typeface="+mn-cs"/>
              </a:rPr>
              <a:t> pentru ziua in curs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cele</a:t>
            </a:r>
            <a:r>
              <a:rPr kumimoji="0" lang="en-US" sz="1600" b="0" i="0" u="none" strike="noStrike" kern="1200" cap="none" spc="0" normalizeH="0" baseline="0" noProof="0" dirty="0">
                <a:ln>
                  <a:noFill/>
                </a:ln>
                <a:solidFill>
                  <a:srgbClr val="FF0000"/>
                </a:solidFill>
                <a:effectLst/>
                <a:uLnTx/>
                <a:uFillTx/>
                <a:latin typeface="Calibri"/>
                <a:ea typeface="+mn-ea"/>
                <a:cs typeface="+mn-cs"/>
              </a:rPr>
              <a:t> 56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precedente</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toate cazurile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depășire</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vitezei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permise</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definite ca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perioade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un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minut</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viteza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mai</a:t>
            </a:r>
            <a:r>
              <a:rPr kumimoji="0" lang="en-US" sz="1600" b="0" i="0" u="none" strike="noStrike" kern="1200" cap="none" spc="0" normalizeH="0" baseline="0" noProof="0" dirty="0">
                <a:ln>
                  <a:noFill/>
                </a:ln>
                <a:solidFill>
                  <a:srgbClr val="FF0000"/>
                </a:solidFill>
                <a:effectLst/>
                <a:uLnTx/>
                <a:uFillTx/>
                <a:latin typeface="Calibri"/>
                <a:ea typeface="+mn-ea"/>
                <a:cs typeface="+mn-cs"/>
              </a:rPr>
              <a:t> mare de 90 km/h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categoria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N3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de 105 km/h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categoria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M3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La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sediul</a:t>
            </a:r>
            <a:r>
              <a:rPr kumimoji="0" lang="en-US" sz="1800" b="0" i="0" u="none" strike="noStrike" kern="1200" cap="none" spc="0" normalizeH="0" baseline="0" noProof="0" dirty="0">
                <a:ln>
                  <a:noFill/>
                </a:ln>
                <a:solidFill>
                  <a:srgbClr val="FF0000"/>
                </a:solidFill>
                <a:effectLst/>
                <a:uLnTx/>
                <a:uFillTx/>
                <a:latin typeface="Calibri"/>
                <a:ea typeface="+mn-ea"/>
                <a:cs typeface="+mn-cs"/>
              </a:rPr>
              <a:t>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intreprinderilor</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timpului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lucru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mediu</a:t>
            </a:r>
            <a:r>
              <a:rPr kumimoji="0" lang="en-US" sz="1600" b="0" i="0" u="none" strike="noStrike" kern="1200" cap="none" spc="0" normalizeH="0" baseline="0" noProof="0" dirty="0">
                <a:ln>
                  <a:noFill/>
                </a:ln>
                <a:solidFill>
                  <a:srgbClr val="FF0000"/>
                </a:solidFill>
                <a:effectLst/>
                <a:uLnTx/>
                <a:uFillTx/>
                <a:latin typeface="Calibri"/>
                <a:ea typeface="+mn-ea"/>
                <a:cs typeface="+mn-cs"/>
              </a:rPr>
              <a:t> maxim (48 ore pe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saptamana</a:t>
            </a:r>
            <a:r>
              <a:rPr kumimoji="0" lang="en-US" sz="1600" b="0" i="0" u="none" strike="noStrike" kern="1200" cap="none" spc="0" normalizeH="0" baseline="0" noProof="0" dirty="0">
                <a:ln>
                  <a:noFill/>
                </a:ln>
                <a:solidFill>
                  <a:srgbClr val="FF0000"/>
                </a:solidFill>
                <a:effectLst/>
                <a:uLnTx/>
                <a:uFillTx/>
                <a:latin typeface="Calibri"/>
                <a:ea typeface="+mn-ea"/>
                <a:cs typeface="+mn-cs"/>
              </a:rPr>
              <a:t> 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ultimele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luni</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pauzelor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cerințelor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privind</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munca</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noapte</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obligațiilor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le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revin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întreprinderilor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privește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plata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spațiilor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cazare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conducătorii</a:t>
            </a:r>
            <a:r>
              <a:rPr kumimoji="0" lang="en-US" sz="1600" b="0" i="0" u="none" strike="noStrike" kern="1200" cap="none" spc="0" normalizeH="0" baseline="0" noProof="0" dirty="0">
                <a:ln>
                  <a:noFill/>
                </a:ln>
                <a:solidFill>
                  <a:srgbClr val="FF0000"/>
                </a:solidFill>
                <a:effectLst/>
                <a:uLnTx/>
                <a:uFillTx/>
                <a:latin typeface="Calibri"/>
                <a:ea typeface="+mn-ea"/>
                <a:cs typeface="+mn-cs"/>
              </a:rPr>
              <a:t> auto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organizarea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muncii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acestora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intoarcerea</a:t>
            </a:r>
            <a:r>
              <a:rPr kumimoji="0" lang="en-US" sz="1600" b="0" i="0" u="none" strike="noStrike" kern="1200" cap="none" spc="0" normalizeH="0" baseline="0" noProof="0" dirty="0">
                <a:ln>
                  <a:noFill/>
                </a:ln>
                <a:solidFill>
                  <a:srgbClr val="FF0000"/>
                </a:solidFill>
                <a:effectLst/>
                <a:uLnTx/>
                <a:uFillTx/>
                <a:latin typeface="Calibri"/>
                <a:ea typeface="+mn-ea"/>
                <a:cs typeface="+mn-cs"/>
              </a:rPr>
              <a:t> la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patru</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trei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saptamani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cazul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se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constată</a:t>
            </a:r>
            <a:r>
              <a:rPr kumimoji="0" lang="en-US" sz="1600" b="0" i="0" u="none" strike="noStrike" kern="1200" cap="none" spc="0" normalizeH="0" baseline="0" noProof="0" dirty="0">
                <a:ln>
                  <a:noFill/>
                </a:ln>
                <a:solidFill>
                  <a:srgbClr val="FF0000"/>
                </a:solidFill>
                <a:effectLst/>
                <a:uLnTx/>
                <a:uFillTx/>
                <a:latin typeface="Calibri"/>
                <a:ea typeface="+mn-ea"/>
                <a:cs typeface="+mn-cs"/>
              </a:rPr>
              <a:t> 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încălcare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statele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membre</a:t>
            </a:r>
            <a:r>
              <a:rPr kumimoji="0" lang="en-US" sz="1600" b="0" i="0" u="none" strike="noStrike" kern="1200" cap="none" spc="0" normalizeH="0" baseline="0" noProof="0" dirty="0">
                <a:ln>
                  <a:noFill/>
                </a:ln>
                <a:solidFill>
                  <a:srgbClr val="FF0000"/>
                </a:solidFill>
                <a:effectLst/>
                <a:uLnTx/>
                <a:uFillTx/>
                <a:latin typeface="Calibri"/>
                <a:ea typeface="+mn-ea"/>
                <a:cs typeface="+mn-cs"/>
              </a:rPr>
              <a:t> pot,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dacă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necesar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verifice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responsabilitatea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partajată</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altor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instigatori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complici</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lanțul</a:t>
            </a:r>
            <a:r>
              <a:rPr kumimoji="0" lang="en-US" sz="1600" b="0" i="0" u="none" strike="noStrike" kern="1200" cap="none" spc="0" normalizeH="0" baseline="0" noProof="0" dirty="0">
                <a:ln>
                  <a:noFill/>
                </a:ln>
                <a:solidFill>
                  <a:srgbClr val="FF0000"/>
                </a:solidFill>
                <a:effectLst/>
                <a:uLnTx/>
                <a:uFillTx/>
                <a:latin typeface="Calibri"/>
                <a:ea typeface="+mn-ea"/>
                <a:cs typeface="+mn-cs"/>
              </a:rPr>
              <a:t> de transport, cum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ar</a:t>
            </a:r>
            <a:r>
              <a:rPr kumimoji="0" lang="en-US" sz="1600" b="0" i="0" u="none" strike="noStrike" kern="1200" cap="none" spc="0" normalizeH="0" baseline="0" noProof="0" dirty="0">
                <a:ln>
                  <a:noFill/>
                </a:ln>
                <a:solidFill>
                  <a:srgbClr val="FF0000"/>
                </a:solidFill>
                <a:effectLst/>
                <a:uLnTx/>
                <a:uFillTx/>
                <a:latin typeface="Calibri"/>
                <a:ea typeface="+mn-ea"/>
                <a:cs typeface="+mn-cs"/>
              </a:rPr>
              <a:t> fi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expeditorii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agenții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expediție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contractanții</a:t>
            </a:r>
            <a:r>
              <a:rPr kumimoji="0" lang="en-US" sz="1600" b="0" i="0" u="none" strike="noStrike" kern="1200" cap="none" spc="0" normalizeH="0" baseline="0" noProof="0" dirty="0">
                <a:ln>
                  <a:noFill/>
                </a:ln>
                <a:solidFill>
                  <a:srgbClr val="FF0000"/>
                </a:solidFill>
                <a:effectLst/>
                <a:uLnTx/>
                <a:uFillTx/>
                <a:latin typeface="Calibri"/>
                <a:ea typeface="+mn-ea"/>
                <a:cs typeface="+mn-cs"/>
              </a:rPr>
              <a:t>, precum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verifice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dacă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dispozițiile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contractelor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furnizare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servicii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transport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Regulamentele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(CE) nr. 561/20016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(UE) nr. 165/2014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131031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304800" y="1828800"/>
            <a:ext cx="8382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Alta </a:t>
            </a:r>
            <a:r>
              <a:rPr kumimoji="0" lang="en-US" sz="2000" b="1" i="0" u="none" strike="noStrike" kern="1200" cap="none" spc="0" normalizeH="0" baseline="0" noProof="0" dirty="0" err="1">
                <a:ln>
                  <a:noFill/>
                </a:ln>
                <a:solidFill>
                  <a:prstClr val="black"/>
                </a:solidFill>
                <a:effectLst/>
                <a:uLnTx/>
                <a:uFillTx/>
                <a:latin typeface="Calibri" pitchFamily="34" charset="0"/>
                <a:ea typeface="+mn-ea"/>
                <a:cs typeface="Arial" charset="0"/>
              </a:rPr>
              <a:t>munca</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 (1/2)</a:t>
            </a:r>
            <a:endParaRPr kumimoji="0" lang="ro-RO" sz="2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000099"/>
              </a:solidFill>
              <a:effectLst/>
              <a:uLnTx/>
              <a:uFillTx/>
              <a:latin typeface="Calibri"/>
              <a:ea typeface="+mn-ea"/>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orice activitate, cu excepţia şofatului, definită ca timp de lucru la articolul 3 litera (a) din Directiva 2002/15/CE, inclusiv orice activitate desfăşurată pentru acelaşi sau un alt angajator din sectorul transportului sau din alt sector; </a:t>
            </a: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Nota: Timpul de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lucru</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include, cu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precădere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conducerea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autovehiculului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incărcarea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și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descărcarea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s-ES" sz="1600" b="0" i="0" u="none" strike="noStrike" kern="1200" cap="none" spc="0" normalizeH="0" baseline="0" noProof="0" dirty="0" err="1">
                <a:ln>
                  <a:noFill/>
                </a:ln>
                <a:solidFill>
                  <a:prstClr val="black"/>
                </a:solidFill>
                <a:effectLst/>
                <a:uLnTx/>
                <a:uFillTx/>
                <a:latin typeface="Calibri"/>
                <a:ea typeface="+mn-ea"/>
                <a:cs typeface="Arial" charset="0"/>
              </a:rPr>
              <a:t>ajutorul</a:t>
            </a:r>
            <a:r>
              <a:rPr kumimoji="0" lang="es-E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s-ES" sz="1600" b="0" i="0" u="none" strike="noStrike" kern="1200" cap="none" spc="0" normalizeH="0" baseline="0" noProof="0" dirty="0" err="1">
                <a:ln>
                  <a:noFill/>
                </a:ln>
                <a:solidFill>
                  <a:prstClr val="black"/>
                </a:solidFill>
                <a:effectLst/>
                <a:uLnTx/>
                <a:uFillTx/>
                <a:latin typeface="Calibri"/>
                <a:ea typeface="+mn-ea"/>
                <a:cs typeface="Arial" charset="0"/>
              </a:rPr>
              <a:t>acordat</a:t>
            </a:r>
            <a:r>
              <a:rPr kumimoji="0" lang="es-E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s-ES" sz="1600" b="0" i="0" u="none" strike="noStrike" kern="1200" cap="none" spc="0" normalizeH="0" baseline="0" noProof="0" dirty="0" err="1">
                <a:ln>
                  <a:noFill/>
                </a:ln>
                <a:solidFill>
                  <a:prstClr val="black"/>
                </a:solidFill>
                <a:effectLst/>
                <a:uLnTx/>
                <a:uFillTx/>
                <a:latin typeface="Calibri"/>
                <a:ea typeface="+mn-ea"/>
                <a:cs typeface="Arial" charset="0"/>
              </a:rPr>
              <a:t>pasagerilor</a:t>
            </a:r>
            <a:r>
              <a:rPr kumimoji="0" lang="es-ES" sz="1600" b="0" i="0" u="none" strike="noStrike" kern="1200" cap="none" spc="0" normalizeH="0" baseline="0" noProof="0" dirty="0">
                <a:ln>
                  <a:noFill/>
                </a:ln>
                <a:solidFill>
                  <a:prstClr val="black"/>
                </a:solidFill>
                <a:effectLst/>
                <a:uLnTx/>
                <a:uFillTx/>
                <a:latin typeface="Calibri"/>
                <a:ea typeface="+mn-ea"/>
                <a:cs typeface="Arial" charset="0"/>
              </a:rPr>
              <a:t> la </a:t>
            </a:r>
            <a:r>
              <a:rPr kumimoji="0" lang="es-ES" sz="1600" b="0" i="0" u="none" strike="noStrike" kern="1200" cap="none" spc="0" normalizeH="0" baseline="0" noProof="0" dirty="0" err="1">
                <a:ln>
                  <a:noFill/>
                </a:ln>
                <a:solidFill>
                  <a:prstClr val="black"/>
                </a:solidFill>
                <a:effectLst/>
                <a:uLnTx/>
                <a:uFillTx/>
                <a:latin typeface="Calibri"/>
                <a:ea typeface="+mn-ea"/>
                <a:cs typeface="Arial" charset="0"/>
              </a:rPr>
              <a:t>urcarea</a:t>
            </a:r>
            <a:r>
              <a:rPr kumimoji="0" lang="es-ES" sz="1600" b="0" i="0" u="none" strike="noStrike" kern="1200" cap="none" spc="0" normalizeH="0" baseline="0" noProof="0" dirty="0">
                <a:ln>
                  <a:noFill/>
                </a:ln>
                <a:solidFill>
                  <a:prstClr val="black"/>
                </a:solidFill>
                <a:effectLst/>
                <a:uLnTx/>
                <a:uFillTx/>
                <a:latin typeface="Calibri"/>
                <a:ea typeface="+mn-ea"/>
                <a:cs typeface="Arial" charset="0"/>
              </a:rPr>
              <a:t> ș</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coborârea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din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vehicul</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curățenia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și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întreținerea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tehnică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toate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celelalte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activități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vizând</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asigurarea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siguranței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it-IT" sz="1600" b="0" i="0" u="none" strike="noStrike" kern="1200" cap="none" spc="0" normalizeH="0" baseline="0" noProof="0" dirty="0">
                <a:ln>
                  <a:noFill/>
                </a:ln>
                <a:solidFill>
                  <a:prstClr val="black"/>
                </a:solidFill>
                <a:effectLst/>
                <a:uLnTx/>
                <a:uFillTx/>
                <a:latin typeface="Calibri"/>
                <a:ea typeface="+mn-ea"/>
                <a:cs typeface="Arial" charset="0"/>
              </a:rPr>
              <a:t>vehiculului, a încărcăturii sale ș</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pasagerilor</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sau</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îndeplinirea</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obligațiilor</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legale</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sau</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de </a:t>
            </a:r>
            <a:r>
              <a:rPr kumimoji="0" lang="fr-FR" sz="1600" b="0" i="0" u="none" strike="noStrike" kern="1200" cap="none" spc="0" normalizeH="0" baseline="0" noProof="0" dirty="0" err="1">
                <a:ln>
                  <a:noFill/>
                </a:ln>
                <a:solidFill>
                  <a:prstClr val="black"/>
                </a:solidFill>
                <a:effectLst/>
                <a:uLnTx/>
                <a:uFillTx/>
                <a:latin typeface="Calibri"/>
                <a:ea typeface="+mn-ea"/>
                <a:cs typeface="Arial" charset="0"/>
              </a:rPr>
              <a:t>reglementare</a:t>
            </a:r>
            <a:r>
              <a:rPr kumimoji="0" lang="fr-FR"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direct legate de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operațiunea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de transport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aflată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desfășurare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inclusiv</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supravegherea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încărcării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și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descărcării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formalitățile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administrative legate de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poliție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vamă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serviciul</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de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imigrare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etc.; precum </a:t>
            </a:r>
            <a:r>
              <a:rPr kumimoji="0" lang="en-US" sz="1600" b="0" i="0" u="none" strike="noStrike" kern="1200" cap="none" spc="0" normalizeH="0" baseline="0" noProof="0" dirty="0" err="1">
                <a:ln>
                  <a:noFill/>
                </a:ln>
                <a:solidFill>
                  <a:prstClr val="black"/>
                </a:solidFill>
                <a:effectLst/>
                <a:uLnTx/>
                <a:uFillTx/>
                <a:latin typeface="Calibri"/>
                <a:ea typeface="+mn-ea"/>
                <a:cs typeface="Arial" charset="0"/>
              </a:rPr>
              <a:t>si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p>
          <a:p>
            <a:pPr marL="285750" marR="0" lvl="0" indent="-2857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perioadele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de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timp</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care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acesta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nu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poate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dispune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liber de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timpul</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său</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și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se cere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fie la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postul</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său</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de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lucru</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gata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întreprindă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activitatea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normală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îndeplinind</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anumite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sarcini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asociate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serviciului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special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timpul</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perioadelor</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când</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așteaptă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se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facă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încărcarea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sau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descărcarea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dacă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durata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previzibilă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acestora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nu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este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cunoscută</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dinainte,și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anume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fie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înaintea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plecării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fie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chiar</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înaintea</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începerii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efective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perioadei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chestiune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sau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condițiile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generale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negociate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între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partenerii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sociali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și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în</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condițiile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legislației</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statelor</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1600" b="0" i="0" u="none" strike="noStrike" kern="1200" cap="none" spc="0" normalizeH="0" baseline="0" noProof="0" dirty="0" err="1">
                <a:ln>
                  <a:noFill/>
                </a:ln>
                <a:solidFill>
                  <a:prstClr val="black"/>
                </a:solidFill>
                <a:effectLst/>
                <a:uLnTx/>
                <a:uFillTx/>
                <a:latin typeface="Calibri" pitchFamily="34" charset="0"/>
                <a:ea typeface="+mn-ea"/>
                <a:cs typeface="Arial" charset="0"/>
              </a:rPr>
              <a:t>membre</a:t>
            </a:r>
            <a:r>
              <a:rPr kumimoji="0" lang="en-US" sz="1600" b="0" i="0" u="none" strike="noStrike" kern="1200" cap="none" spc="0" normalizeH="0" baseline="0" noProof="0" dirty="0">
                <a:ln>
                  <a:noFill/>
                </a:ln>
                <a:solidFill>
                  <a:prstClr val="black"/>
                </a:solidFill>
                <a:effectLst/>
                <a:uLnTx/>
                <a:uFillTx/>
                <a:latin typeface="Calibri" pitchFamily="34" charset="0"/>
                <a:ea typeface="+mn-ea"/>
                <a:cs typeface="Arial" charset="0"/>
              </a:rPr>
              <a:t>;</a:t>
            </a:r>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350" y="1743075"/>
            <a:ext cx="895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0580CF6-32CB-4833-B8F0-AF5AB7E9718F}"/>
              </a:ext>
            </a:extLst>
          </p:cNvPr>
          <p:cNvPicPr>
            <a:picLocks noChangeAspect="1"/>
          </p:cNvPicPr>
          <p:nvPr/>
        </p:nvPicPr>
        <p:blipFill>
          <a:blip r:embed="rId7"/>
          <a:stretch>
            <a:fillRect/>
          </a:stretch>
        </p:blipFill>
        <p:spPr>
          <a:xfrm>
            <a:off x="5738931" y="319297"/>
            <a:ext cx="1904762" cy="2142857"/>
          </a:xfrm>
          <a:prstGeom prst="rect">
            <a:avLst/>
          </a:prstGeom>
        </p:spPr>
      </p:pic>
    </p:spTree>
    <p:extLst>
      <p:ext uri="{BB962C8B-B14F-4D97-AF65-F5344CB8AC3E}">
        <p14:creationId xmlns:p14="http://schemas.microsoft.com/office/powerpoint/2010/main" val="1801343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304800" y="1828800"/>
            <a:ext cx="83820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itchFamily="34" charset="0"/>
                <a:ea typeface="+mn-ea"/>
                <a:cs typeface="Arial" charset="0"/>
              </a:rPr>
              <a:t>Alta </a:t>
            </a:r>
            <a:r>
              <a:rPr kumimoji="0" lang="en-US" sz="3200" b="1" i="0" u="none" strike="noStrike" kern="1200" cap="none" spc="0" normalizeH="0" baseline="0" noProof="0" dirty="0" err="1">
                <a:ln>
                  <a:noFill/>
                </a:ln>
                <a:solidFill>
                  <a:prstClr val="black"/>
                </a:solidFill>
                <a:effectLst/>
                <a:uLnTx/>
                <a:uFillTx/>
                <a:latin typeface="Calibri" pitchFamily="34" charset="0"/>
                <a:ea typeface="+mn-ea"/>
                <a:cs typeface="Arial" charset="0"/>
              </a:rPr>
              <a:t>munca</a:t>
            </a:r>
            <a:r>
              <a:rPr kumimoji="0" lang="en-US" sz="3200" b="1" i="0" u="none" strike="noStrike" kern="1200" cap="none" spc="0" normalizeH="0" baseline="0" noProof="0" dirty="0">
                <a:ln>
                  <a:noFill/>
                </a:ln>
                <a:solidFill>
                  <a:prstClr val="black"/>
                </a:solidFill>
                <a:effectLst/>
                <a:uLnTx/>
                <a:uFillTx/>
                <a:latin typeface="Calibri" pitchFamily="34" charset="0"/>
                <a:ea typeface="+mn-ea"/>
                <a:cs typeface="Arial" charset="0"/>
              </a:rPr>
              <a:t> (2/2)</a:t>
            </a:r>
            <a:endParaRPr kumimoji="0" lang="ro-RO" sz="32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2400" b="1" i="0" u="none" strike="noStrike" kern="1200" cap="none" spc="0" normalizeH="0" baseline="0" noProof="0" dirty="0">
              <a:ln>
                <a:noFill/>
              </a:ln>
              <a:solidFill>
                <a:srgbClr val="000099"/>
              </a:solidFill>
              <a:effectLst/>
              <a:uLnTx/>
              <a:uFillTx/>
              <a:latin typeface="Calibri"/>
              <a:ea typeface="+mn-ea"/>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2400" b="0" i="0" u="none" strike="noStrike" kern="1200" cap="none" spc="0" normalizeH="0" baseline="0" noProof="0" dirty="0">
                <a:ln>
                  <a:noFill/>
                </a:ln>
                <a:solidFill>
                  <a:prstClr val="black"/>
                </a:solidFill>
                <a:effectLst/>
                <a:uLnTx/>
                <a:uFillTx/>
                <a:latin typeface="Calibri"/>
                <a:ea typeface="+mn-ea"/>
                <a:cs typeface="Arial" charset="0"/>
              </a:rPr>
              <a:t>Perioada de timp necesară conducătorului auto ce conduce un vehicul care nu intră în domeniul de aplicare a prezentului regulament pentru a se deplasa la locul de îmbarcare într-un vehicul care intră în domeniul de aplicare a prezentului regulament sau pentru a se întoarce din acel loc, atunci când acesta nu se află nici la locul de reşedinţă al conducătorului auto, nici la sediul angajatorului unde se află locul normal de staţionare al conducătorului auto, se consideră altă muncă.</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endParaRPr kumimoji="0" lang="ro-RO" sz="24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8350" y="1743075"/>
            <a:ext cx="895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0580CF6-32CB-4833-B8F0-AF5AB7E9718F}"/>
              </a:ext>
            </a:extLst>
          </p:cNvPr>
          <p:cNvPicPr>
            <a:picLocks noChangeAspect="1"/>
          </p:cNvPicPr>
          <p:nvPr/>
        </p:nvPicPr>
        <p:blipFill>
          <a:blip r:embed="rId7"/>
          <a:stretch>
            <a:fillRect/>
          </a:stretch>
        </p:blipFill>
        <p:spPr>
          <a:xfrm>
            <a:off x="5738931" y="319297"/>
            <a:ext cx="1904762" cy="2142857"/>
          </a:xfrm>
          <a:prstGeom prst="rect">
            <a:avLst/>
          </a:prstGeom>
        </p:spPr>
      </p:pic>
    </p:spTree>
    <p:extLst>
      <p:ext uri="{BB962C8B-B14F-4D97-AF65-F5344CB8AC3E}">
        <p14:creationId xmlns:p14="http://schemas.microsoft.com/office/powerpoint/2010/main" val="3439458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656382" y="1291082"/>
            <a:ext cx="7579568"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Perioada de </a:t>
            </a:r>
            <a:r>
              <a:rPr kumimoji="0" lang="en-US" sz="2000" b="1" i="0" u="none" strike="noStrike" kern="1200" cap="none" spc="0" normalizeH="0" baseline="0" noProof="0" dirty="0" err="1">
                <a:ln>
                  <a:noFill/>
                </a:ln>
                <a:solidFill>
                  <a:prstClr val="black"/>
                </a:solidFill>
                <a:effectLst/>
                <a:uLnTx/>
                <a:uFillTx/>
                <a:latin typeface="Calibri" pitchFamily="34" charset="0"/>
                <a:ea typeface="+mn-ea"/>
                <a:cs typeface="Arial" charset="0"/>
              </a:rPr>
              <a:t>disponibilitate</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 (</a:t>
            </a:r>
            <a:r>
              <a:rPr kumimoji="0" lang="en-US" sz="2000" b="1" i="0" u="none" strike="noStrike" kern="1200" cap="none" spc="0" normalizeH="0" baseline="0" noProof="0" dirty="0" err="1">
                <a:ln>
                  <a:noFill/>
                </a:ln>
                <a:solidFill>
                  <a:prstClr val="black"/>
                </a:solidFill>
                <a:effectLst/>
                <a:uLnTx/>
                <a:uFillTx/>
                <a:latin typeface="Calibri" pitchFamily="34" charset="0"/>
                <a:ea typeface="+mn-ea"/>
                <a:cs typeface="Arial" charset="0"/>
              </a:rPr>
              <a:t>timp</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 la </a:t>
            </a:r>
            <a:r>
              <a:rPr kumimoji="0" lang="en-US" sz="2000" b="1" i="0" u="none" strike="noStrike" kern="1200" cap="none" spc="0" normalizeH="0" baseline="0" noProof="0" dirty="0" err="1">
                <a:ln>
                  <a:noFill/>
                </a:ln>
                <a:solidFill>
                  <a:prstClr val="black"/>
                </a:solidFill>
                <a:effectLst/>
                <a:uLnTx/>
                <a:uFillTx/>
                <a:latin typeface="Calibri" pitchFamily="34" charset="0"/>
                <a:ea typeface="+mn-ea"/>
                <a:cs typeface="Arial" charset="0"/>
              </a:rPr>
              <a:t>dispozitie</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 (1/2)</a:t>
            </a:r>
            <a:endParaRPr kumimoji="0" lang="ro-RO" sz="2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000099"/>
              </a:solidFill>
              <a:effectLst/>
              <a:uLnTx/>
              <a:uFillTx/>
              <a:latin typeface="Calibri"/>
              <a:ea typeface="+mn-ea"/>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perioadele, altele decât cele de pauză sau de repaos, în</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timpul cărora lucrătorului mobil nu i se cere să rămână la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postul său de lucru, dar trebuie să fie disponibil să răspundă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la orice apel de a întreprinde o călătorie sau a relua</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conducerea vehiculului sau de a efectua o altă muncă. În</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special aceste perioade de disponibilitate includ perioadele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în timpul cărora lucrătorul mobil însoțește un vehicul care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este transportat cu feribotul sau cu trenul, precum și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perioadele de așteptare la graniță și cele datorate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interdicțiilor de circulație.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ceste perioade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și durata lor previzibilă sunt cunoscute în</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avans de către lucrătorul mobil, adică fie înaintea plecării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fie chiar înaintea începerii efective a perioadei respective,</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sau în condițiile generale negociate între partenerii sociali</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s</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i/sau în condițiile legislației statelor membre;</a:t>
            </a: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o-RO" sz="1600" b="0" i="0" u="none" strike="noStrike" kern="1200" cap="none" spc="0" normalizeH="0" baseline="0" noProof="0" dirty="0">
              <a:ln>
                <a:noFill/>
              </a:ln>
              <a:solidFill>
                <a:prstClr val="black"/>
              </a:solidFill>
              <a:effectLst/>
              <a:uLnTx/>
              <a:uFillTx/>
              <a:latin typeface="Calibri"/>
              <a:ea typeface="+mn-ea"/>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pentru lucrătorii mobili care conduc vehiculul în echipă,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perioada petrecută stând lângă</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șofer sau în cușetă în timp</a:t>
            </a:r>
            <a:r>
              <a:rPr kumimoji="0" lang="en-US" sz="1600" b="0" i="0" u="none" strike="noStrike" kern="1200" cap="none" spc="0" normalizeH="0" baseline="0" noProof="0" dirty="0">
                <a:ln>
                  <a:noFill/>
                </a:ln>
                <a:solidFill>
                  <a:prstClr val="black"/>
                </a:solidFill>
                <a:effectLst/>
                <a:uLnTx/>
                <a:uFillTx/>
                <a:latin typeface="Calibri"/>
                <a:ea typeface="+mn-ea"/>
                <a:cs typeface="Arial" charset="0"/>
              </a:rPr>
              <a:t> </a:t>
            </a:r>
            <a:r>
              <a:rPr kumimoji="0" lang="ro-RO" sz="1600" b="0" i="0" u="none" strike="noStrike" kern="1200" cap="none" spc="0" normalizeH="0" baseline="0" noProof="0" dirty="0">
                <a:ln>
                  <a:noFill/>
                </a:ln>
                <a:solidFill>
                  <a:prstClr val="black"/>
                </a:solidFill>
                <a:effectLst/>
                <a:uLnTx/>
                <a:uFillTx/>
                <a:latin typeface="Calibri"/>
                <a:ea typeface="+mn-ea"/>
                <a:cs typeface="Arial" charset="0"/>
              </a:rPr>
              <a:t>ce vehiculul este în mișcare;</a:t>
            </a: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2" name="Picture 1">
            <a:extLst>
              <a:ext uri="{FF2B5EF4-FFF2-40B4-BE49-F238E27FC236}">
                <a16:creationId xmlns:a16="http://schemas.microsoft.com/office/drawing/2014/main" id="{0874BDE1-43F3-41E8-B9CA-7069609146F0}"/>
              </a:ext>
            </a:extLst>
          </p:cNvPr>
          <p:cNvPicPr>
            <a:picLocks noChangeAspect="1"/>
          </p:cNvPicPr>
          <p:nvPr/>
        </p:nvPicPr>
        <p:blipFill>
          <a:blip r:embed="rId6"/>
          <a:stretch>
            <a:fillRect/>
          </a:stretch>
        </p:blipFill>
        <p:spPr>
          <a:xfrm>
            <a:off x="6732240" y="1007091"/>
            <a:ext cx="926288" cy="714012"/>
          </a:xfrm>
          <a:prstGeom prst="rect">
            <a:avLst/>
          </a:prstGeom>
        </p:spPr>
      </p:pic>
    </p:spTree>
    <p:extLst>
      <p:ext uri="{BB962C8B-B14F-4D97-AF65-F5344CB8AC3E}">
        <p14:creationId xmlns:p14="http://schemas.microsoft.com/office/powerpoint/2010/main" val="359442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457200" y="2351505"/>
            <a:ext cx="83820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Calibri" pitchFamily="34" charset="0"/>
                <a:ea typeface="+mn-ea"/>
                <a:cs typeface="Arial" charset="0"/>
              </a:rPr>
              <a:t>Perioada de disponibilitate (timp la dispozitie) </a:t>
            </a:r>
            <a:r>
              <a:rPr kumimoji="0" lang="en-US" sz="2000" b="1" i="0" u="none" strike="noStrike" kern="1200" cap="none" spc="0" normalizeH="0" baseline="0" noProof="0" dirty="0">
                <a:ln>
                  <a:noFill/>
                </a:ln>
                <a:solidFill>
                  <a:prstClr val="black"/>
                </a:solidFill>
                <a:effectLst/>
                <a:uLnTx/>
                <a:uFillTx/>
                <a:latin typeface="Calibri" pitchFamily="34" charset="0"/>
                <a:ea typeface="+mn-ea"/>
                <a:cs typeface="Arial" charset="0"/>
              </a:rPr>
              <a:t>(2/2)</a:t>
            </a:r>
            <a:endParaRPr kumimoji="0" lang="ro-RO" sz="2000" b="1"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o-RO" sz="1600" b="1" i="0" u="none" strike="noStrike" kern="1200" cap="none" spc="0" normalizeH="0" baseline="0" noProof="0" dirty="0">
              <a:ln>
                <a:noFill/>
              </a:ln>
              <a:solidFill>
                <a:srgbClr val="000099"/>
              </a:solidFill>
              <a:effectLst/>
              <a:uLnTx/>
              <a:uFillTx/>
              <a:latin typeface="Calibri"/>
              <a:ea typeface="+mn-ea"/>
              <a:cs typeface="Arial" charset="0"/>
            </a:endParaRPr>
          </a:p>
          <a:p>
            <a:pPr marL="0" marR="0" lvl="0" indent="0" algn="just" defTabSz="914400" rtl="0" eaLnBrk="1" fontAlgn="auto" latinLnBrk="0" hangingPunct="1">
              <a:lnSpc>
                <a:spcPct val="100000"/>
              </a:lnSpc>
              <a:spcBef>
                <a:spcPts val="0"/>
              </a:spcBef>
              <a:spcAft>
                <a:spcPts val="600"/>
              </a:spcAft>
              <a:buClrTx/>
              <a:buSzTx/>
              <a:buFontTx/>
              <a:buNone/>
              <a:tabLst>
                <a:tab pos="623570" algn="l"/>
                <a:tab pos="624205" algn="l"/>
              </a:tabLst>
              <a:defRPr/>
            </a:pPr>
            <a:r>
              <a:rPr kumimoji="0" lang="ro-RO" sz="20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charset="0"/>
              </a:rPr>
              <a:t>Perioada de timp necesară conducătorului auto pentru a se deplasa la locul de îmbarcare într-un vehicul sau pentru a se întoarce din acel loc, atunci când vehiculul nu se află nici la locul de reședință al conducătorului auto, nici la centrul operațional al angajatorului unde se află locul normal de staționare al conducătorului auto, </a:t>
            </a:r>
            <a:r>
              <a:rPr kumimoji="0" lang="en-US" sz="2000" b="1" i="0" u="sng" strike="noStrike" kern="1200" cap="none" spc="0" normalizeH="0" baseline="0" noProof="0" dirty="0">
                <a:ln>
                  <a:noFill/>
                </a:ln>
                <a:solidFill>
                  <a:srgbClr val="FF0000"/>
                </a:solidFill>
                <a:effectLst/>
                <a:uLnTx/>
                <a:uFillTx/>
                <a:latin typeface="Calibri"/>
                <a:ea typeface="Times New Roman" panose="02020603050405020304" pitchFamily="18" charset="0"/>
                <a:cs typeface="Arial" charset="0"/>
              </a:rPr>
              <a:t>NU</a:t>
            </a:r>
            <a:r>
              <a:rPr kumimoji="0" lang="ro-RO" sz="20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charset="0"/>
              </a:rPr>
              <a:t> se consideră repaus sau pauză, cu excepția cazului în care conducătorul auto se află pe un feribot sau în tren și are acces la o cabină de dormit sau la o cușetă.</a:t>
            </a:r>
            <a:endParaRPr kumimoji="0" lang="en-US" sz="2000" b="0" i="0" u="none" strike="noStrike" kern="1200" cap="none" spc="0" normalizeH="0" baseline="0" noProof="0" dirty="0">
              <a:ln>
                <a:noFill/>
              </a:ln>
              <a:solidFill>
                <a:srgbClr val="FF0000"/>
              </a:solidFill>
              <a:effectLst/>
              <a:uLnTx/>
              <a:uFillTx/>
              <a:latin typeface="Calibri"/>
              <a:ea typeface="Times New Roman" panose="02020603050405020304" pitchFamily="18" charset="0"/>
              <a:cs typeface="Arial" charset="0"/>
            </a:endParaRPr>
          </a:p>
        </p:txBody>
      </p:sp>
      <p:pic>
        <p:nvPicPr>
          <p:cNvPr id="4" name="Picture 3">
            <a:extLst>
              <a:ext uri="{FF2B5EF4-FFF2-40B4-BE49-F238E27FC236}">
                <a16:creationId xmlns:a16="http://schemas.microsoft.com/office/drawing/2014/main" id="{50C49A00-6AAB-48A6-A519-BF958EDD521D}"/>
              </a:ext>
            </a:extLst>
          </p:cNvPr>
          <p:cNvPicPr>
            <a:picLocks noChangeAspect="1"/>
          </p:cNvPicPr>
          <p:nvPr/>
        </p:nvPicPr>
        <p:blipFill>
          <a:blip r:embed="rId6"/>
          <a:stretch>
            <a:fillRect/>
          </a:stretch>
        </p:blipFill>
        <p:spPr>
          <a:xfrm>
            <a:off x="6444208" y="1994858"/>
            <a:ext cx="926672" cy="713294"/>
          </a:xfrm>
          <a:prstGeom prst="rect">
            <a:avLst/>
          </a:prstGeom>
        </p:spPr>
      </p:pic>
    </p:spTree>
    <p:extLst>
      <p:ext uri="{BB962C8B-B14F-4D97-AF65-F5344CB8AC3E}">
        <p14:creationId xmlns:p14="http://schemas.microsoft.com/office/powerpoint/2010/main" val="191167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95536" y="1173905"/>
            <a:ext cx="8202971" cy="540147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spcAft>
                <a:spcPts val="600"/>
              </a:spcAft>
            </a:pPr>
            <a:endParaRPr lang="en-US" sz="2000" b="1" dirty="0">
              <a:latin typeface="Calibri" pitchFamily="34" charset="0"/>
            </a:endParaRPr>
          </a:p>
          <a:p>
            <a:pPr>
              <a:spcAft>
                <a:spcPts val="600"/>
              </a:spcAft>
            </a:pPr>
            <a:r>
              <a:rPr lang="pt-BR" sz="2000" b="1" dirty="0">
                <a:solidFill>
                  <a:srgbClr val="FF0000"/>
                </a:solidFill>
                <a:latin typeface="Calibri" pitchFamily="34" charset="0"/>
              </a:rPr>
              <a:t>Semnul          se foloseste pentru pauze, repaus, concediu anual sau medical </a:t>
            </a:r>
            <a:r>
              <a:rPr lang="pt-BR" sz="1600" dirty="0">
                <a:latin typeface="Calibri" pitchFamily="34" charset="0"/>
              </a:rPr>
              <a:t>(nu mai e nevoie de certificat, adeverinta etc)</a:t>
            </a:r>
            <a:endParaRPr lang="en-US" sz="1600" dirty="0">
              <a:latin typeface="Calibri" pitchFamily="34" charset="0"/>
            </a:endParaRPr>
          </a:p>
          <a:p>
            <a:pPr>
              <a:spcAft>
                <a:spcPts val="600"/>
              </a:spcAft>
            </a:pPr>
            <a:endParaRPr lang="en-US" sz="2000" b="1" dirty="0">
              <a:latin typeface="Calibri" pitchFamily="34" charset="0"/>
            </a:endParaRPr>
          </a:p>
          <a:p>
            <a:pPr>
              <a:spcAft>
                <a:spcPts val="600"/>
              </a:spcAft>
            </a:pPr>
            <a:r>
              <a:rPr lang="en-US" sz="2000" b="1" dirty="0" err="1">
                <a:latin typeface="Calibri" pitchFamily="34" charset="0"/>
              </a:rPr>
              <a:t>Pauza</a:t>
            </a:r>
            <a:endParaRPr lang="ro-RO" sz="2000" b="1" dirty="0">
              <a:latin typeface="Calibri" pitchFamily="34" charset="0"/>
            </a:endParaRPr>
          </a:p>
          <a:p>
            <a:pPr marL="285750" indent="-285750" algn="just">
              <a:spcAft>
                <a:spcPts val="600"/>
              </a:spcAft>
              <a:buFont typeface="Arial" panose="020B0604020202020204" pitchFamily="34" charset="0"/>
              <a:buChar char="•"/>
            </a:pPr>
            <a:r>
              <a:rPr lang="ro-RO" sz="1600" dirty="0">
                <a:latin typeface="Calibri" pitchFamily="34" charset="0"/>
              </a:rPr>
              <a:t>orice perioadă în care conducătorul nu are dreptul să conducă sau să efectueze alte munci şi care trebuie să-i permită numai să se odihnească</a:t>
            </a:r>
            <a:endParaRPr lang="en-US" sz="1600" dirty="0">
              <a:latin typeface="Calibri" pitchFamily="34" charset="0"/>
            </a:endParaRPr>
          </a:p>
          <a:p>
            <a:pPr algn="just">
              <a:spcAft>
                <a:spcPts val="600"/>
              </a:spcAft>
            </a:pPr>
            <a:r>
              <a:rPr lang="ro-RO" sz="2000" b="1" dirty="0">
                <a:latin typeface="Calibri" pitchFamily="34" charset="0"/>
              </a:rPr>
              <a:t>R</a:t>
            </a:r>
            <a:r>
              <a:rPr lang="en-US" sz="2000" b="1" dirty="0" err="1">
                <a:latin typeface="Calibri" pitchFamily="34" charset="0"/>
              </a:rPr>
              <a:t>epaus</a:t>
            </a:r>
            <a:r>
              <a:rPr lang="en-US" sz="2000" b="1" dirty="0">
                <a:latin typeface="Calibri" pitchFamily="34" charset="0"/>
              </a:rPr>
              <a:t> </a:t>
            </a:r>
            <a:r>
              <a:rPr lang="ro-RO" sz="2000" b="1" dirty="0">
                <a:latin typeface="Calibri" pitchFamily="34" charset="0"/>
              </a:rPr>
              <a:t>(</a:t>
            </a:r>
            <a:r>
              <a:rPr lang="en-US" sz="2000" b="1" dirty="0" err="1">
                <a:latin typeface="Calibri" pitchFamily="34" charset="0"/>
              </a:rPr>
              <a:t>odihna</a:t>
            </a:r>
            <a:r>
              <a:rPr lang="en-US" sz="2000" b="1" dirty="0">
                <a:latin typeface="Calibri" pitchFamily="34" charset="0"/>
              </a:rPr>
              <a:t>)</a:t>
            </a:r>
            <a:endParaRPr lang="ro-RO" sz="2000" b="1" dirty="0">
              <a:latin typeface="Calibri" pitchFamily="34" charset="0"/>
            </a:endParaRPr>
          </a:p>
          <a:p>
            <a:pPr marL="285750" indent="-285750" algn="just">
              <a:spcAft>
                <a:spcPts val="600"/>
              </a:spcAft>
              <a:buFont typeface="Arial" panose="020B0604020202020204" pitchFamily="34" charset="0"/>
              <a:buChar char="•"/>
            </a:pPr>
            <a:r>
              <a:rPr lang="ro-RO" sz="1600" dirty="0">
                <a:latin typeface="Calibri" pitchFamily="34" charset="0"/>
              </a:rPr>
              <a:t>orice perioadă neîntreruptă pe parcursul căreia conducătorul auto poate dispune liber de timpul său</a:t>
            </a:r>
          </a:p>
          <a:p>
            <a:pPr>
              <a:spcAft>
                <a:spcPts val="600"/>
              </a:spcAft>
            </a:pPr>
            <a:r>
              <a:rPr lang="ro-RO" sz="2600" dirty="0">
                <a:latin typeface="Calibri" pitchFamily="34" charset="0"/>
              </a:rPr>
              <a:t> </a:t>
            </a:r>
            <a:r>
              <a:rPr lang="en-US" sz="2400" b="1" dirty="0" err="1">
                <a:latin typeface="Calibri" pitchFamily="34" charset="0"/>
              </a:rPr>
              <a:t>Repaus</a:t>
            </a:r>
            <a:r>
              <a:rPr lang="en-US" sz="2400" b="1" dirty="0">
                <a:latin typeface="Calibri" pitchFamily="34" charset="0"/>
              </a:rPr>
              <a:t> </a:t>
            </a:r>
            <a:r>
              <a:rPr lang="en-US" sz="2400" b="1" dirty="0" err="1">
                <a:latin typeface="Calibri" pitchFamily="34" charset="0"/>
              </a:rPr>
              <a:t>zilnic</a:t>
            </a:r>
            <a:endParaRPr lang="ro-RO" sz="2400" b="1" dirty="0">
              <a:latin typeface="Calibri" pitchFamily="34" charset="0"/>
            </a:endParaRPr>
          </a:p>
          <a:p>
            <a:pPr marL="285750" indent="-285750" algn="just">
              <a:spcAft>
                <a:spcPts val="600"/>
              </a:spcAft>
              <a:buFont typeface="Arial" panose="020B0604020202020204" pitchFamily="34" charset="0"/>
              <a:buChar char="•"/>
            </a:pPr>
            <a:r>
              <a:rPr lang="ro-RO" sz="1600" dirty="0">
                <a:latin typeface="Calibri" pitchFamily="34" charset="0"/>
              </a:rPr>
              <a:t>partea unei zile în timpul căreia conducătorul auto poate dispune liber de timpul său şi care poate fi </a:t>
            </a:r>
          </a:p>
          <a:p>
            <a:pPr lvl="1" algn="just">
              <a:spcAft>
                <a:spcPts val="600"/>
              </a:spcAft>
              <a:buFont typeface="Wingdings" pitchFamily="2" charset="2"/>
              <a:buChar char="Ø"/>
            </a:pPr>
            <a:r>
              <a:rPr lang="ro-RO" sz="1600" dirty="0">
                <a:latin typeface="Calibri" pitchFamily="34" charset="0"/>
              </a:rPr>
              <a:t> o „perioadă de repaus zilnic normală”</a:t>
            </a:r>
            <a:r>
              <a:rPr lang="en-US" sz="1600" dirty="0">
                <a:latin typeface="Calibri" pitchFamily="34" charset="0"/>
              </a:rPr>
              <a:t>- minim 11 ore</a:t>
            </a:r>
            <a:endParaRPr lang="ro-RO" sz="1600" dirty="0">
              <a:latin typeface="Calibri" pitchFamily="34" charset="0"/>
            </a:endParaRPr>
          </a:p>
          <a:p>
            <a:pPr lvl="1" algn="just">
              <a:spcAft>
                <a:spcPts val="600"/>
              </a:spcAft>
            </a:pPr>
            <a:r>
              <a:rPr lang="ro-RO" sz="1600" dirty="0">
                <a:latin typeface="Calibri" pitchFamily="34" charset="0"/>
              </a:rPr>
              <a:t>	sau </a:t>
            </a:r>
          </a:p>
          <a:p>
            <a:pPr lvl="1" algn="just">
              <a:spcAft>
                <a:spcPts val="600"/>
              </a:spcAft>
              <a:buFont typeface="Wingdings" pitchFamily="2" charset="2"/>
              <a:buChar char="Ø"/>
            </a:pPr>
            <a:r>
              <a:rPr lang="ro-RO" sz="1600" dirty="0">
                <a:latin typeface="Calibri" pitchFamily="34" charset="0"/>
              </a:rPr>
              <a:t> o „perioadă de repaus zilnic redusă</a:t>
            </a:r>
            <a:r>
              <a:rPr lang="en-US" sz="1600" dirty="0">
                <a:latin typeface="Calibri" pitchFamily="34" charset="0"/>
              </a:rPr>
              <a:t>- minim 9 ore</a:t>
            </a:r>
            <a:endParaRPr lang="en-GB" sz="2600" dirty="0">
              <a:latin typeface="Calibri" pitchFamily="34" charset="0"/>
            </a:endParaRPr>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585641"/>
            <a:ext cx="432048" cy="32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 name="Picture 1">
            <a:extLst>
              <a:ext uri="{FF2B5EF4-FFF2-40B4-BE49-F238E27FC236}">
                <a16:creationId xmlns:a16="http://schemas.microsoft.com/office/drawing/2014/main" id="{CED9C056-B791-46F2-91C0-7EE458E4275F}"/>
              </a:ext>
            </a:extLst>
          </p:cNvPr>
          <p:cNvPicPr>
            <a:picLocks noChangeAspect="1"/>
          </p:cNvPicPr>
          <p:nvPr/>
        </p:nvPicPr>
        <p:blipFill>
          <a:blip r:embed="rId7"/>
          <a:stretch>
            <a:fillRect/>
          </a:stretch>
        </p:blipFill>
        <p:spPr>
          <a:xfrm>
            <a:off x="2283064" y="3480752"/>
            <a:ext cx="481445" cy="354749"/>
          </a:xfrm>
          <a:prstGeom prst="rect">
            <a:avLst/>
          </a:prstGeom>
        </p:spPr>
      </p:pic>
      <p:pic>
        <p:nvPicPr>
          <p:cNvPr id="3" name="Picture 2">
            <a:extLst>
              <a:ext uri="{FF2B5EF4-FFF2-40B4-BE49-F238E27FC236}">
                <a16:creationId xmlns:a16="http://schemas.microsoft.com/office/drawing/2014/main" id="{20351742-00B3-4B15-A57F-0F8820E3A73B}"/>
              </a:ext>
            </a:extLst>
          </p:cNvPr>
          <p:cNvPicPr>
            <a:picLocks noChangeAspect="1"/>
          </p:cNvPicPr>
          <p:nvPr/>
        </p:nvPicPr>
        <p:blipFill>
          <a:blip r:embed="rId8"/>
          <a:stretch>
            <a:fillRect/>
          </a:stretch>
        </p:blipFill>
        <p:spPr>
          <a:xfrm>
            <a:off x="2339752" y="4509120"/>
            <a:ext cx="481445" cy="359817"/>
          </a:xfrm>
          <a:prstGeom prst="rect">
            <a:avLst/>
          </a:prstGeom>
        </p:spPr>
      </p:pic>
      <p:pic>
        <p:nvPicPr>
          <p:cNvPr id="4" name="Picture 3">
            <a:extLst>
              <a:ext uri="{FF2B5EF4-FFF2-40B4-BE49-F238E27FC236}">
                <a16:creationId xmlns:a16="http://schemas.microsoft.com/office/drawing/2014/main" id="{82A23EAA-F196-49F9-9DA9-BE9CD5290781}"/>
              </a:ext>
            </a:extLst>
          </p:cNvPr>
          <p:cNvPicPr>
            <a:picLocks noChangeAspect="1"/>
          </p:cNvPicPr>
          <p:nvPr/>
        </p:nvPicPr>
        <p:blipFill>
          <a:blip r:embed="rId9"/>
          <a:stretch>
            <a:fillRect/>
          </a:stretch>
        </p:blipFill>
        <p:spPr>
          <a:xfrm>
            <a:off x="5915045" y="-96034"/>
            <a:ext cx="1600000" cy="1828571"/>
          </a:xfrm>
          <a:prstGeom prst="rect">
            <a:avLst/>
          </a:prstGeom>
        </p:spPr>
      </p:pic>
      <p:pic>
        <p:nvPicPr>
          <p:cNvPr id="10" name="Picture 9">
            <a:extLst>
              <a:ext uri="{FF2B5EF4-FFF2-40B4-BE49-F238E27FC236}">
                <a16:creationId xmlns:a16="http://schemas.microsoft.com/office/drawing/2014/main" id="{40C84481-4D10-4BAD-8746-094B307E9849}"/>
              </a:ext>
            </a:extLst>
          </p:cNvPr>
          <p:cNvPicPr>
            <a:picLocks noChangeAspect="1"/>
          </p:cNvPicPr>
          <p:nvPr/>
        </p:nvPicPr>
        <p:blipFill>
          <a:blip r:embed="rId7"/>
          <a:stretch>
            <a:fillRect/>
          </a:stretch>
        </p:blipFill>
        <p:spPr>
          <a:xfrm>
            <a:off x="1333376" y="1525501"/>
            <a:ext cx="432048" cy="318351"/>
          </a:xfrm>
          <a:prstGeom prst="rect">
            <a:avLst/>
          </a:prstGeom>
        </p:spPr>
      </p:pic>
    </p:spTree>
    <p:extLst>
      <p:ext uri="{BB962C8B-B14F-4D97-AF65-F5344CB8AC3E}">
        <p14:creationId xmlns:p14="http://schemas.microsoft.com/office/powerpoint/2010/main" val="1805921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F3F2-997D-4C48-A5DD-E9CA63514E75}"/>
              </a:ext>
            </a:extLst>
          </p:cNvPr>
          <p:cNvSpPr>
            <a:spLocks noGrp="1"/>
          </p:cNvSpPr>
          <p:nvPr>
            <p:ph type="title"/>
          </p:nvPr>
        </p:nvSpPr>
        <p:spPr/>
        <p:txBody>
          <a:bodyPr/>
          <a:lstStyle/>
          <a:p>
            <a:r>
              <a:rPr lang="en-US" b="1" dirty="0"/>
              <a:t>Perioada de 24 de ore (1/5)</a:t>
            </a:r>
            <a:endParaRPr lang="ro-RO" b="1" dirty="0"/>
          </a:p>
        </p:txBody>
      </p:sp>
      <p:sp>
        <p:nvSpPr>
          <p:cNvPr id="3" name="Content Placeholder 2">
            <a:extLst>
              <a:ext uri="{FF2B5EF4-FFF2-40B4-BE49-F238E27FC236}">
                <a16:creationId xmlns:a16="http://schemas.microsoft.com/office/drawing/2014/main" id="{A5FFFACC-D80B-45D7-AAF7-C8F44F36065F}"/>
              </a:ext>
            </a:extLst>
          </p:cNvPr>
          <p:cNvSpPr>
            <a:spLocks noGrp="1"/>
          </p:cNvSpPr>
          <p:nvPr>
            <p:ph idx="1"/>
          </p:nvPr>
        </p:nvSpPr>
        <p:spPr/>
        <p:txBody>
          <a:bodyPr>
            <a:normAutofit fontScale="85000" lnSpcReduction="20000"/>
          </a:bodyPr>
          <a:lstStyle/>
          <a:p>
            <a:r>
              <a:rPr lang="en-US" dirty="0"/>
              <a:t>O</a:t>
            </a:r>
            <a:r>
              <a:rPr lang="ro-RO" dirty="0"/>
              <a:t> nouă perioadă de repaus zilnic trebuie să fie luată pe parcursul fiecărei perioade de 24 de ore după încheierea perioadei de odihnă precedente (perioadă normală sau redusă de repaus zilnic sau săptămânal).</a:t>
            </a:r>
            <a:endParaRPr lang="en-US" dirty="0"/>
          </a:p>
          <a:p>
            <a:r>
              <a:rPr lang="ro-RO" dirty="0"/>
              <a:t>Următoarea perioadă de 24 de ore începe după încheierea perioadei corespunzătoare de repaus zilnic sau săptămânal luate. </a:t>
            </a:r>
            <a:endParaRPr lang="en-US" dirty="0"/>
          </a:p>
          <a:p>
            <a:r>
              <a:rPr lang="ro-RO" dirty="0"/>
              <a:t>Pentru a stabili respectarea dispozițiilor cu privire la timpul de repaus zilnic, autoritățile responsabile cu aplicarea legii ar trebui să examineze toate perioadele de 24 de ore care urmează unei perioade de repaus zilnic sau săptămânal corespunzătoare.</a:t>
            </a:r>
          </a:p>
        </p:txBody>
      </p:sp>
    </p:spTree>
    <p:extLst>
      <p:ext uri="{BB962C8B-B14F-4D97-AF65-F5344CB8AC3E}">
        <p14:creationId xmlns:p14="http://schemas.microsoft.com/office/powerpoint/2010/main" val="236430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908AC-1A63-4A09-AEE1-FB2C505656B1}"/>
              </a:ext>
            </a:extLst>
          </p:cNvPr>
          <p:cNvSpPr>
            <a:spLocks noGrp="1"/>
          </p:cNvSpPr>
          <p:nvPr>
            <p:ph type="title"/>
          </p:nvPr>
        </p:nvSpPr>
        <p:spPr/>
        <p:txBody>
          <a:bodyPr/>
          <a:lstStyle/>
          <a:p>
            <a:r>
              <a:rPr kumimoji="0" lang="en-US" sz="4400" b="1" i="0" u="none" strike="noStrike" kern="1200" cap="none" spc="0" normalizeH="0" baseline="0" noProof="0" dirty="0">
                <a:ln>
                  <a:noFill/>
                </a:ln>
                <a:solidFill>
                  <a:prstClr val="black"/>
                </a:solidFill>
                <a:effectLst/>
                <a:uLnTx/>
                <a:uFillTx/>
                <a:latin typeface="Calibri"/>
                <a:ea typeface="+mj-ea"/>
                <a:cs typeface="+mj-cs"/>
              </a:rPr>
              <a:t>Perioada de 24 de ore (2/5)</a:t>
            </a:r>
            <a:endParaRPr lang="ro-RO" dirty="0"/>
          </a:p>
        </p:txBody>
      </p:sp>
      <p:sp>
        <p:nvSpPr>
          <p:cNvPr id="3" name="Content Placeholder 2">
            <a:extLst>
              <a:ext uri="{FF2B5EF4-FFF2-40B4-BE49-F238E27FC236}">
                <a16:creationId xmlns:a16="http://schemas.microsoft.com/office/drawing/2014/main" id="{0F2037D9-3F4C-4CA1-9834-5E5B29482117}"/>
              </a:ext>
            </a:extLst>
          </p:cNvPr>
          <p:cNvSpPr>
            <a:spLocks noGrp="1"/>
          </p:cNvSpPr>
          <p:nvPr>
            <p:ph idx="1"/>
          </p:nvPr>
        </p:nvSpPr>
        <p:spPr/>
        <p:txBody>
          <a:bodyPr>
            <a:normAutofit fontScale="55000" lnSpcReduction="20000"/>
          </a:bodyPr>
          <a:lstStyle/>
          <a:p>
            <a:r>
              <a:rPr lang="ro-RO" dirty="0"/>
              <a:t>În cazul în care sfârșitul unei astfel de perioade de 24 de ore cade în perioada de repaus în curs, care nu este o perioadă de repaus corespunzătoare deoarece durata minimă legală nu a fost atinsă în perioada de 24 de ore respectivă, dar care continuă în următoarea perioadă de 24 de ore și atinge o durată minimă necesară, la un moment ulterior, atunci următoarea perioadă de 24 de ore se calculează începând cu momentul în care un conducător auto își încheie perioada de repaus cu o durată totală de cel puțin 9/11 ore sau mai mult și își reia perioada zilnică de lucru.</a:t>
            </a:r>
            <a:endParaRPr lang="en-US" dirty="0"/>
          </a:p>
          <a:p>
            <a:pPr marL="0" indent="0">
              <a:buNone/>
            </a:pPr>
            <a:endParaRPr lang="ro-RO" dirty="0"/>
          </a:p>
          <a:p>
            <a:r>
              <a:rPr lang="ro-RO" dirty="0"/>
              <a:t>În cazul în care este identificată o perioadă de repaus zilnic sau săptămânal corespunzătoare, evaluarea următoarei perioade de 24 de ore începe la sfârșitul acestei perioade de repaus săptămânal sau zilnic corespunzătoare (de la sfârșitul perioadei de repaus relevante în cazul în care perioada de repaus luată este de fapt mai mare decât perioada minimă cerută).</a:t>
            </a:r>
            <a:endParaRPr lang="en-US" dirty="0"/>
          </a:p>
          <a:p>
            <a:pPr marL="0" indent="0">
              <a:buNone/>
            </a:pPr>
            <a:endParaRPr lang="en-US" dirty="0"/>
          </a:p>
          <a:p>
            <a:r>
              <a:rPr lang="ro-RO" dirty="0"/>
              <a:t>Metoda de calcul analoagă ar trebui să se aplice conducătorilor auto în cazul conducerii în echipaj, iar perioada de referință de 24 de ore ar trebui să fie înlocuită cu o perioadă de 30 de ore</a:t>
            </a:r>
          </a:p>
        </p:txBody>
      </p:sp>
    </p:spTree>
    <p:extLst>
      <p:ext uri="{BB962C8B-B14F-4D97-AF65-F5344CB8AC3E}">
        <p14:creationId xmlns:p14="http://schemas.microsoft.com/office/powerpoint/2010/main" val="2151013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B9B0-0BE2-4D65-9AB2-EC11B0CF961A}"/>
              </a:ext>
            </a:extLst>
          </p:cNvPr>
          <p:cNvSpPr>
            <a:spLocks noGrp="1"/>
          </p:cNvSpPr>
          <p:nvPr>
            <p:ph type="title"/>
          </p:nvPr>
        </p:nvSpPr>
        <p:spPr/>
        <p:txBody>
          <a:bodyPr/>
          <a:lstStyle/>
          <a:p>
            <a:r>
              <a:rPr lang="en-US" dirty="0" err="1"/>
              <a:t>Atentie</a:t>
            </a:r>
            <a:r>
              <a:rPr lang="en-US" dirty="0"/>
              <a:t>!</a:t>
            </a:r>
            <a:endParaRPr lang="ro-RO" dirty="0"/>
          </a:p>
        </p:txBody>
      </p:sp>
      <p:sp>
        <p:nvSpPr>
          <p:cNvPr id="3" name="Content Placeholder 2">
            <a:extLst>
              <a:ext uri="{FF2B5EF4-FFF2-40B4-BE49-F238E27FC236}">
                <a16:creationId xmlns:a16="http://schemas.microsoft.com/office/drawing/2014/main" id="{B944455F-4FF1-4D8C-A233-BB91934FAD79}"/>
              </a:ext>
            </a:extLst>
          </p:cNvPr>
          <p:cNvSpPr>
            <a:spLocks noGrp="1"/>
          </p:cNvSpPr>
          <p:nvPr>
            <p:ph idx="1"/>
          </p:nvPr>
        </p:nvSpPr>
        <p:spPr/>
        <p:txBody>
          <a:bodyPr>
            <a:normAutofit/>
          </a:bodyPr>
          <a:lstStyle/>
          <a:p>
            <a:pPr marL="0" marR="87630" algn="just">
              <a:spcBef>
                <a:spcPts val="0"/>
              </a:spcBef>
              <a:spcAft>
                <a:spcPts val="600"/>
              </a:spcAft>
            </a:pPr>
            <a:r>
              <a:rPr lang="ro-RO" sz="3200" dirty="0">
                <a:solidFill>
                  <a:srgbClr val="FF0000"/>
                </a:solidFill>
                <a:effectLst/>
                <a:latin typeface="Arial" panose="020B0604020202020204" pitchFamily="34" charset="0"/>
                <a:ea typeface="Times New Roman" panose="02020603050405020304" pitchFamily="18" charset="0"/>
              </a:rPr>
              <a:t>Un conducător auto care face parte dintr-un echipaj poate să ia o pauză de 45 de minute la bordul unui vehicul </a:t>
            </a:r>
            <a:r>
              <a:rPr lang="en-US" sz="3200" dirty="0">
                <a:solidFill>
                  <a:srgbClr val="FF0000"/>
                </a:solidFill>
                <a:effectLst/>
                <a:latin typeface="Arial" panose="020B0604020202020204" pitchFamily="34" charset="0"/>
                <a:ea typeface="Times New Roman" panose="02020603050405020304" pitchFamily="18" charset="0"/>
              </a:rPr>
              <a:t>in </a:t>
            </a:r>
            <a:r>
              <a:rPr lang="en-US" sz="3200" dirty="0" err="1">
                <a:solidFill>
                  <a:srgbClr val="FF0000"/>
                </a:solidFill>
                <a:effectLst/>
                <a:latin typeface="Arial" panose="020B0604020202020204" pitchFamily="34" charset="0"/>
                <a:ea typeface="Times New Roman" panose="02020603050405020304" pitchFamily="18" charset="0"/>
              </a:rPr>
              <a:t>miscare</a:t>
            </a:r>
            <a:r>
              <a:rPr lang="en-US" sz="3200" dirty="0">
                <a:solidFill>
                  <a:srgbClr val="FF0000"/>
                </a:solidFill>
                <a:effectLst/>
                <a:latin typeface="Arial" panose="020B0604020202020204" pitchFamily="34" charset="0"/>
                <a:ea typeface="Times New Roman" panose="02020603050405020304" pitchFamily="18" charset="0"/>
              </a:rPr>
              <a:t> </a:t>
            </a:r>
            <a:r>
              <a:rPr lang="ro-RO" sz="3200" dirty="0">
                <a:solidFill>
                  <a:srgbClr val="FF0000"/>
                </a:solidFill>
                <a:effectLst/>
                <a:latin typeface="Arial" panose="020B0604020202020204" pitchFamily="34" charset="0"/>
                <a:ea typeface="Times New Roman" panose="02020603050405020304" pitchFamily="18" charset="0"/>
              </a:rPr>
              <a:t>condus de un alt conducător auto, cu </a:t>
            </a:r>
            <a:r>
              <a:rPr lang="ro-RO"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condiția ca persoana care face pauză să nu fie implicată în asistarea celei care conduce vehiculul.</a:t>
            </a:r>
            <a:endParaRPr lang="en-US"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98327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23528" y="1664172"/>
            <a:ext cx="8280920" cy="43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marR="0" lvl="0" indent="-342900" algn="ctr" defTabSz="914400" rtl="0" eaLnBrk="0" fontAlgn="auto" latinLnBrk="0" hangingPunct="0">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libri"/>
                <a:ea typeface="+mn-ea"/>
                <a:cs typeface="Arial" charset="0"/>
              </a:rPr>
              <a:t>Cursul</a:t>
            </a:r>
            <a:r>
              <a:rPr kumimoji="0" lang="en-US" sz="4000" b="1" i="0" u="none" strike="noStrike" kern="1200" cap="none" spc="0" normalizeH="0" baseline="0" noProof="0" dirty="0">
                <a:ln>
                  <a:noFill/>
                </a:ln>
                <a:solidFill>
                  <a:prstClr val="black"/>
                </a:solidFill>
                <a:effectLst/>
                <a:uLnTx/>
                <a:uFillTx/>
                <a:latin typeface="Calibri"/>
                <a:ea typeface="+mn-ea"/>
                <a:cs typeface="Arial" charset="0"/>
              </a:rPr>
              <a:t> </a:t>
            </a:r>
            <a:r>
              <a:rPr kumimoji="0" lang="en-US" sz="4000" b="1" i="0" u="none" strike="noStrike" kern="1200" cap="none" spc="0" normalizeH="0" baseline="0" noProof="0" dirty="0" err="1">
                <a:ln>
                  <a:noFill/>
                </a:ln>
                <a:solidFill>
                  <a:prstClr val="black"/>
                </a:solidFill>
                <a:effectLst/>
                <a:uLnTx/>
                <a:uFillTx/>
                <a:latin typeface="Calibri"/>
                <a:ea typeface="+mn-ea"/>
                <a:cs typeface="Arial" charset="0"/>
              </a:rPr>
              <a:t>TransForm</a:t>
            </a:r>
            <a:r>
              <a:rPr kumimoji="0" lang="en-US" sz="4000" b="1" i="0" u="none" strike="noStrike" kern="1200" cap="none" spc="0" normalizeH="0" baseline="0" noProof="0" dirty="0">
                <a:ln>
                  <a:noFill/>
                </a:ln>
                <a:solidFill>
                  <a:prstClr val="black"/>
                </a:solidFill>
                <a:effectLst/>
                <a:uLnTx/>
                <a:uFillTx/>
                <a:latin typeface="Calibri"/>
                <a:ea typeface="+mn-ea"/>
                <a:cs typeface="Arial" charset="0"/>
              </a:rPr>
              <a:t>-de </a:t>
            </a:r>
            <a:r>
              <a:rPr kumimoji="0" lang="en-US" sz="4000" b="1" i="0" u="none" strike="noStrike" kern="1200" cap="none" spc="0" normalizeH="0" baseline="0" noProof="0" dirty="0" err="1">
                <a:ln>
                  <a:noFill/>
                </a:ln>
                <a:solidFill>
                  <a:prstClr val="black"/>
                </a:solidFill>
                <a:effectLst/>
                <a:uLnTx/>
                <a:uFillTx/>
                <a:latin typeface="Calibri"/>
                <a:ea typeface="+mn-ea"/>
                <a:cs typeface="Arial" charset="0"/>
              </a:rPr>
              <a:t>ce</a:t>
            </a:r>
            <a:r>
              <a:rPr kumimoji="0" lang="en-US" sz="4000" b="1" i="0" u="none" strike="noStrike" kern="1200" cap="none" spc="0" normalizeH="0" baseline="0" noProof="0" dirty="0">
                <a:ln>
                  <a:noFill/>
                </a:ln>
                <a:solidFill>
                  <a:prstClr val="black"/>
                </a:solidFill>
                <a:effectLst/>
                <a:uLnTx/>
                <a:uFillTx/>
                <a:latin typeface="Calibri"/>
                <a:ea typeface="+mn-ea"/>
                <a:cs typeface="Arial" charset="0"/>
              </a:rPr>
              <a:t>?</a:t>
            </a: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Arial" charset="0"/>
            </a:endParaRPr>
          </a:p>
          <a:p>
            <a:pPr marL="342900" marR="0" lvl="0" indent="-3429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2000" dirty="0" err="1">
                <a:solidFill>
                  <a:prstClr val="black"/>
                </a:solidFill>
                <a:latin typeface="Calibri"/>
              </a:rPr>
              <a:t>Exemplul</a:t>
            </a:r>
            <a:r>
              <a:rPr lang="en-US" sz="2000" dirty="0">
                <a:solidFill>
                  <a:prstClr val="black"/>
                </a:solidFill>
                <a:latin typeface="Calibri"/>
              </a:rPr>
              <a:t> 1</a:t>
            </a: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lang="en-US" sz="2000" dirty="0">
              <a:solidFill>
                <a:prstClr val="black"/>
              </a:solidFill>
              <a:latin typeface="Calibri"/>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lang="en-US" sz="2000" dirty="0">
                <a:solidFill>
                  <a:prstClr val="black"/>
                </a:solidFill>
                <a:latin typeface="Calibri"/>
                <a:hlinkClick r:id="rId6" action="ppaction://hlinkfile"/>
              </a:rPr>
              <a:t>1.UNTRR-Danes, </a:t>
            </a:r>
            <a:r>
              <a:rPr lang="en-US" sz="2000" dirty="0" err="1">
                <a:solidFill>
                  <a:prstClr val="black"/>
                </a:solidFill>
                <a:latin typeface="Calibri"/>
                <a:hlinkClick r:id="rId6" action="ppaction://hlinkfile"/>
              </a:rPr>
              <a:t>sofer</a:t>
            </a:r>
            <a:r>
              <a:rPr lang="en-US" sz="2000" dirty="0">
                <a:solidFill>
                  <a:prstClr val="black"/>
                </a:solidFill>
                <a:latin typeface="Calibri"/>
                <a:hlinkClick r:id="rId6" action="ppaction://hlinkfile"/>
              </a:rPr>
              <a:t> A-06.10,Tura1.pdf</a:t>
            </a:r>
            <a:endParaRPr lang="en-US" sz="2000" dirty="0">
              <a:solidFill>
                <a:prstClr val="black"/>
              </a:solidFill>
              <a:latin typeface="Calibri"/>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lang="en-US" sz="2000" dirty="0">
              <a:solidFill>
                <a:prstClr val="black"/>
              </a:solidFill>
              <a:latin typeface="Calibri"/>
            </a:endParaRPr>
          </a:p>
          <a:p>
            <a:pPr marL="342900" marR="0" lvl="0" indent="-34290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a:ea typeface="+mn-ea"/>
                <a:cs typeface="Arial" charset="0"/>
              </a:rPr>
              <a:t>Exemplul</a:t>
            </a:r>
            <a:r>
              <a:rPr kumimoji="0" lang="en-US" sz="2000" b="0" i="0" u="none" strike="noStrike" kern="1200" cap="none" spc="0" normalizeH="0" baseline="0" noProof="0" dirty="0">
                <a:ln>
                  <a:noFill/>
                </a:ln>
                <a:solidFill>
                  <a:prstClr val="black"/>
                </a:solidFill>
                <a:effectLst/>
                <a:uLnTx/>
                <a:uFillTx/>
                <a:latin typeface="Calibri"/>
                <a:ea typeface="+mn-ea"/>
                <a:cs typeface="Arial" charset="0"/>
              </a:rPr>
              <a:t> 2</a:t>
            </a: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lang="en-US" sz="2000" dirty="0">
              <a:solidFill>
                <a:prstClr val="black"/>
              </a:solidFill>
              <a:latin typeface="Calibri"/>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Arial" charset="0"/>
                <a:hlinkClick r:id="rId7" action="ppaction://hlinkfile"/>
              </a:rPr>
              <a:t>2.UNTRR-Danes, </a:t>
            </a:r>
            <a:r>
              <a:rPr kumimoji="0" lang="en-US" sz="2000" b="0" i="0" u="none" strike="noStrike" kern="1200" cap="none" spc="0" normalizeH="0" baseline="0" noProof="0" dirty="0" err="1">
                <a:ln>
                  <a:noFill/>
                </a:ln>
                <a:solidFill>
                  <a:prstClr val="black"/>
                </a:solidFill>
                <a:effectLst/>
                <a:uLnTx/>
                <a:uFillTx/>
                <a:latin typeface="Calibri"/>
                <a:ea typeface="+mn-ea"/>
                <a:cs typeface="Arial" charset="0"/>
                <a:hlinkClick r:id="rId7" action="ppaction://hlinkfile"/>
              </a:rPr>
              <a:t>sofer</a:t>
            </a:r>
            <a:r>
              <a:rPr kumimoji="0" lang="en-US" sz="2000" b="0" i="0" u="none" strike="noStrike" kern="1200" cap="none" spc="0" normalizeH="0" baseline="0" noProof="0" dirty="0">
                <a:ln>
                  <a:noFill/>
                </a:ln>
                <a:solidFill>
                  <a:prstClr val="black"/>
                </a:solidFill>
                <a:effectLst/>
                <a:uLnTx/>
                <a:uFillTx/>
                <a:latin typeface="Calibri"/>
                <a:ea typeface="+mn-ea"/>
                <a:cs typeface="Arial" charset="0"/>
                <a:hlinkClick r:id="rId7" action="ppaction://hlinkfile"/>
              </a:rPr>
              <a:t> B-06.10,Tura1.pdf</a:t>
            </a: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lang="en-US" sz="2000" dirty="0">
              <a:solidFill>
                <a:prstClr val="black"/>
              </a:solidFill>
              <a:latin typeface="Calibri"/>
            </a:endParaRPr>
          </a:p>
          <a:p>
            <a:pPr marL="342900" marR="0" lvl="0" indent="-342900" algn="l" defTabSz="914400" rtl="0" eaLnBrk="0" fontAlgn="auto" latinLnBrk="0" hangingPunct="0">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3039564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Rot="1" noChangeArrowheads="1"/>
          </p:cNvSpPr>
          <p:nvPr>
            <p:ph idx="1"/>
          </p:nvPr>
        </p:nvSpPr>
        <p:spPr>
          <a:xfrm>
            <a:off x="717550" y="1556792"/>
            <a:ext cx="7848600" cy="4176464"/>
          </a:xfrm>
        </p:spPr>
        <p:txBody>
          <a:bodyPr>
            <a:normAutofit fontScale="85000" lnSpcReduction="10000"/>
          </a:bodyPr>
          <a:lstStyle/>
          <a:p>
            <a:pPr marL="0" indent="0" algn="just">
              <a:buNone/>
            </a:pPr>
            <a:r>
              <a:rPr kumimoji="0" lang="en-US" sz="2600" b="1" i="0" u="none" strike="noStrike" kern="1200" cap="none" spc="0" normalizeH="0" baseline="0" noProof="0" dirty="0">
                <a:ln>
                  <a:noFill/>
                </a:ln>
                <a:effectLst/>
                <a:uLnTx/>
                <a:uFillTx/>
                <a:ea typeface="Times New Roman" panose="02020603050405020304" pitchFamily="18" charset="0"/>
                <a:cs typeface="+mn-cs"/>
              </a:rPr>
              <a:t>Perioada de </a:t>
            </a:r>
            <a:r>
              <a:rPr kumimoji="0" lang="en-US" sz="2600" b="1" i="0" u="none" strike="noStrike" kern="1200" cap="none" spc="0" normalizeH="0" baseline="0" noProof="0" dirty="0" err="1">
                <a:ln>
                  <a:noFill/>
                </a:ln>
                <a:effectLst/>
                <a:uLnTx/>
                <a:uFillTx/>
                <a:ea typeface="Times New Roman" panose="02020603050405020304" pitchFamily="18" charset="0"/>
                <a:cs typeface="+mn-cs"/>
              </a:rPr>
              <a:t>repaus</a:t>
            </a:r>
            <a:endParaRPr kumimoji="0" lang="en-US" sz="2600" b="1" i="0" u="none" strike="noStrike" kern="1200" cap="none" spc="0" normalizeH="0" baseline="0" noProof="0" dirty="0">
              <a:ln>
                <a:noFill/>
              </a:ln>
              <a:effectLst/>
              <a:uLnTx/>
              <a:uFillTx/>
              <a:ea typeface="Times New Roman" panose="02020603050405020304" pitchFamily="18" charset="0"/>
              <a:cs typeface="+mn-cs"/>
            </a:endParaRPr>
          </a:p>
          <a:p>
            <a:pPr marL="0" indent="0" algn="just">
              <a:buNone/>
            </a:pPr>
            <a:endParaRPr kumimoji="0" lang="en-US" sz="2600" b="0" i="0" u="none" strike="noStrike" kern="1200" cap="none" spc="0" normalizeH="0" baseline="0" noProof="0" dirty="0">
              <a:ln>
                <a:noFill/>
              </a:ln>
              <a:solidFill>
                <a:srgbClr val="FF0000"/>
              </a:solidFill>
              <a:effectLst/>
              <a:uLnTx/>
              <a:uFillTx/>
              <a:ea typeface="Times New Roman" panose="02020603050405020304" pitchFamily="18" charset="0"/>
              <a:cs typeface="+mn-cs"/>
            </a:endParaRPr>
          </a:p>
          <a:p>
            <a:pPr algn="just"/>
            <a:r>
              <a:rPr lang="ro-RO" sz="2000" dirty="0">
                <a:cs typeface="Arial" charset="0"/>
              </a:rPr>
              <a:t>Perioadele de repaus zilnic sau săptămânal reduse se pot efectua în vehicul, dar:</a:t>
            </a:r>
          </a:p>
          <a:p>
            <a:pPr lvl="1" algn="just"/>
            <a:r>
              <a:rPr lang="ro-RO" sz="2000" dirty="0">
                <a:cs typeface="Arial" charset="0"/>
              </a:rPr>
              <a:t>numai în vehiculul sta</a:t>
            </a:r>
            <a:r>
              <a:rPr lang="en-US" sz="2000" dirty="0">
                <a:cs typeface="Arial" charset="0"/>
              </a:rPr>
              <a:t>t</a:t>
            </a:r>
            <a:r>
              <a:rPr lang="ro-RO" sz="2000" dirty="0">
                <a:cs typeface="Arial" charset="0"/>
              </a:rPr>
              <a:t>ionat.</a:t>
            </a:r>
          </a:p>
          <a:p>
            <a:pPr lvl="1" algn="just"/>
            <a:r>
              <a:rPr lang="ro-RO" sz="2000" dirty="0">
                <a:cs typeface="Arial" charset="0"/>
              </a:rPr>
              <a:t>vehiculul trebuie să fie echipat cu o cabină de dormit adecvată pentru fiecare </a:t>
            </a:r>
            <a:r>
              <a:rPr lang="en-US" sz="2000" dirty="0">
                <a:cs typeface="Arial" charset="0"/>
              </a:rPr>
              <a:t>s</a:t>
            </a:r>
            <a:r>
              <a:rPr lang="ro-RO" sz="2000" dirty="0">
                <a:cs typeface="Arial" charset="0"/>
              </a:rPr>
              <a:t>ofer.</a:t>
            </a:r>
          </a:p>
          <a:p>
            <a:pPr marL="0" indent="0" algn="just"/>
            <a:endParaRPr lang="en-US" sz="2000" dirty="0">
              <a:solidFill>
                <a:srgbClr val="FF0000"/>
              </a:solidFill>
              <a:ea typeface="Times New Roman" panose="02020603050405020304" pitchFamily="18" charset="0"/>
            </a:endParaRPr>
          </a:p>
          <a:p>
            <a:pPr algn="just"/>
            <a:r>
              <a:rPr lang="ro-RO" sz="2000" dirty="0">
                <a:solidFill>
                  <a:srgbClr val="FF0000"/>
                </a:solidFill>
                <a:ea typeface="Times New Roman" panose="02020603050405020304" pitchFamily="18" charset="0"/>
              </a:rPr>
              <a:t>Perioadele de repaus săptămânal normale și orice perioadă de repaus săptămânal de mai mult de 45 de ore luată în compensație pentru perioade de repaus săptămânal reduse anterioare </a:t>
            </a:r>
            <a:r>
              <a:rPr lang="en-US" sz="2000" b="1" u="sng" dirty="0">
                <a:solidFill>
                  <a:srgbClr val="FF0000"/>
                </a:solidFill>
                <a:ea typeface="Times New Roman" panose="02020603050405020304" pitchFamily="18" charset="0"/>
              </a:rPr>
              <a:t>NU</a:t>
            </a:r>
            <a:r>
              <a:rPr lang="ro-RO" sz="2000" dirty="0">
                <a:solidFill>
                  <a:srgbClr val="FF0000"/>
                </a:solidFill>
                <a:ea typeface="Times New Roman" panose="02020603050405020304" pitchFamily="18" charset="0"/>
              </a:rPr>
              <a:t> pot fi efectuate la bordul unui vehicul</a:t>
            </a:r>
            <a:r>
              <a:rPr lang="en-US" sz="2000" dirty="0">
                <a:solidFill>
                  <a:srgbClr val="FF0000"/>
                </a:solidFill>
                <a:ea typeface="Times New Roman" panose="02020603050405020304" pitchFamily="18" charset="0"/>
              </a:rPr>
              <a:t>. </a:t>
            </a:r>
          </a:p>
          <a:p>
            <a:pPr algn="just"/>
            <a:endParaRPr lang="en-US" sz="2000" dirty="0">
              <a:ea typeface="Times New Roman" panose="02020603050405020304" pitchFamily="18" charset="0"/>
            </a:endParaRPr>
          </a:p>
          <a:p>
            <a:pPr algn="just"/>
            <a:r>
              <a:rPr lang="en-US" sz="2000" dirty="0" err="1">
                <a:ea typeface="Times New Roman" panose="02020603050405020304" pitchFamily="18" charset="0"/>
              </a:rPr>
              <a:t>Conducatorii</a:t>
            </a:r>
            <a:r>
              <a:rPr lang="en-US" sz="2000" dirty="0">
                <a:ea typeface="Times New Roman" panose="02020603050405020304" pitchFamily="18" charset="0"/>
              </a:rPr>
              <a:t> auto nu sunt obligati </a:t>
            </a:r>
            <a:r>
              <a:rPr lang="en-US" sz="2000" dirty="0" err="1">
                <a:ea typeface="Times New Roman" panose="02020603050405020304" pitchFamily="18" charset="0"/>
              </a:rPr>
              <a:t>sa</a:t>
            </a:r>
            <a:r>
              <a:rPr lang="en-US" sz="2000" dirty="0">
                <a:ea typeface="Times New Roman" panose="02020603050405020304" pitchFamily="18" charset="0"/>
              </a:rPr>
              <a:t> </a:t>
            </a:r>
            <a:r>
              <a:rPr lang="en-US" sz="2000" dirty="0" err="1">
                <a:ea typeface="Times New Roman" panose="02020603050405020304" pitchFamily="18" charset="0"/>
              </a:rPr>
              <a:t>prezinte</a:t>
            </a:r>
            <a:r>
              <a:rPr lang="en-US" sz="2000" dirty="0">
                <a:ea typeface="Times New Roman" panose="02020603050405020304" pitchFamily="18" charset="0"/>
              </a:rPr>
              <a:t> </a:t>
            </a:r>
            <a:r>
              <a:rPr lang="en-US" sz="2000" dirty="0" err="1">
                <a:ea typeface="Times New Roman" panose="02020603050405020304" pitchFamily="18" charset="0"/>
              </a:rPr>
              <a:t>dovezi</a:t>
            </a:r>
            <a:r>
              <a:rPr lang="en-US" sz="2000" dirty="0">
                <a:ea typeface="Times New Roman" panose="02020603050405020304" pitchFamily="18" charset="0"/>
              </a:rPr>
              <a:t> </a:t>
            </a:r>
            <a:r>
              <a:rPr lang="en-US" sz="2000" dirty="0" err="1">
                <a:ea typeface="Times New Roman" panose="02020603050405020304" pitchFamily="18" charset="0"/>
              </a:rPr>
              <a:t>asupra</a:t>
            </a:r>
            <a:r>
              <a:rPr lang="en-US" sz="2000" dirty="0">
                <a:ea typeface="Times New Roman" panose="02020603050405020304" pitchFamily="18" charset="0"/>
              </a:rPr>
              <a:t> </a:t>
            </a:r>
            <a:r>
              <a:rPr lang="en-US" sz="2000" dirty="0" err="1">
                <a:ea typeface="Times New Roman" panose="02020603050405020304" pitchFamily="18" charset="0"/>
              </a:rPr>
              <a:t>locului</a:t>
            </a:r>
            <a:r>
              <a:rPr lang="en-US" sz="2000" dirty="0">
                <a:ea typeface="Times New Roman" panose="02020603050405020304" pitchFamily="18" charset="0"/>
              </a:rPr>
              <a:t> </a:t>
            </a:r>
            <a:r>
              <a:rPr lang="en-US" sz="2000" dirty="0" err="1">
                <a:ea typeface="Times New Roman" panose="02020603050405020304" pitchFamily="18" charset="0"/>
              </a:rPr>
              <a:t>unde</a:t>
            </a:r>
            <a:r>
              <a:rPr lang="en-US" sz="2000" dirty="0">
                <a:ea typeface="Times New Roman" panose="02020603050405020304" pitchFamily="18" charset="0"/>
              </a:rPr>
              <a:t> </a:t>
            </a:r>
            <a:r>
              <a:rPr lang="en-US" sz="2000" dirty="0" err="1">
                <a:ea typeface="Times New Roman" panose="02020603050405020304" pitchFamily="18" charset="0"/>
              </a:rPr>
              <a:t>si</a:t>
            </a:r>
            <a:r>
              <a:rPr lang="en-US" sz="2000" dirty="0">
                <a:ea typeface="Times New Roman" panose="02020603050405020304" pitchFamily="18" charset="0"/>
              </a:rPr>
              <a:t>-au </a:t>
            </a:r>
            <a:r>
              <a:rPr lang="en-US" sz="2000" dirty="0" err="1">
                <a:ea typeface="Times New Roman" panose="02020603050405020304" pitchFamily="18" charset="0"/>
              </a:rPr>
              <a:t>efectuat</a:t>
            </a:r>
            <a:r>
              <a:rPr lang="en-US" sz="2000" dirty="0">
                <a:ea typeface="Times New Roman" panose="02020603050405020304" pitchFamily="18" charset="0"/>
              </a:rPr>
              <a:t> </a:t>
            </a:r>
            <a:r>
              <a:rPr lang="en-US" sz="2000" dirty="0" err="1">
                <a:ea typeface="Times New Roman" panose="02020603050405020304" pitchFamily="18" charset="0"/>
              </a:rPr>
              <a:t>repausul</a:t>
            </a:r>
            <a:r>
              <a:rPr lang="en-US" sz="2000" dirty="0">
                <a:ea typeface="Times New Roman" panose="02020603050405020304" pitchFamily="18" charset="0"/>
              </a:rPr>
              <a:t> </a:t>
            </a:r>
            <a:r>
              <a:rPr lang="en-US" sz="2000" dirty="0" err="1">
                <a:ea typeface="Times New Roman" panose="02020603050405020304" pitchFamily="18" charset="0"/>
              </a:rPr>
              <a:t>saptamanal</a:t>
            </a:r>
            <a:r>
              <a:rPr lang="en-US" sz="2000" dirty="0">
                <a:ea typeface="Times New Roman" panose="02020603050405020304" pitchFamily="18" charset="0"/>
              </a:rPr>
              <a:t> normal </a:t>
            </a:r>
            <a:r>
              <a:rPr lang="en-US" sz="2000" dirty="0" err="1">
                <a:ea typeface="Times New Roman" panose="02020603050405020304" pitchFamily="18" charset="0"/>
              </a:rPr>
              <a:t>si</a:t>
            </a:r>
            <a:r>
              <a:rPr lang="en-US" sz="2000" dirty="0">
                <a:ea typeface="Times New Roman" panose="02020603050405020304" pitchFamily="18" charset="0"/>
              </a:rPr>
              <a:t> nu </a:t>
            </a:r>
            <a:r>
              <a:rPr lang="en-US" sz="2000" dirty="0" err="1">
                <a:ea typeface="Times New Roman" panose="02020603050405020304" pitchFamily="18" charset="0"/>
              </a:rPr>
              <a:t>vor</a:t>
            </a:r>
            <a:r>
              <a:rPr lang="en-US" sz="2000" dirty="0">
                <a:ea typeface="Times New Roman" panose="02020603050405020304" pitchFamily="18" charset="0"/>
              </a:rPr>
              <a:t> </a:t>
            </a:r>
            <a:r>
              <a:rPr lang="en-US" sz="2000" dirty="0" err="1">
                <a:ea typeface="Times New Roman" panose="02020603050405020304" pitchFamily="18" charset="0"/>
              </a:rPr>
              <a:t>putea</a:t>
            </a:r>
            <a:r>
              <a:rPr lang="en-US" sz="2000" dirty="0">
                <a:ea typeface="Times New Roman" panose="02020603050405020304" pitchFamily="18" charset="0"/>
              </a:rPr>
              <a:t> fi </a:t>
            </a:r>
            <a:r>
              <a:rPr lang="en-US" sz="2000" dirty="0" err="1">
                <a:ea typeface="Times New Roman" panose="02020603050405020304" pitchFamily="18" charset="0"/>
              </a:rPr>
              <a:t>sanctionati</a:t>
            </a:r>
            <a:r>
              <a:rPr lang="en-US" sz="2000" dirty="0">
                <a:ea typeface="Times New Roman" panose="02020603050405020304" pitchFamily="18" charset="0"/>
              </a:rPr>
              <a:t> </a:t>
            </a:r>
            <a:r>
              <a:rPr lang="en-US" sz="2000" dirty="0" err="1">
                <a:ea typeface="Times New Roman" panose="02020603050405020304" pitchFamily="18" charset="0"/>
              </a:rPr>
              <a:t>decat</a:t>
            </a:r>
            <a:r>
              <a:rPr lang="en-US" sz="2000" dirty="0">
                <a:ea typeface="Times New Roman" panose="02020603050405020304" pitchFamily="18" charset="0"/>
              </a:rPr>
              <a:t> </a:t>
            </a:r>
            <a:r>
              <a:rPr lang="en-US" sz="2000" dirty="0" err="1">
                <a:ea typeface="Times New Roman" panose="02020603050405020304" pitchFamily="18" charset="0"/>
              </a:rPr>
              <a:t>daca</a:t>
            </a:r>
            <a:r>
              <a:rPr lang="en-US" sz="2000" dirty="0">
                <a:ea typeface="Times New Roman" panose="02020603050405020304" pitchFamily="18" charset="0"/>
              </a:rPr>
              <a:t> sunt </a:t>
            </a:r>
            <a:r>
              <a:rPr lang="en-US" sz="2000" dirty="0" err="1">
                <a:ea typeface="Times New Roman" panose="02020603050405020304" pitchFamily="18" charset="0"/>
              </a:rPr>
              <a:t>gasiti</a:t>
            </a:r>
            <a:r>
              <a:rPr lang="en-US" sz="2000" dirty="0">
                <a:ea typeface="Times New Roman" panose="02020603050405020304" pitchFamily="18" charset="0"/>
              </a:rPr>
              <a:t> in </a:t>
            </a:r>
            <a:r>
              <a:rPr lang="en-US" sz="2000" dirty="0" err="1">
                <a:ea typeface="Times New Roman" panose="02020603050405020304" pitchFamily="18" charset="0"/>
              </a:rPr>
              <a:t>vehicul</a:t>
            </a:r>
            <a:r>
              <a:rPr lang="en-US" sz="2000" dirty="0">
                <a:ea typeface="Times New Roman" panose="02020603050405020304" pitchFamily="18" charset="0"/>
              </a:rPr>
              <a:t> in </a:t>
            </a:r>
            <a:r>
              <a:rPr lang="en-US" sz="2000" dirty="0" err="1">
                <a:ea typeface="Times New Roman" panose="02020603050405020304" pitchFamily="18" charset="0"/>
              </a:rPr>
              <a:t>timpul</a:t>
            </a:r>
            <a:r>
              <a:rPr lang="en-US" sz="2000" dirty="0">
                <a:ea typeface="Times New Roman" panose="02020603050405020304" pitchFamily="18" charset="0"/>
              </a:rPr>
              <a:t> </a:t>
            </a:r>
            <a:r>
              <a:rPr lang="en-US" sz="2000" dirty="0" err="1">
                <a:ea typeface="Times New Roman" panose="02020603050405020304" pitchFamily="18" charset="0"/>
              </a:rPr>
              <a:t>repausului</a:t>
            </a:r>
            <a:r>
              <a:rPr lang="en-US" sz="2000" dirty="0">
                <a:ea typeface="Times New Roman" panose="02020603050405020304" pitchFamily="18" charset="0"/>
              </a:rPr>
              <a:t> </a:t>
            </a:r>
            <a:r>
              <a:rPr lang="en-US" sz="2000" dirty="0" err="1">
                <a:ea typeface="Times New Roman" panose="02020603050405020304" pitchFamily="18" charset="0"/>
              </a:rPr>
              <a:t>saptamanal</a:t>
            </a:r>
            <a:r>
              <a:rPr lang="en-US" sz="2000" dirty="0">
                <a:ea typeface="Times New Roman" panose="02020603050405020304" pitchFamily="18" charset="0"/>
              </a:rPr>
              <a:t> normal de </a:t>
            </a:r>
            <a:r>
              <a:rPr lang="en-US" sz="2000" dirty="0" err="1">
                <a:ea typeface="Times New Roman" panose="02020603050405020304" pitchFamily="18" charset="0"/>
              </a:rPr>
              <a:t>catre</a:t>
            </a:r>
            <a:r>
              <a:rPr lang="en-US" sz="2000" dirty="0">
                <a:ea typeface="Times New Roman" panose="02020603050405020304" pitchFamily="18" charset="0"/>
              </a:rPr>
              <a:t> </a:t>
            </a:r>
            <a:r>
              <a:rPr lang="en-US" sz="2000" dirty="0" err="1">
                <a:ea typeface="Times New Roman" panose="02020603050405020304" pitchFamily="18" charset="0"/>
              </a:rPr>
              <a:t>agentii</a:t>
            </a:r>
            <a:r>
              <a:rPr lang="en-US" sz="2000" dirty="0">
                <a:ea typeface="Times New Roman" panose="02020603050405020304" pitchFamily="18" charset="0"/>
              </a:rPr>
              <a:t> de control.</a:t>
            </a:r>
            <a:endParaRPr lang="en-US" sz="2000" dirty="0">
              <a:cs typeface="Arial" charset="0"/>
            </a:endParaRPr>
          </a:p>
          <a:p>
            <a:pPr marL="0" indent="0" algn="just"/>
            <a:endParaRPr lang="ro-RO" sz="1800" b="1" dirty="0">
              <a:latin typeface="Calibri" pitchFamily="34" charset="0"/>
              <a:cs typeface="Arial" charset="0"/>
            </a:endParaRPr>
          </a:p>
        </p:txBody>
      </p:sp>
    </p:spTree>
    <p:extLst>
      <p:ext uri="{BB962C8B-B14F-4D97-AF65-F5344CB8AC3E}">
        <p14:creationId xmlns:p14="http://schemas.microsoft.com/office/powerpoint/2010/main" val="512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23528" y="1568125"/>
            <a:ext cx="8561543" cy="476309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400" b="1" dirty="0" err="1">
                <a:latin typeface="Calibri" pitchFamily="34" charset="0"/>
              </a:rPr>
              <a:t>Repaus</a:t>
            </a:r>
            <a:r>
              <a:rPr lang="en-US" sz="2400" b="1" dirty="0">
                <a:latin typeface="Calibri" pitchFamily="34" charset="0"/>
              </a:rPr>
              <a:t> </a:t>
            </a:r>
            <a:r>
              <a:rPr lang="en-US" sz="2400" b="1" dirty="0" err="1">
                <a:latin typeface="Calibri" pitchFamily="34" charset="0"/>
              </a:rPr>
              <a:t>saptamanal</a:t>
            </a:r>
            <a:r>
              <a:rPr lang="en-US" sz="2400" b="1" dirty="0">
                <a:latin typeface="Calibri" pitchFamily="34" charset="0"/>
              </a:rPr>
              <a:t> (1/6)</a:t>
            </a:r>
            <a:endParaRPr lang="en-GB" sz="2400" b="1" dirty="0">
              <a:latin typeface="Calibri" pitchFamily="34" charset="0"/>
            </a:endParaRPr>
          </a:p>
          <a:p>
            <a:endParaRPr lang="ro-RO" sz="1600" dirty="0"/>
          </a:p>
          <a:p>
            <a:pPr marL="285750" indent="-285750" algn="just">
              <a:lnSpc>
                <a:spcPct val="150000"/>
              </a:lnSpc>
              <a:buFont typeface="Arial" panose="020B0604020202020204" pitchFamily="34" charset="0"/>
              <a:buChar char="•"/>
            </a:pPr>
            <a:r>
              <a:rPr lang="ro-RO" sz="1600" dirty="0"/>
              <a:t>o perioadă săptămânală în timpul căreia un conducător auto poate dispune liber de timpul său şi care poate fi:</a:t>
            </a:r>
          </a:p>
          <a:p>
            <a:pPr algn="just">
              <a:lnSpc>
                <a:spcPct val="150000"/>
              </a:lnSpc>
              <a:buFont typeface="Wingdings" pitchFamily="2" charset="2"/>
              <a:buChar char="Ø"/>
            </a:pPr>
            <a:r>
              <a:rPr lang="ro-RO" sz="1600" dirty="0"/>
              <a:t> o „perioadă de repaus săptămânal normală” sau </a:t>
            </a:r>
          </a:p>
          <a:p>
            <a:pPr algn="just">
              <a:lnSpc>
                <a:spcPct val="150000"/>
              </a:lnSpc>
              <a:buFont typeface="Wingdings" pitchFamily="2" charset="2"/>
              <a:buChar char="Ø"/>
            </a:pPr>
            <a:r>
              <a:rPr lang="ro-RO" sz="1600" dirty="0"/>
              <a:t> o „perioadă de repaus săptămânal redusă”</a:t>
            </a:r>
            <a:r>
              <a:rPr lang="en-US" sz="1600" dirty="0">
                <a:cs typeface="Arial" panose="020B0604020202020204" pitchFamily="34" charset="0"/>
              </a:rPr>
              <a:t> </a:t>
            </a:r>
          </a:p>
          <a:p>
            <a:pPr algn="just">
              <a:lnSpc>
                <a:spcPct val="150000"/>
              </a:lnSpc>
            </a:pPr>
            <a:endParaRPr lang="en-US" sz="1600" dirty="0">
              <a:cs typeface="Arial" panose="020B0604020202020204" pitchFamily="34" charset="0"/>
            </a:endParaRPr>
          </a:p>
          <a:p>
            <a:pPr algn="just">
              <a:lnSpc>
                <a:spcPct val="150000"/>
              </a:lnSpc>
            </a:pPr>
            <a:r>
              <a:rPr lang="en-US" sz="1600" i="1" dirty="0">
                <a:cs typeface="Arial" panose="020B0604020202020204" pitchFamily="34" charset="0"/>
              </a:rPr>
              <a:t>Nota: O </a:t>
            </a:r>
            <a:r>
              <a:rPr lang="en-US" sz="1600" i="1" dirty="0" err="1">
                <a:cs typeface="Arial" panose="020B0604020202020204" pitchFamily="34" charset="0"/>
              </a:rPr>
              <a:t>perioadă</a:t>
            </a:r>
            <a:r>
              <a:rPr lang="en-US" sz="1600" i="1" dirty="0">
                <a:cs typeface="Arial" panose="020B0604020202020204" pitchFamily="34" charset="0"/>
              </a:rPr>
              <a:t> de </a:t>
            </a:r>
            <a:r>
              <a:rPr lang="en-US" sz="1600" i="1" dirty="0" err="1">
                <a:cs typeface="Arial" panose="020B0604020202020204" pitchFamily="34" charset="0"/>
              </a:rPr>
              <a:t>repaus</a:t>
            </a:r>
            <a:r>
              <a:rPr lang="en-US" sz="1600" i="1" dirty="0">
                <a:cs typeface="Arial" panose="020B0604020202020204" pitchFamily="34" charset="0"/>
              </a:rPr>
              <a:t> </a:t>
            </a:r>
            <a:r>
              <a:rPr lang="en-US" sz="1600" i="1" dirty="0" err="1">
                <a:cs typeface="Arial" panose="020B0604020202020204" pitchFamily="34" charset="0"/>
              </a:rPr>
              <a:t>săptămânal</a:t>
            </a:r>
            <a:r>
              <a:rPr lang="en-US" sz="1600" i="1" dirty="0">
                <a:cs typeface="Arial" panose="020B0604020202020204" pitchFamily="34" charset="0"/>
              </a:rPr>
              <a:t> </a:t>
            </a:r>
            <a:r>
              <a:rPr lang="en-US" sz="1600" i="1" dirty="0" err="1">
                <a:cs typeface="Arial" panose="020B0604020202020204" pitchFamily="34" charset="0"/>
              </a:rPr>
              <a:t>normală</a:t>
            </a:r>
            <a:r>
              <a:rPr lang="en-US" sz="1600" i="1" dirty="0">
                <a:cs typeface="Arial" panose="020B0604020202020204" pitchFamily="34" charset="0"/>
              </a:rPr>
              <a:t> </a:t>
            </a:r>
            <a:r>
              <a:rPr lang="en-US" sz="1600" i="1" dirty="0" err="1">
                <a:cs typeface="Arial" panose="020B0604020202020204" pitchFamily="34" charset="0"/>
              </a:rPr>
              <a:t>este</a:t>
            </a:r>
            <a:r>
              <a:rPr lang="en-US" sz="1600" i="1" dirty="0">
                <a:cs typeface="Arial" panose="020B0604020202020204" pitchFamily="34" charset="0"/>
              </a:rPr>
              <a:t> de </a:t>
            </a:r>
            <a:r>
              <a:rPr lang="en-US" sz="1600" i="1" dirty="0" err="1">
                <a:cs typeface="Arial" panose="020B0604020202020204" pitchFamily="34" charset="0"/>
              </a:rPr>
              <a:t>cel</a:t>
            </a:r>
            <a:r>
              <a:rPr lang="en-US" sz="1600" i="1" dirty="0">
                <a:cs typeface="Arial" panose="020B0604020202020204" pitchFamily="34" charset="0"/>
              </a:rPr>
              <a:t> </a:t>
            </a:r>
            <a:r>
              <a:rPr lang="en-US" sz="1600" i="1" dirty="0" err="1">
                <a:cs typeface="Arial" panose="020B0604020202020204" pitchFamily="34" charset="0"/>
              </a:rPr>
              <a:t>puțin</a:t>
            </a:r>
            <a:r>
              <a:rPr lang="en-US" sz="1600" i="1" dirty="0">
                <a:cs typeface="Arial" panose="020B0604020202020204" pitchFamily="34" charset="0"/>
              </a:rPr>
              <a:t> 45 de ore consecutive. </a:t>
            </a:r>
            <a:r>
              <a:rPr lang="pt-BR" sz="1600" i="1" dirty="0">
                <a:cs typeface="Arial" panose="020B0604020202020204" pitchFamily="34" charset="0"/>
              </a:rPr>
              <a:t>O perioadă de repaus săptămânal redusă este de minim 24 de ore, dar mai puțin de 45 ore </a:t>
            </a:r>
            <a:r>
              <a:rPr lang="en-US" sz="1600" i="1" dirty="0">
                <a:cs typeface="Arial" panose="020B0604020202020204" pitchFamily="34" charset="0"/>
              </a:rPr>
              <a:t>consecutive. </a:t>
            </a:r>
            <a:r>
              <a:rPr lang="pt-BR" sz="1600" i="1" dirty="0">
                <a:cs typeface="Arial" panose="020B0604020202020204" pitchFamily="34" charset="0"/>
              </a:rPr>
              <a:t>Prin urmare, o perioadă de repaus săptămânal de 49 de ore înseamnă o perioadă de repaus </a:t>
            </a:r>
            <a:r>
              <a:rPr lang="en-US" sz="1600" i="1" dirty="0" err="1">
                <a:cs typeface="Arial" panose="020B0604020202020204" pitchFamily="34" charset="0"/>
              </a:rPr>
              <a:t>săptămânal</a:t>
            </a:r>
            <a:r>
              <a:rPr lang="en-US" sz="1600" i="1" dirty="0">
                <a:cs typeface="Arial" panose="020B0604020202020204" pitchFamily="34" charset="0"/>
              </a:rPr>
              <a:t> </a:t>
            </a:r>
            <a:r>
              <a:rPr lang="en-US" sz="1600" i="1" dirty="0" err="1">
                <a:cs typeface="Arial" panose="020B0604020202020204" pitchFamily="34" charset="0"/>
              </a:rPr>
              <a:t>normală</a:t>
            </a:r>
            <a:r>
              <a:rPr lang="en-US" sz="1600" i="1" dirty="0">
                <a:cs typeface="Arial" panose="020B0604020202020204" pitchFamily="34" charset="0"/>
              </a:rPr>
              <a:t>, </a:t>
            </a:r>
            <a:r>
              <a:rPr lang="en-US" sz="1600" i="1" dirty="0" err="1">
                <a:cs typeface="Arial" panose="020B0604020202020204" pitchFamily="34" charset="0"/>
              </a:rPr>
              <a:t>iar</a:t>
            </a:r>
            <a:r>
              <a:rPr lang="en-US" sz="1600" i="1" dirty="0">
                <a:cs typeface="Arial" panose="020B0604020202020204" pitchFamily="34" charset="0"/>
              </a:rPr>
              <a:t> una de 31 de ore </a:t>
            </a:r>
            <a:r>
              <a:rPr lang="en-US" sz="1600" i="1" dirty="0" err="1">
                <a:cs typeface="Arial" panose="020B0604020202020204" pitchFamily="34" charset="0"/>
              </a:rPr>
              <a:t>este</a:t>
            </a:r>
            <a:r>
              <a:rPr lang="en-US" sz="1600" i="1" dirty="0">
                <a:cs typeface="Arial" panose="020B0604020202020204" pitchFamily="34" charset="0"/>
              </a:rPr>
              <a:t> o </a:t>
            </a:r>
            <a:r>
              <a:rPr lang="en-US" sz="1600" i="1" dirty="0" err="1">
                <a:cs typeface="Arial" panose="020B0604020202020204" pitchFamily="34" charset="0"/>
              </a:rPr>
              <a:t>perioadă</a:t>
            </a:r>
            <a:r>
              <a:rPr lang="en-US" sz="1600" i="1" dirty="0">
                <a:cs typeface="Arial" panose="020B0604020202020204" pitchFamily="34" charset="0"/>
              </a:rPr>
              <a:t> de </a:t>
            </a:r>
            <a:r>
              <a:rPr lang="en-US" sz="1600" i="1" dirty="0" err="1">
                <a:cs typeface="Arial" panose="020B0604020202020204" pitchFamily="34" charset="0"/>
              </a:rPr>
              <a:t>repaus</a:t>
            </a:r>
            <a:r>
              <a:rPr lang="en-US" sz="1600" i="1" dirty="0">
                <a:cs typeface="Arial" panose="020B0604020202020204" pitchFamily="34" charset="0"/>
              </a:rPr>
              <a:t> </a:t>
            </a:r>
            <a:r>
              <a:rPr lang="en-US" sz="1600" i="1" dirty="0" err="1">
                <a:cs typeface="Arial" panose="020B0604020202020204" pitchFamily="34" charset="0"/>
              </a:rPr>
              <a:t>săptămânal</a:t>
            </a:r>
            <a:r>
              <a:rPr lang="en-US" sz="1600" i="1" dirty="0">
                <a:cs typeface="Arial" panose="020B0604020202020204" pitchFamily="34" charset="0"/>
              </a:rPr>
              <a:t> </a:t>
            </a:r>
            <a:r>
              <a:rPr lang="en-US" sz="1600" i="1" dirty="0" err="1">
                <a:cs typeface="Arial" panose="020B0604020202020204" pitchFamily="34" charset="0"/>
              </a:rPr>
              <a:t>redusă</a:t>
            </a:r>
            <a:r>
              <a:rPr lang="en-US" sz="1600" i="1" dirty="0">
                <a:cs typeface="Arial" panose="020B0604020202020204" pitchFamily="34" charset="0"/>
              </a:rPr>
              <a:t>. O </a:t>
            </a:r>
            <a:r>
              <a:rPr lang="en-US" sz="1600" i="1" dirty="0" err="1">
                <a:cs typeface="Arial" panose="020B0604020202020204" pitchFamily="34" charset="0"/>
              </a:rPr>
              <a:t>perioadă</a:t>
            </a:r>
            <a:r>
              <a:rPr lang="en-US" sz="1600" i="1" dirty="0">
                <a:cs typeface="Arial" panose="020B0604020202020204" pitchFamily="34" charset="0"/>
              </a:rPr>
              <a:t> de </a:t>
            </a:r>
            <a:r>
              <a:rPr lang="en-US" sz="1600" i="1" dirty="0" err="1">
                <a:cs typeface="Arial" panose="020B0604020202020204" pitchFamily="34" charset="0"/>
              </a:rPr>
              <a:t>repaus</a:t>
            </a:r>
            <a:r>
              <a:rPr lang="en-US" sz="1600" i="1" dirty="0">
                <a:cs typeface="Arial" panose="020B0604020202020204" pitchFamily="34" charset="0"/>
              </a:rPr>
              <a:t> </a:t>
            </a:r>
            <a:r>
              <a:rPr lang="en-US" sz="1600" i="1" dirty="0" err="1">
                <a:cs typeface="Arial" panose="020B0604020202020204" pitchFamily="34" charset="0"/>
              </a:rPr>
              <a:t>săptămânal</a:t>
            </a:r>
            <a:r>
              <a:rPr lang="en-US" sz="1600" i="1" dirty="0">
                <a:cs typeface="Arial" panose="020B0604020202020204" pitchFamily="34" charset="0"/>
              </a:rPr>
              <a:t> </a:t>
            </a:r>
            <a:r>
              <a:rPr lang="en-US" sz="1600" i="1" dirty="0" err="1">
                <a:cs typeface="Arial" panose="020B0604020202020204" pitchFamily="34" charset="0"/>
              </a:rPr>
              <a:t>poate</a:t>
            </a:r>
            <a:r>
              <a:rPr lang="en-US" sz="1600" i="1" dirty="0">
                <a:cs typeface="Arial" panose="020B0604020202020204" pitchFamily="34" charset="0"/>
              </a:rPr>
              <a:t> </a:t>
            </a:r>
            <a:r>
              <a:rPr lang="en-US" sz="1600" i="1" dirty="0" err="1">
                <a:cs typeface="Arial" panose="020B0604020202020204" pitchFamily="34" charset="0"/>
              </a:rPr>
              <a:t>cuprinde</a:t>
            </a:r>
            <a:r>
              <a:rPr lang="en-US" sz="1600" i="1" dirty="0">
                <a:cs typeface="Arial" panose="020B0604020202020204" pitchFamily="34" charset="0"/>
              </a:rPr>
              <a:t> o </a:t>
            </a:r>
            <a:r>
              <a:rPr lang="en-US" sz="1600" i="1" dirty="0" err="1">
                <a:cs typeface="Arial" panose="020B0604020202020204" pitchFamily="34" charset="0"/>
              </a:rPr>
              <a:t>perioadă</a:t>
            </a:r>
            <a:r>
              <a:rPr lang="en-US" sz="1600" i="1" dirty="0">
                <a:cs typeface="Arial" panose="020B0604020202020204" pitchFamily="34" charset="0"/>
              </a:rPr>
              <a:t> de </a:t>
            </a:r>
            <a:r>
              <a:rPr lang="en-US" sz="1600" i="1" dirty="0" err="1">
                <a:cs typeface="Arial" panose="020B0604020202020204" pitchFamily="34" charset="0"/>
              </a:rPr>
              <a:t>repaus</a:t>
            </a:r>
            <a:r>
              <a:rPr lang="en-US" sz="1600" i="1" dirty="0">
                <a:cs typeface="Arial" panose="020B0604020202020204" pitchFamily="34" charset="0"/>
              </a:rPr>
              <a:t> </a:t>
            </a:r>
            <a:r>
              <a:rPr lang="en-US" sz="1600" i="1" dirty="0" err="1">
                <a:cs typeface="Arial" panose="020B0604020202020204" pitchFamily="34" charset="0"/>
              </a:rPr>
              <a:t>săptămânal</a:t>
            </a:r>
            <a:r>
              <a:rPr lang="en-US" sz="1600" i="1" dirty="0">
                <a:cs typeface="Arial" panose="020B0604020202020204" pitchFamily="34" charset="0"/>
              </a:rPr>
              <a:t> </a:t>
            </a:r>
            <a:r>
              <a:rPr lang="en-US" sz="1600" i="1" dirty="0" err="1">
                <a:cs typeface="Arial" panose="020B0604020202020204" pitchFamily="34" charset="0"/>
              </a:rPr>
              <a:t>normala</a:t>
            </a:r>
            <a:r>
              <a:rPr lang="en-US" sz="1600" i="1" dirty="0">
                <a:cs typeface="Arial" panose="020B0604020202020204" pitchFamily="34" charset="0"/>
              </a:rPr>
              <a:t> sau </a:t>
            </a:r>
            <a:r>
              <a:rPr lang="en-US" sz="1600" i="1" dirty="0" err="1">
                <a:cs typeface="Arial" panose="020B0604020202020204" pitchFamily="34" charset="0"/>
              </a:rPr>
              <a:t>redusă</a:t>
            </a:r>
            <a:r>
              <a:rPr lang="en-US" sz="1600" i="1" dirty="0">
                <a:cs typeface="Arial" panose="020B0604020202020204" pitchFamily="34" charset="0"/>
              </a:rPr>
              <a:t>, plus </a:t>
            </a:r>
            <a:r>
              <a:rPr lang="en-US" sz="1600" i="1" dirty="0" err="1">
                <a:cs typeface="Arial" panose="020B0604020202020204" pitchFamily="34" charset="0"/>
              </a:rPr>
              <a:t>compensarea</a:t>
            </a:r>
            <a:r>
              <a:rPr lang="en-US" sz="1600" i="1" dirty="0">
                <a:cs typeface="Arial" panose="020B0604020202020204" pitchFamily="34" charset="0"/>
              </a:rPr>
              <a:t> </a:t>
            </a:r>
            <a:r>
              <a:rPr lang="en-US" sz="1600" i="1" dirty="0" err="1">
                <a:cs typeface="Arial" panose="020B0604020202020204" pitchFamily="34" charset="0"/>
              </a:rPr>
              <a:t>ultimei</a:t>
            </a:r>
            <a:r>
              <a:rPr lang="en-US" sz="1600" i="1" dirty="0">
                <a:cs typeface="Arial" panose="020B0604020202020204" pitchFamily="34" charset="0"/>
              </a:rPr>
              <a:t> </a:t>
            </a:r>
            <a:r>
              <a:rPr lang="en-US" sz="1600" i="1" dirty="0" err="1">
                <a:cs typeface="Arial" panose="020B0604020202020204" pitchFamily="34" charset="0"/>
              </a:rPr>
              <a:t>perioade</a:t>
            </a:r>
            <a:r>
              <a:rPr lang="en-US" sz="1600" i="1" dirty="0">
                <a:cs typeface="Arial" panose="020B0604020202020204" pitchFamily="34" charset="0"/>
              </a:rPr>
              <a:t> de </a:t>
            </a:r>
            <a:r>
              <a:rPr lang="en-US" sz="1600" i="1" dirty="0" err="1">
                <a:cs typeface="Arial" panose="020B0604020202020204" pitchFamily="34" charset="0"/>
              </a:rPr>
              <a:t>repaus</a:t>
            </a:r>
            <a:r>
              <a:rPr lang="en-US" sz="1600" i="1" dirty="0">
                <a:cs typeface="Arial" panose="020B0604020202020204" pitchFamily="34" charset="0"/>
              </a:rPr>
              <a:t> </a:t>
            </a:r>
            <a:r>
              <a:rPr lang="en-US" sz="1600" i="1" dirty="0" err="1">
                <a:cs typeface="Arial" panose="020B0604020202020204" pitchFamily="34" charset="0"/>
              </a:rPr>
              <a:t>săptămânal</a:t>
            </a:r>
            <a:r>
              <a:rPr lang="en-US" sz="1600" i="1" dirty="0">
                <a:cs typeface="Arial" panose="020B0604020202020204" pitchFamily="34" charset="0"/>
              </a:rPr>
              <a:t> reduce.</a:t>
            </a:r>
            <a:endParaRPr lang="en-GB" sz="1600" i="1" dirty="0"/>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748" y="1630106"/>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4084505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323528" y="1568125"/>
            <a:ext cx="8561543" cy="478592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Repaus</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saptamanal</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(2/6)</a:t>
            </a:r>
            <a:endPar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sz="1600" b="0" i="0" u="none" strike="noStrike" kern="1200" cap="none" spc="0" normalizeH="0" baseline="0" noProof="0" dirty="0">
              <a:ln>
                <a:noFill/>
              </a:ln>
              <a:solidFill>
                <a:prstClr val="black"/>
              </a:solidFill>
              <a:effectLst/>
              <a:uLnTx/>
              <a:uFillTx/>
              <a:latin typeface="Calibri"/>
              <a:ea typeface="+mn-ea"/>
              <a:cs typeface="+mn-cs"/>
            </a:endParaRPr>
          </a:p>
          <a:p>
            <a:pPr marL="285750" marR="116840" indent="-285750" algn="just">
              <a:spcAft>
                <a:spcPts val="600"/>
              </a:spcAft>
              <a:buFont typeface="Arial" panose="020B0604020202020204" pitchFamily="34" charset="0"/>
              <a:buChar char="•"/>
            </a:pPr>
            <a:r>
              <a:rPr lang="ro-RO" sz="1600" dirty="0">
                <a:solidFill>
                  <a:srgbClr val="FF0000"/>
                </a:solidFill>
                <a:ea typeface="Times New Roman" panose="02020603050405020304" pitchFamily="18" charset="0"/>
              </a:rPr>
              <a:t>În oricare două săptămâni consecutive, un conducător auto trebuie să efectueze cel</a:t>
            </a:r>
            <a:r>
              <a:rPr lang="ro-RO" sz="1600" spc="-5" dirty="0">
                <a:solidFill>
                  <a:srgbClr val="FF0000"/>
                </a:solidFill>
                <a:ea typeface="Times New Roman" panose="02020603050405020304" pitchFamily="18" charset="0"/>
              </a:rPr>
              <a:t> </a:t>
            </a:r>
            <a:r>
              <a:rPr lang="ro-RO" sz="1600" dirty="0">
                <a:solidFill>
                  <a:srgbClr val="FF0000"/>
                </a:solidFill>
                <a:ea typeface="Times New Roman" panose="02020603050405020304" pitchFamily="18" charset="0"/>
              </a:rPr>
              <a:t>puțin:</a:t>
            </a:r>
            <a:endParaRPr lang="ro-RO" sz="1600" dirty="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AutoNum type="alphaLcParenBoth"/>
            </a:pPr>
            <a:r>
              <a:rPr lang="ro-RO" sz="1600" spc="-10" dirty="0">
                <a:solidFill>
                  <a:srgbClr val="FF0000"/>
                </a:solidFill>
                <a:ea typeface="Times New Roman" panose="02020603050405020304" pitchFamily="18" charset="0"/>
              </a:rPr>
              <a:t>două perioade de repaus săptămânal normale;</a:t>
            </a:r>
            <a:r>
              <a:rPr lang="ro-RO" sz="1600" spc="-35" dirty="0">
                <a:solidFill>
                  <a:srgbClr val="FF0000"/>
                </a:solidFill>
                <a:ea typeface="Times New Roman" panose="02020603050405020304" pitchFamily="18" charset="0"/>
              </a:rPr>
              <a:t> </a:t>
            </a:r>
            <a:r>
              <a:rPr lang="ro-RO" sz="1600" spc="-10" dirty="0">
                <a:solidFill>
                  <a:srgbClr val="FF0000"/>
                </a:solidFill>
                <a:ea typeface="Times New Roman" panose="02020603050405020304" pitchFamily="18" charset="0"/>
              </a:rPr>
              <a:t>sau</a:t>
            </a:r>
            <a:endParaRPr lang="ro-RO" sz="1400" spc="-10" dirty="0">
              <a:ea typeface="Times New Roman" panose="02020603050405020304" pitchFamily="18" charset="0"/>
            </a:endParaRPr>
          </a:p>
          <a:p>
            <a:pPr marL="342900" marR="621665" lvl="0" indent="-342900" algn="just">
              <a:spcBef>
                <a:spcPts val="0"/>
              </a:spcBef>
              <a:spcAft>
                <a:spcPts val="600"/>
              </a:spcAft>
              <a:buSzPts val="1200"/>
              <a:buFont typeface="Times New Roman" panose="02020603050405020304" pitchFamily="18" charset="0"/>
              <a:buAutoNum type="alphaLcParenBoth"/>
            </a:pPr>
            <a:r>
              <a:rPr lang="ro-RO" sz="1600" spc="-10" dirty="0">
                <a:solidFill>
                  <a:srgbClr val="FF0000"/>
                </a:solidFill>
                <a:ea typeface="Times New Roman" panose="02020603050405020304" pitchFamily="18" charset="0"/>
              </a:rPr>
              <a:t>o perioadă de repaus săptămânal normală și o perioadă de repaus săptămânal redusă de cel puțin 24 de</a:t>
            </a:r>
            <a:r>
              <a:rPr lang="ro-RO" sz="1600" spc="-5" dirty="0">
                <a:solidFill>
                  <a:srgbClr val="FF0000"/>
                </a:solidFill>
                <a:ea typeface="Times New Roman" panose="02020603050405020304" pitchFamily="18" charset="0"/>
              </a:rPr>
              <a:t> </a:t>
            </a:r>
            <a:r>
              <a:rPr lang="ro-RO" sz="1600" spc="-10" dirty="0">
                <a:solidFill>
                  <a:srgbClr val="FF0000"/>
                </a:solidFill>
                <a:ea typeface="Times New Roman" panose="02020603050405020304" pitchFamily="18" charset="0"/>
              </a:rPr>
              <a:t>ore.</a:t>
            </a:r>
            <a:endParaRPr lang="ro-RO" sz="1400" spc="-10" dirty="0">
              <a:ea typeface="Times New Roman" panose="02020603050405020304" pitchFamily="18" charset="0"/>
            </a:endParaRPr>
          </a:p>
          <a:p>
            <a:pPr marL="285750" marR="116840" indent="-285750" algn="just">
              <a:spcAft>
                <a:spcPts val="600"/>
              </a:spcAft>
              <a:buFont typeface="Arial" panose="020B0604020202020204" pitchFamily="34" charset="0"/>
              <a:buChar char="•"/>
            </a:pPr>
            <a:r>
              <a:rPr lang="ro-RO" sz="1600" dirty="0">
                <a:solidFill>
                  <a:srgbClr val="FF0000"/>
                </a:solidFill>
                <a:ea typeface="Times New Roman" panose="02020603050405020304" pitchFamily="18" charset="0"/>
              </a:rPr>
              <a:t>O perioadă de repaus săptămânal începe nu mai târziu de sfârșitul a șase perioade de 24 de ore de la încheierea perioadei de repaus săptămânal precedente.</a:t>
            </a:r>
            <a:endParaRPr lang="ro-RO" sz="1600" dirty="0">
              <a:ea typeface="Times New Roman" panose="02020603050405020304" pitchFamily="18" charset="0"/>
            </a:endParaRPr>
          </a:p>
          <a:p>
            <a:pPr marR="116840" algn="just">
              <a:spcAft>
                <a:spcPts val="600"/>
              </a:spcAft>
            </a:pPr>
            <a:r>
              <a:rPr lang="en-US" sz="1600" b="1" u="sng" dirty="0">
                <a:solidFill>
                  <a:srgbClr val="FF0000"/>
                </a:solidFill>
                <a:ea typeface="Times New Roman" panose="02020603050405020304" pitchFamily="18" charset="0"/>
              </a:rPr>
              <a:t>D</a:t>
            </a:r>
            <a:r>
              <a:rPr lang="ro-RO" sz="1600" b="1" u="sng" dirty="0">
                <a:solidFill>
                  <a:srgbClr val="FF0000"/>
                </a:solidFill>
                <a:ea typeface="Times New Roman" panose="02020603050405020304" pitchFamily="18" charset="0"/>
              </a:rPr>
              <a:t>erogare</a:t>
            </a:r>
            <a:r>
              <a:rPr lang="en-US" sz="1600" dirty="0">
                <a:solidFill>
                  <a:srgbClr val="FF0000"/>
                </a:solidFill>
                <a:ea typeface="Times New Roman" panose="02020603050405020304" pitchFamily="18" charset="0"/>
              </a:rPr>
              <a:t>:</a:t>
            </a:r>
            <a:r>
              <a:rPr lang="ro-RO" sz="1600" dirty="0">
                <a:solidFill>
                  <a:srgbClr val="FF0000"/>
                </a:solidFill>
                <a:ea typeface="Times New Roman" panose="02020603050405020304" pitchFamily="18" charset="0"/>
              </a:rPr>
              <a:t> un conducător auto care efectuează operațiuni de transport internațional de mărfuri poate, în afara statului membru de stabilire</a:t>
            </a:r>
            <a:r>
              <a:rPr lang="en-US" sz="1600" dirty="0">
                <a:solidFill>
                  <a:srgbClr val="FF0000"/>
                </a:solidFill>
                <a:ea typeface="Times New Roman" panose="02020603050405020304" pitchFamily="18" charset="0"/>
              </a:rPr>
              <a:t> (Romania)</a:t>
            </a:r>
            <a:r>
              <a:rPr lang="ro-RO" sz="1600" dirty="0">
                <a:solidFill>
                  <a:srgbClr val="FF0000"/>
                </a:solidFill>
                <a:ea typeface="Times New Roman" panose="02020603050405020304" pitchFamily="18" charset="0"/>
              </a:rPr>
              <a:t>, să efectueze două perioade de repaus săptămânal reduse consecutive, cu condiția ca, în oricare patru săptămâni consecutive, acel conducător auto să efectueze cel puțin patru perioade de repaus săptămânal dintre care cel puțin două perioade de repaus săptămânal să fie perioade de repaus săptămânal normale.</a:t>
            </a:r>
            <a:endParaRPr lang="ro-RO" sz="1600" dirty="0">
              <a:ea typeface="Times New Roman" panose="02020603050405020304" pitchFamily="18" charset="0"/>
            </a:endParaRPr>
          </a:p>
          <a:p>
            <a:pPr marR="116840" algn="just">
              <a:spcAft>
                <a:spcPts val="600"/>
              </a:spcAft>
            </a:pPr>
            <a:r>
              <a:rPr lang="en-US" sz="1600" dirty="0">
                <a:solidFill>
                  <a:srgbClr val="FF0000"/>
                </a:solidFill>
                <a:ea typeface="Times New Roman" panose="02020603050405020304" pitchFamily="18" charset="0"/>
              </a:rPr>
              <a:t>S</a:t>
            </a:r>
            <a:r>
              <a:rPr lang="ro-RO" sz="1600" dirty="0">
                <a:solidFill>
                  <a:srgbClr val="FF0000"/>
                </a:solidFill>
                <a:ea typeface="Times New Roman" panose="02020603050405020304" pitchFamily="18" charset="0"/>
              </a:rPr>
              <a:t>e consideră că un conducător auto efectuează operațiuni de transport internațional în cazul în care conducătorul auto începe cele două perioade de repaus săptămânal reduse consecutive în afara statului membru de stabilire al angajatorului și a țării în care se află locul de reședință al conducătorului auto.</a:t>
            </a:r>
            <a:endParaRPr lang="ro-RO" sz="1600" dirty="0">
              <a:ea typeface="Times New Roman" panose="02020603050405020304" pitchFamily="18" charset="0"/>
            </a:endParaRPr>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748" y="1630106"/>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362026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02503" y="1262484"/>
            <a:ext cx="8084298" cy="540147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Repaus</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saptamanal</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(3/6)</a:t>
            </a:r>
            <a:endPar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o-RO" b="0" i="0" u="none" strike="noStrike" kern="1200" cap="none" spc="0" normalizeH="0" baseline="0" noProof="0" dirty="0">
              <a:ln>
                <a:noFill/>
              </a:ln>
              <a:solidFill>
                <a:prstClr val="black"/>
              </a:solidFill>
              <a:effectLst/>
              <a:uLnTx/>
              <a:uFillTx/>
              <a:latin typeface="Calibri"/>
              <a:ea typeface="+mn-ea"/>
              <a:cs typeface="+mn-cs"/>
            </a:endParaRPr>
          </a:p>
          <a:p>
            <a:pPr marL="285750" marR="116840" indent="-285750" algn="just">
              <a:spcAft>
                <a:spcPts val="600"/>
              </a:spcAft>
              <a:buFont typeface="Arial" panose="020B0604020202020204" pitchFamily="34" charset="0"/>
              <a:buChar char="•"/>
            </a:pPr>
            <a:r>
              <a:rPr lang="ro-RO" dirty="0">
                <a:solidFill>
                  <a:srgbClr val="FF0000"/>
                </a:solidFill>
                <a:ea typeface="Times New Roman" panose="02020603050405020304" pitchFamily="18" charset="0"/>
              </a:rPr>
              <a:t>Orice reducere a perioadei de repaus săptămânal se compensează cu o perioadă de repaus echivalentă luată în bloc, înainte de sfârșitul celei de a treia săptămâni care urmează săptămânii în cauză.</a:t>
            </a:r>
            <a:endParaRPr lang="ro-RO" dirty="0">
              <a:ea typeface="Times New Roman" panose="02020603050405020304" pitchFamily="18" charset="0"/>
            </a:endParaRPr>
          </a:p>
          <a:p>
            <a:pPr marL="285750" marR="116840" indent="-285750" algn="just">
              <a:spcAft>
                <a:spcPts val="600"/>
              </a:spcAft>
              <a:buFont typeface="Arial" panose="020B0604020202020204" pitchFamily="34" charset="0"/>
              <a:buChar char="•"/>
            </a:pPr>
            <a:r>
              <a:rPr lang="ro-RO" dirty="0">
                <a:solidFill>
                  <a:srgbClr val="FF0000"/>
                </a:solidFill>
                <a:ea typeface="Times New Roman" panose="02020603050405020304" pitchFamily="18" charset="0"/>
              </a:rPr>
              <a:t>În cazul în care au fost efectuate consecutiv două perioade de repaus săptămânal reduse, următoarea perioadă de repaus săptămânal este precedată de o perioadă de repaus luată drept compensație pentru cele două perioade de repaus săptămânal reduse;</a:t>
            </a:r>
            <a:endParaRPr lang="en-US" dirty="0">
              <a:solidFill>
                <a:srgbClr val="FF0000"/>
              </a:solidFill>
              <a:ea typeface="Times New Roman" panose="02020603050405020304" pitchFamily="18" charset="0"/>
            </a:endParaRPr>
          </a:p>
          <a:p>
            <a:pPr marL="285750" marR="116840" indent="-285750" algn="just">
              <a:spcAft>
                <a:spcPts val="600"/>
              </a:spcAft>
              <a:buFont typeface="Arial" panose="020B0604020202020204" pitchFamily="34" charset="0"/>
              <a:buChar char="•"/>
            </a:pPr>
            <a:r>
              <a:rPr lang="ro-RO" dirty="0">
                <a:solidFill>
                  <a:srgbClr val="FF0000"/>
                </a:solidFill>
                <a:ea typeface="Times New Roman" panose="02020603050405020304" pitchFamily="18" charset="0"/>
              </a:rPr>
              <a:t>Perioadele de repaus săptămânal normale și orice perioadă de repaus săptămânal de mai mult de 45 de ore luată în compensație pentru perioade de repaus săptămânal reduse anterioare </a:t>
            </a:r>
            <a:r>
              <a:rPr lang="en-US" b="1" u="sng" dirty="0">
                <a:solidFill>
                  <a:srgbClr val="FF0000"/>
                </a:solidFill>
                <a:ea typeface="Times New Roman" panose="02020603050405020304" pitchFamily="18" charset="0"/>
              </a:rPr>
              <a:t>NU</a:t>
            </a:r>
            <a:r>
              <a:rPr lang="ro-RO" dirty="0">
                <a:solidFill>
                  <a:srgbClr val="FF0000"/>
                </a:solidFill>
                <a:ea typeface="Times New Roman" panose="02020603050405020304" pitchFamily="18" charset="0"/>
              </a:rPr>
              <a:t> pot fi efectuate la bordul unui vehicul. Ele se efectuează într-un spațiu de cazare corespunzător și adaptat atât pentru bărbați, cât și pentru femei, cu spații de dormit și instalații sanitare adecvate</a:t>
            </a:r>
            <a:r>
              <a:rPr lang="en-US" dirty="0">
                <a:solidFill>
                  <a:srgbClr val="FF0000"/>
                </a:solidFill>
                <a:ea typeface="Times New Roman" panose="02020603050405020304" pitchFamily="18" charset="0"/>
              </a:rPr>
              <a:t> </a:t>
            </a:r>
            <a:r>
              <a:rPr lang="ro-RO" dirty="0">
                <a:solidFill>
                  <a:srgbClr val="FF0000"/>
                </a:solidFill>
                <a:ea typeface="Times New Roman" panose="02020603050405020304" pitchFamily="18" charset="0"/>
              </a:rPr>
              <a:t>permitand intimitate suficienta. Acest spatiu poate fi de exemplu un hotel, motel, apartament inchiriat sau resedinta privata.</a:t>
            </a:r>
            <a:endParaRPr lang="ro-RO" dirty="0">
              <a:ea typeface="Times New Roman" panose="02020603050405020304" pitchFamily="18" charset="0"/>
            </a:endParaRPr>
          </a:p>
          <a:p>
            <a:pPr marL="285750" indent="-285750">
              <a:buFont typeface="Arial" panose="020B0604020202020204" pitchFamily="34" charset="0"/>
              <a:buChar char="•"/>
            </a:pPr>
            <a:r>
              <a:rPr lang="ro-RO" dirty="0">
                <a:solidFill>
                  <a:srgbClr val="FF0000"/>
                </a:solidFill>
                <a:ea typeface="Times New Roman" panose="02020603050405020304" pitchFamily="18" charset="0"/>
              </a:rPr>
              <a:t>Eventualele costuri de cazare în exteriorul vehiculului sunt suportate de către angajator.</a:t>
            </a:r>
            <a:endParaRPr lang="ro-RO" dirty="0">
              <a:ea typeface="Times New Roman" panose="02020603050405020304" pitchFamily="18" charset="0"/>
            </a:endParaRPr>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0575" y="1310109"/>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3911933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457200" y="1568125"/>
            <a:ext cx="8427871" cy="438581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Repaus</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Calibri" pitchFamily="34" charset="0"/>
                <a:ea typeface="+mn-ea"/>
                <a:cs typeface="+mn-cs"/>
              </a:rPr>
              <a:t>saptamanal</a:t>
            </a: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(4/6)</a:t>
            </a:r>
            <a:endParaRPr kumimoji="0" lang="en-GB"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R="116840" algn="just">
              <a:spcAft>
                <a:spcPts val="600"/>
              </a:spcAft>
            </a:pPr>
            <a:endParaRPr lang="en-US" sz="1600" dirty="0">
              <a:solidFill>
                <a:srgbClr val="FF0000"/>
              </a:solidFill>
              <a:ea typeface="Times New Roman" panose="02020603050405020304" pitchFamily="18" charset="0"/>
            </a:endParaRPr>
          </a:p>
          <a:p>
            <a:pPr marL="285750" marR="116840" indent="-285750" algn="just">
              <a:spcAft>
                <a:spcPts val="600"/>
              </a:spcAft>
              <a:buFont typeface="Arial" panose="020B0604020202020204" pitchFamily="34" charset="0"/>
              <a:buChar char="•"/>
            </a:pPr>
            <a:r>
              <a:rPr lang="ro-RO" sz="1600" dirty="0">
                <a:solidFill>
                  <a:srgbClr val="FF0000"/>
                </a:solidFill>
                <a:ea typeface="Times New Roman" panose="02020603050405020304" pitchFamily="18" charset="0"/>
              </a:rPr>
              <a:t>Întreprinderile de transport organizează activitatea conducătorilor auto în așa fel încât aceștia să poată </a:t>
            </a:r>
            <a:r>
              <a:rPr lang="ro-RO" sz="1600" b="1" dirty="0">
                <a:solidFill>
                  <a:srgbClr val="FF0000"/>
                </a:solidFill>
                <a:ea typeface="Times New Roman" panose="02020603050405020304" pitchFamily="18" charset="0"/>
              </a:rPr>
              <a:t>în fiecare perioadă de patru săptămâni consecutive</a:t>
            </a:r>
            <a:r>
              <a:rPr lang="ro-RO" sz="1600" dirty="0">
                <a:solidFill>
                  <a:srgbClr val="FF0000"/>
                </a:solidFill>
                <a:ea typeface="Times New Roman" panose="02020603050405020304" pitchFamily="18" charset="0"/>
              </a:rPr>
              <a:t> să se întoarcă la centrul operațional al angajatorului unde se află locul normal de staționare al conducătorului auto și unde începe perioada de repaus săptămânal a conducătorului auto, în statul membru de stabilire al angajatorului, sau să se întoarcă la locul de reședință al conducătorului auto, pentru a petrece cel puțin o perioadă de repaus săptămânal normală sau o perioadă de repaus săptămânal de peste 45 de ore luată în compensație pentru perioade de repaus săptămânal reduse.</a:t>
            </a:r>
            <a:endParaRPr lang="ro-RO" sz="1600" dirty="0">
              <a:ea typeface="Times New Roman" panose="02020603050405020304" pitchFamily="18" charset="0"/>
            </a:endParaRPr>
          </a:p>
          <a:p>
            <a:pPr marL="285750" marR="116840" indent="-285750" algn="just">
              <a:spcAft>
                <a:spcPts val="600"/>
              </a:spcAft>
              <a:buFont typeface="Arial" panose="020B0604020202020204" pitchFamily="34" charset="0"/>
              <a:buChar char="•"/>
            </a:pPr>
            <a:r>
              <a:rPr lang="en-US" sz="1600" dirty="0">
                <a:solidFill>
                  <a:srgbClr val="FF0000"/>
                </a:solidFill>
                <a:ea typeface="Times New Roman" panose="02020603050405020304" pitchFamily="18" charset="0"/>
              </a:rPr>
              <a:t>I</a:t>
            </a:r>
            <a:r>
              <a:rPr lang="ro-RO" sz="1600" dirty="0">
                <a:solidFill>
                  <a:srgbClr val="FF0000"/>
                </a:solidFill>
                <a:ea typeface="Times New Roman" panose="02020603050405020304" pitchFamily="18" charset="0"/>
              </a:rPr>
              <a:t>n cazul în care conducătorul auto a efectuat două perioade de repaus săptămânal reduse consecutive, întreprinderea de transport organizează activitatea conducătorului auto în așa fel încât acesta să poată să se întoarcă înainte de începutul perioadei de repaus săptămânal normale de peste 45 de ore luată în compensație.</a:t>
            </a:r>
            <a:r>
              <a:rPr lang="en-US" sz="1600" dirty="0">
                <a:solidFill>
                  <a:srgbClr val="FF0000"/>
                </a:solidFill>
                <a:ea typeface="Times New Roman" panose="02020603050405020304" pitchFamily="18" charset="0"/>
              </a:rPr>
              <a:t> </a:t>
            </a:r>
            <a:r>
              <a:rPr lang="en-US" sz="1600" b="1" dirty="0">
                <a:solidFill>
                  <a:srgbClr val="FF0000"/>
                </a:solidFill>
                <a:ea typeface="Times New Roman" panose="02020603050405020304" pitchFamily="18" charset="0"/>
              </a:rPr>
              <a:t>Deci, la </a:t>
            </a:r>
            <a:r>
              <a:rPr lang="en-US" sz="1600" b="1" dirty="0" err="1">
                <a:solidFill>
                  <a:srgbClr val="FF0000"/>
                </a:solidFill>
                <a:ea typeface="Times New Roman" panose="02020603050405020304" pitchFamily="18" charset="0"/>
              </a:rPr>
              <a:t>trei</a:t>
            </a:r>
            <a:r>
              <a:rPr lang="en-US" sz="1600" b="1" dirty="0">
                <a:solidFill>
                  <a:srgbClr val="FF0000"/>
                </a:solidFill>
                <a:ea typeface="Times New Roman" panose="02020603050405020304" pitchFamily="18" charset="0"/>
              </a:rPr>
              <a:t> </a:t>
            </a:r>
            <a:r>
              <a:rPr lang="en-US" sz="1600" b="1" dirty="0" err="1">
                <a:solidFill>
                  <a:srgbClr val="FF0000"/>
                </a:solidFill>
                <a:ea typeface="Times New Roman" panose="02020603050405020304" pitchFamily="18" charset="0"/>
              </a:rPr>
              <a:t>saptamani</a:t>
            </a:r>
            <a:r>
              <a:rPr lang="en-US" sz="1600" dirty="0">
                <a:solidFill>
                  <a:srgbClr val="FF0000"/>
                </a:solidFill>
                <a:ea typeface="Times New Roman" panose="02020603050405020304" pitchFamily="18" charset="0"/>
              </a:rPr>
              <a:t>!</a:t>
            </a:r>
            <a:endParaRPr lang="ro-RO" sz="1600" dirty="0">
              <a:ea typeface="Times New Roman" panose="02020603050405020304" pitchFamily="18" charset="0"/>
            </a:endParaRPr>
          </a:p>
          <a:p>
            <a:pPr marL="285750" indent="-285750">
              <a:buFont typeface="Arial" panose="020B0604020202020204" pitchFamily="34" charset="0"/>
              <a:buChar char="•"/>
            </a:pPr>
            <a:r>
              <a:rPr lang="ro-RO" sz="1600" dirty="0">
                <a:solidFill>
                  <a:srgbClr val="FF0000"/>
                </a:solidFill>
                <a:ea typeface="Times New Roman" panose="02020603050405020304" pitchFamily="18" charset="0"/>
              </a:rPr>
              <a:t>Întreprinderea de transport documentează modul în care își îndeplinește această obligație și păstrează documentația la sediu pentru a o prezenta la cererea autorităților de control.</a:t>
            </a:r>
            <a:endParaRPr kumimoji="0" lang="ro-RO" sz="1600" b="0" i="0" u="none" strike="noStrike" kern="1200" cap="none" spc="0" normalizeH="0" baseline="0" noProof="0" dirty="0">
              <a:ln>
                <a:noFill/>
              </a:ln>
              <a:solidFill>
                <a:prstClr val="black"/>
              </a:solidFill>
              <a:effectLst/>
              <a:uLnTx/>
              <a:uFillTx/>
            </a:endParaRPr>
          </a:p>
        </p:txBody>
      </p:sp>
      <p:pic>
        <p:nvPicPr>
          <p:cNvPr id="8"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3748" y="1630106"/>
            <a:ext cx="536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extLst>
      <p:ext uri="{BB962C8B-B14F-4D97-AF65-F5344CB8AC3E}">
        <p14:creationId xmlns:p14="http://schemas.microsoft.com/office/powerpoint/2010/main" val="3517053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51520" y="1299041"/>
            <a:ext cx="8435280" cy="5632311"/>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Calibri"/>
                <a:ea typeface="+mn-ea"/>
                <a:cs typeface="+mn-cs"/>
              </a:rPr>
              <a:t>Controale</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incepand</a:t>
            </a:r>
            <a:r>
              <a:rPr kumimoji="0" lang="en-US" sz="1800" b="1" i="0" u="none" strike="noStrike" kern="1200" cap="none" spc="0" normalizeH="0" baseline="0" noProof="0" dirty="0">
                <a:ln>
                  <a:noFill/>
                </a:ln>
                <a:solidFill>
                  <a:srgbClr val="FF0000"/>
                </a:solidFill>
                <a:effectLst/>
                <a:uLnTx/>
                <a:uFillTx/>
                <a:latin typeface="Calibri"/>
                <a:ea typeface="+mn-ea"/>
                <a:cs typeface="+mn-cs"/>
              </a:rPr>
              <a:t> cu 2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februarie</a:t>
            </a:r>
            <a:r>
              <a:rPr kumimoji="0" lang="en-US" sz="1800" b="1" i="0" u="none" strike="noStrike" kern="1200" cap="none" spc="0" normalizeH="0" baseline="0" noProof="0" dirty="0">
                <a:ln>
                  <a:noFill/>
                </a:ln>
                <a:solidFill>
                  <a:srgbClr val="FF0000"/>
                </a:solidFill>
                <a:effectLst/>
                <a:uLnTx/>
                <a:uFillTx/>
                <a:latin typeface="Calibri"/>
                <a:ea typeface="+mn-ea"/>
                <a:cs typeface="+mn-cs"/>
              </a:rPr>
              <a:t> 2022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adaugare</a:t>
            </a:r>
            <a:r>
              <a:rPr kumimoji="0" lang="en-US" sz="1800" b="1" i="0" u="none" strike="noStrike" kern="1200" cap="none" spc="0" normalizeH="0" baseline="0" noProof="0" dirty="0">
                <a:ln>
                  <a:noFill/>
                </a:ln>
                <a:solidFill>
                  <a:srgbClr val="FF0000"/>
                </a:solidFill>
                <a:effectLst/>
                <a:uLnTx/>
                <a:uFillTx/>
                <a:latin typeface="Calibri"/>
                <a:ea typeface="+mn-ea"/>
                <a:cs typeface="+mn-cs"/>
              </a:rPr>
              <a:t> la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lista</a:t>
            </a:r>
            <a:r>
              <a:rPr kumimoji="0" lang="en-US" sz="1800" b="1" i="0" u="none" strike="noStrike" kern="1200" cap="none" spc="0" normalizeH="0" baseline="0" noProof="0" dirty="0">
                <a:ln>
                  <a:noFill/>
                </a:ln>
                <a:solidFill>
                  <a:srgbClr val="FF0000"/>
                </a:solidFill>
                <a:effectLst/>
                <a:uLnTx/>
                <a:uFillTx/>
                <a:latin typeface="Calibri"/>
                <a:ea typeface="+mn-ea"/>
                <a:cs typeface="+mn-cs"/>
              </a:rPr>
              <a:t> </a:t>
            </a:r>
            <a:r>
              <a:rPr kumimoji="0" lang="en-US" sz="1800" b="1" i="0" u="none" strike="noStrike" kern="1200" cap="none" spc="0" normalizeH="0" baseline="0" noProof="0" dirty="0" err="1">
                <a:ln>
                  <a:noFill/>
                </a:ln>
                <a:solidFill>
                  <a:srgbClr val="FF0000"/>
                </a:solidFill>
                <a:effectLst/>
                <a:uLnTx/>
                <a:uFillTx/>
                <a:latin typeface="Calibri"/>
                <a:ea typeface="+mn-ea"/>
                <a:cs typeface="+mn-cs"/>
              </a:rPr>
              <a:t>existenta</a:t>
            </a:r>
            <a:r>
              <a:rPr kumimoji="0" lang="en-US" sz="1800" b="1" i="0" u="none" strike="noStrike" kern="1200" cap="none" spc="0" normalizeH="0" baseline="0" noProof="0" dirty="0">
                <a:ln>
                  <a:noFill/>
                </a:ln>
                <a:solidFill>
                  <a:srgbClr val="FF0000"/>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In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trafic</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duratele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conducere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zilnice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pauzele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perioadele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repaus</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zilnic</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înregistrate</a:t>
            </a:r>
            <a:r>
              <a:rPr kumimoji="0" lang="en-US" sz="1600" b="0" i="0" u="none" strike="noStrike" kern="1200" cap="none" spc="0" normalizeH="0" baseline="0" noProof="0" dirty="0">
                <a:ln>
                  <a:noFill/>
                </a:ln>
                <a:solidFill>
                  <a:srgbClr val="FF0000"/>
                </a:solidFill>
                <a:effectLst/>
                <a:uLnTx/>
                <a:uFillTx/>
                <a:latin typeface="Calibri"/>
                <a:ea typeface="+mn-ea"/>
                <a:cs typeface="+mn-cs"/>
              </a:rPr>
              <a:t> pe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cardul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conducătorului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auto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memoria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aparatului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înregistrare</a:t>
            </a:r>
            <a:r>
              <a:rPr kumimoji="0" lang="en-US" sz="1600" b="0" i="0" u="none" strike="noStrike" kern="1200" cap="none" spc="0" normalizeH="0" baseline="0" noProof="0" dirty="0">
                <a:ln>
                  <a:noFill/>
                </a:ln>
                <a:solidFill>
                  <a:srgbClr val="FF0000"/>
                </a:solidFill>
                <a:effectLst/>
                <a:uLnTx/>
                <a:uFillTx/>
                <a:latin typeface="Calibri"/>
                <a:ea typeface="+mn-ea"/>
                <a:cs typeface="+mn-cs"/>
              </a:rPr>
              <a:t> pentru ziua in curs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cele</a:t>
            </a:r>
            <a:r>
              <a:rPr kumimoji="0" lang="en-US" sz="1600" b="0" i="0" u="none" strike="noStrike" kern="1200" cap="none" spc="0" normalizeH="0" baseline="0" noProof="0" dirty="0">
                <a:ln>
                  <a:noFill/>
                </a:ln>
                <a:solidFill>
                  <a:srgbClr val="FF0000"/>
                </a:solidFill>
                <a:effectLst/>
                <a:uLnTx/>
                <a:uFillTx/>
                <a:latin typeface="Calibri"/>
                <a:ea typeface="+mn-ea"/>
                <a:cs typeface="+mn-cs"/>
              </a:rPr>
              <a:t> 56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zile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precedente</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toate cazurile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depășire</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vitezei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permise</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definite ca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perioade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un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minut</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viteza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mai</a:t>
            </a:r>
            <a:r>
              <a:rPr kumimoji="0" lang="en-US" sz="1600" b="0" i="0" u="none" strike="noStrike" kern="1200" cap="none" spc="0" normalizeH="0" baseline="0" noProof="0" dirty="0">
                <a:ln>
                  <a:noFill/>
                </a:ln>
                <a:solidFill>
                  <a:srgbClr val="FF0000"/>
                </a:solidFill>
                <a:effectLst/>
                <a:uLnTx/>
                <a:uFillTx/>
                <a:latin typeface="Calibri"/>
                <a:ea typeface="+mn-ea"/>
                <a:cs typeface="+mn-cs"/>
              </a:rPr>
              <a:t> mare de 90 km/h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categoria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N3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de 105 km/h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vehiculele</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categoria</a:t>
            </a:r>
            <a:r>
              <a:rPr kumimoji="0" lang="en-US" sz="1600" b="0" i="0" u="none" strike="noStrike" kern="1200" cap="none" spc="0" normalizeH="0" baseline="0" noProof="0" dirty="0">
                <a:ln>
                  <a:noFill/>
                </a:ln>
                <a:solidFill>
                  <a:srgbClr val="FF0000"/>
                </a:solidFill>
                <a:effectLst/>
                <a:uLnTx/>
                <a:uFillTx/>
                <a:latin typeface="Calibri"/>
                <a:ea typeface="+mn-ea"/>
                <a:cs typeface="+mn-cs"/>
              </a:rPr>
              <a:t> M3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La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sediul</a:t>
            </a:r>
            <a:r>
              <a:rPr kumimoji="0" lang="en-US" sz="1800" b="0" i="0" u="none" strike="noStrike" kern="1200" cap="none" spc="0" normalizeH="0" baseline="0" noProof="0" dirty="0">
                <a:ln>
                  <a:noFill/>
                </a:ln>
                <a:solidFill>
                  <a:srgbClr val="FF0000"/>
                </a:solidFill>
                <a:effectLst/>
                <a:uLnTx/>
                <a:uFillTx/>
                <a:latin typeface="Calibri"/>
                <a:ea typeface="+mn-ea"/>
                <a:cs typeface="+mn-cs"/>
              </a:rPr>
              <a:t> </a:t>
            </a:r>
            <a:r>
              <a:rPr kumimoji="0" lang="en-US" sz="1800" b="0" i="0" u="none" strike="noStrike" kern="1200" cap="none" spc="0" normalizeH="0" baseline="0" noProof="0" dirty="0" err="1">
                <a:ln>
                  <a:noFill/>
                </a:ln>
                <a:solidFill>
                  <a:srgbClr val="FF0000"/>
                </a:solidFill>
                <a:effectLst/>
                <a:uLnTx/>
                <a:uFillTx/>
                <a:latin typeface="Calibri"/>
                <a:ea typeface="+mn-ea"/>
                <a:cs typeface="+mn-cs"/>
              </a:rPr>
              <a:t>intreprinderilor</a:t>
            </a: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timpului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lucru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săptămânal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mediu</a:t>
            </a:r>
            <a:r>
              <a:rPr kumimoji="0" lang="en-US" sz="1600" b="0" i="0" u="none" strike="noStrike" kern="1200" cap="none" spc="0" normalizeH="0" baseline="0" noProof="0" dirty="0">
                <a:ln>
                  <a:noFill/>
                </a:ln>
                <a:solidFill>
                  <a:srgbClr val="FF0000"/>
                </a:solidFill>
                <a:effectLst/>
                <a:uLnTx/>
                <a:uFillTx/>
                <a:latin typeface="Calibri"/>
                <a:ea typeface="+mn-ea"/>
                <a:cs typeface="+mn-cs"/>
              </a:rPr>
              <a:t> maxim (48 ore pe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saptamana</a:t>
            </a:r>
            <a:r>
              <a:rPr kumimoji="0" lang="en-US" sz="1600" b="0" i="0" u="none" strike="noStrike" kern="1200" cap="none" spc="0" normalizeH="0" baseline="0" noProof="0" dirty="0">
                <a:ln>
                  <a:noFill/>
                </a:ln>
                <a:solidFill>
                  <a:srgbClr val="FF0000"/>
                </a:solidFill>
                <a:effectLst/>
                <a:uLnTx/>
                <a:uFillTx/>
                <a:latin typeface="Calibri"/>
                <a:ea typeface="+mn-ea"/>
                <a:cs typeface="+mn-cs"/>
              </a:rPr>
              <a:t> 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ultimele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luni</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pauzelor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cerințelor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privind</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munca</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noapte</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obligațiilor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le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revin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întreprinderilor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privește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plata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spațiilor</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cazare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pentru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conducătorii</a:t>
            </a:r>
            <a:r>
              <a:rPr kumimoji="0" lang="en-US" sz="1600" b="0" i="0" u="none" strike="noStrike" kern="1200" cap="none" spc="0" normalizeH="0" baseline="0" noProof="0" dirty="0">
                <a:ln>
                  <a:noFill/>
                </a:ln>
                <a:solidFill>
                  <a:srgbClr val="FF0000"/>
                </a:solidFill>
                <a:effectLst/>
                <a:uLnTx/>
                <a:uFillTx/>
                <a:latin typeface="Calibri"/>
                <a:ea typeface="+mn-ea"/>
                <a:cs typeface="+mn-cs"/>
              </a:rPr>
              <a:t> auto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organizarea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muncii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acestora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intoarcerea</a:t>
            </a:r>
            <a:r>
              <a:rPr kumimoji="0" lang="en-US" sz="1600" b="0" i="0" u="none" strike="noStrike" kern="1200" cap="none" spc="0" normalizeH="0" baseline="0" noProof="0" dirty="0">
                <a:ln>
                  <a:noFill/>
                </a:ln>
                <a:solidFill>
                  <a:srgbClr val="FF0000"/>
                </a:solidFill>
                <a:effectLst/>
                <a:uLnTx/>
                <a:uFillTx/>
                <a:latin typeface="Calibri"/>
                <a:ea typeface="+mn-ea"/>
                <a:cs typeface="+mn-cs"/>
              </a:rPr>
              <a:t> la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patru</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trei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saptamani</a:t>
            </a:r>
            <a:r>
              <a:rPr kumimoji="0" lang="en-US" sz="1600" b="0" i="0" u="none" strike="noStrike" kern="1200" cap="none" spc="0" normalizeH="0" baseline="0" noProof="0" dirty="0">
                <a:ln>
                  <a:noFill/>
                </a:ln>
                <a:solidFill>
                  <a:srgbClr val="FF0000"/>
                </a:solidFill>
                <a:effectLst/>
                <a:uLnTx/>
                <a:uFillTx/>
                <a:latin typeface="Calibri"/>
                <a:ea typeface="+mn-ea"/>
                <a:cs typeface="+mn-cs"/>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cazul</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a:t>
            </a:r>
            <a:r>
              <a:rPr kumimoji="0" lang="en-US" sz="1600" b="0" i="0" u="none" strike="noStrike" kern="1200" cap="none" spc="0" normalizeH="0" baseline="0" noProof="0" dirty="0">
                <a:ln>
                  <a:noFill/>
                </a:ln>
                <a:solidFill>
                  <a:srgbClr val="FF0000"/>
                </a:solidFill>
                <a:effectLst/>
                <a:uLnTx/>
                <a:uFillTx/>
                <a:latin typeface="Calibri"/>
                <a:ea typeface="+mn-ea"/>
                <a:cs typeface="+mn-cs"/>
              </a:rPr>
              <a:t> care se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constată</a:t>
            </a:r>
            <a:r>
              <a:rPr kumimoji="0" lang="en-US" sz="1600" b="0" i="0" u="none" strike="noStrike" kern="1200" cap="none" spc="0" normalizeH="0" baseline="0" noProof="0" dirty="0">
                <a:ln>
                  <a:noFill/>
                </a:ln>
                <a:solidFill>
                  <a:srgbClr val="FF0000"/>
                </a:solidFill>
                <a:effectLst/>
                <a:uLnTx/>
                <a:uFillTx/>
                <a:latin typeface="Calibri"/>
                <a:ea typeface="+mn-ea"/>
                <a:cs typeface="+mn-cs"/>
              </a:rPr>
              <a:t> o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încălcare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statele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membre</a:t>
            </a:r>
            <a:r>
              <a:rPr kumimoji="0" lang="en-US" sz="1600" b="0" i="0" u="none" strike="noStrike" kern="1200" cap="none" spc="0" normalizeH="0" baseline="0" noProof="0" dirty="0">
                <a:ln>
                  <a:noFill/>
                </a:ln>
                <a:solidFill>
                  <a:srgbClr val="FF0000"/>
                </a:solidFill>
                <a:effectLst/>
                <a:uLnTx/>
                <a:uFillTx/>
                <a:latin typeface="Calibri"/>
                <a:ea typeface="+mn-ea"/>
                <a:cs typeface="+mn-cs"/>
              </a:rPr>
              <a:t> pot,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dacă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este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necesar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verifice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responsabilitatea</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partajată</a:t>
            </a:r>
            <a:r>
              <a:rPr kumimoji="0" lang="en-US" sz="1600" b="0" i="0" u="none" strike="noStrike" kern="1200" cap="none" spc="0" normalizeH="0" baseline="0" noProof="0" dirty="0">
                <a:ln>
                  <a:noFill/>
                </a:ln>
                <a:solidFill>
                  <a:srgbClr val="FF0000"/>
                </a:solidFill>
                <a:effectLst/>
                <a:uLnTx/>
                <a:uFillTx/>
                <a:latin typeface="Calibri"/>
                <a:ea typeface="+mn-ea"/>
                <a:cs typeface="+mn-cs"/>
              </a:rPr>
              <a:t> a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altor</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instigatori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complici</a:t>
            </a:r>
            <a:r>
              <a:rPr kumimoji="0" lang="en-US" sz="1600" b="0" i="0" u="none" strike="noStrike" kern="1200" cap="none" spc="0" normalizeH="0" baseline="0" noProof="0" dirty="0">
                <a:ln>
                  <a:noFill/>
                </a:ln>
                <a:solidFill>
                  <a:srgbClr val="FF0000"/>
                </a:solidFill>
                <a:effectLst/>
                <a:uLnTx/>
                <a:uFillTx/>
                <a:latin typeface="Calibri"/>
                <a:ea typeface="+mn-ea"/>
                <a:cs typeface="+mn-cs"/>
              </a:rPr>
              <a:t> din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lanțul</a:t>
            </a:r>
            <a:r>
              <a:rPr kumimoji="0" lang="en-US" sz="1600" b="0" i="0" u="none" strike="noStrike" kern="1200" cap="none" spc="0" normalizeH="0" baseline="0" noProof="0" dirty="0">
                <a:ln>
                  <a:noFill/>
                </a:ln>
                <a:solidFill>
                  <a:srgbClr val="FF0000"/>
                </a:solidFill>
                <a:effectLst/>
                <a:uLnTx/>
                <a:uFillTx/>
                <a:latin typeface="Calibri"/>
                <a:ea typeface="+mn-ea"/>
                <a:cs typeface="+mn-cs"/>
              </a:rPr>
              <a:t> de transport, cum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ar</a:t>
            </a:r>
            <a:r>
              <a:rPr kumimoji="0" lang="en-US" sz="1600" b="0" i="0" u="none" strike="noStrike" kern="1200" cap="none" spc="0" normalizeH="0" baseline="0" noProof="0" dirty="0">
                <a:ln>
                  <a:noFill/>
                </a:ln>
                <a:solidFill>
                  <a:srgbClr val="FF0000"/>
                </a:solidFill>
                <a:effectLst/>
                <a:uLnTx/>
                <a:uFillTx/>
                <a:latin typeface="Calibri"/>
                <a:ea typeface="+mn-ea"/>
                <a:cs typeface="+mn-cs"/>
              </a:rPr>
              <a:t> fi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expeditorii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agenții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expediție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sau</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contractanții</a:t>
            </a:r>
            <a:r>
              <a:rPr kumimoji="0" lang="en-US" sz="1600" b="0" i="0" u="none" strike="noStrike" kern="1200" cap="none" spc="0" normalizeH="0" baseline="0" noProof="0" dirty="0">
                <a:ln>
                  <a:noFill/>
                </a:ln>
                <a:solidFill>
                  <a:srgbClr val="FF0000"/>
                </a:solidFill>
                <a:effectLst/>
                <a:uLnTx/>
                <a:uFillTx/>
                <a:latin typeface="Calibri"/>
                <a:ea typeface="+mn-ea"/>
                <a:cs typeface="+mn-cs"/>
              </a:rPr>
              <a:t>, precum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verifice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dacă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dispozițiile</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contractelor</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furnizare</a:t>
            </a:r>
            <a:r>
              <a:rPr kumimoji="0" lang="en-US" sz="1600" b="0" i="0" u="none" strike="noStrike" kern="1200" cap="none" spc="0" normalizeH="0" baseline="0" noProof="0" dirty="0">
                <a:ln>
                  <a:noFill/>
                </a:ln>
                <a:solidFill>
                  <a:srgbClr val="FF0000"/>
                </a:solidFill>
                <a:effectLst/>
                <a:uLnTx/>
                <a:uFillTx/>
                <a:latin typeface="Calibri"/>
                <a:ea typeface="+mn-ea"/>
                <a:cs typeface="+mn-cs"/>
              </a:rPr>
              <a:t> de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servicii</a:t>
            </a:r>
            <a:r>
              <a:rPr kumimoji="0" lang="en-US" sz="1600" b="0" i="0" u="none" strike="noStrike" kern="1200" cap="none" spc="0" normalizeH="0" baseline="0" noProof="0" dirty="0">
                <a:ln>
                  <a:noFill/>
                </a:ln>
                <a:solidFill>
                  <a:srgbClr val="FF0000"/>
                </a:solidFill>
                <a:effectLst/>
                <a:uLnTx/>
                <a:uFillTx/>
                <a:latin typeface="Calibri"/>
                <a:ea typeface="+mn-ea"/>
                <a:cs typeface="+mn-cs"/>
              </a:rPr>
              <a:t> de transport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respectă</a:t>
            </a:r>
            <a:r>
              <a:rPr kumimoji="0" lang="en-US" sz="1600" b="0" i="0" u="none" strike="noStrike" kern="1200" cap="none" spc="0" normalizeH="0" baseline="0" noProof="0" dirty="0">
                <a:ln>
                  <a:noFill/>
                </a:ln>
                <a:solidFill>
                  <a:srgbClr val="FF0000"/>
                </a:solidFill>
                <a:effectLst/>
                <a:uLnTx/>
                <a:uFillTx/>
                <a:latin typeface="Calibri"/>
                <a:ea typeface="+mn-ea"/>
                <a:cs typeface="+mn-cs"/>
              </a:rPr>
              <a:t>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Regulamentele</a:t>
            </a:r>
            <a:r>
              <a:rPr kumimoji="0" lang="en-US" sz="1600" b="0" i="0" u="none" strike="noStrike" kern="1200" cap="none" spc="0" normalizeH="0" baseline="0" noProof="0" dirty="0">
                <a:ln>
                  <a:noFill/>
                </a:ln>
                <a:solidFill>
                  <a:srgbClr val="FF0000"/>
                </a:solidFill>
                <a:effectLst/>
                <a:uLnTx/>
                <a:uFillTx/>
                <a:latin typeface="Calibri"/>
                <a:ea typeface="+mn-ea"/>
                <a:cs typeface="+mn-cs"/>
              </a:rPr>
              <a:t> (CE) nr. 561/20016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și</a:t>
            </a:r>
            <a:r>
              <a:rPr kumimoji="0" lang="en-US" sz="1600" b="0" i="0" u="none" strike="noStrike" kern="1200" cap="none" spc="0" normalizeH="0" baseline="0" noProof="0" dirty="0">
                <a:ln>
                  <a:noFill/>
                </a:ln>
                <a:solidFill>
                  <a:srgbClr val="FF0000"/>
                </a:solidFill>
                <a:effectLst/>
                <a:uLnTx/>
                <a:uFillTx/>
                <a:latin typeface="Calibri"/>
                <a:ea typeface="+mn-ea"/>
                <a:cs typeface="+mn-cs"/>
              </a:rPr>
              <a:t> (UE) nr. 165/2014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405246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14089-7E87-43F7-BA28-86B824C325BB}"/>
              </a:ext>
            </a:extLst>
          </p:cNvPr>
          <p:cNvSpPr>
            <a:spLocks noGrp="1"/>
          </p:cNvSpPr>
          <p:nvPr>
            <p:ph type="title"/>
          </p:nvPr>
        </p:nvSpPr>
        <p:spPr/>
        <p:txBody>
          <a:bodyPr/>
          <a:lstStyle/>
          <a:p>
            <a:r>
              <a:rPr lang="en-US" dirty="0" err="1">
                <a:solidFill>
                  <a:srgbClr val="FF0000"/>
                </a:solidFill>
              </a:rPr>
              <a:t>Derogarea</a:t>
            </a:r>
            <a:r>
              <a:rPr lang="en-US" dirty="0">
                <a:solidFill>
                  <a:srgbClr val="FF0000"/>
                </a:solidFill>
              </a:rPr>
              <a:t> </a:t>
            </a:r>
            <a:r>
              <a:rPr lang="en-US" dirty="0" err="1">
                <a:solidFill>
                  <a:srgbClr val="FF0000"/>
                </a:solidFill>
              </a:rPr>
              <a:t>pentru</a:t>
            </a:r>
            <a:r>
              <a:rPr lang="en-US" dirty="0">
                <a:solidFill>
                  <a:srgbClr val="FF0000"/>
                </a:solidFill>
              </a:rPr>
              <a:t> </a:t>
            </a:r>
            <a:r>
              <a:rPr lang="en-US" dirty="0" err="1">
                <a:solidFill>
                  <a:srgbClr val="FF0000"/>
                </a:solidFill>
              </a:rPr>
              <a:t>feribot</a:t>
            </a:r>
            <a:r>
              <a:rPr lang="en-US" dirty="0">
                <a:solidFill>
                  <a:srgbClr val="FF0000"/>
                </a:solidFill>
              </a:rPr>
              <a:t>/</a:t>
            </a:r>
            <a:r>
              <a:rPr lang="en-US" dirty="0" err="1">
                <a:solidFill>
                  <a:srgbClr val="FF0000"/>
                </a:solidFill>
              </a:rPr>
              <a:t>tren</a:t>
            </a:r>
            <a:endParaRPr lang="ro-RO" dirty="0">
              <a:solidFill>
                <a:srgbClr val="FF0000"/>
              </a:solidFill>
            </a:endParaRPr>
          </a:p>
        </p:txBody>
      </p:sp>
      <p:sp>
        <p:nvSpPr>
          <p:cNvPr id="3" name="Content Placeholder 2">
            <a:extLst>
              <a:ext uri="{FF2B5EF4-FFF2-40B4-BE49-F238E27FC236}">
                <a16:creationId xmlns:a16="http://schemas.microsoft.com/office/drawing/2014/main" id="{9987E18B-F427-433C-8188-799478B24C7E}"/>
              </a:ext>
            </a:extLst>
          </p:cNvPr>
          <p:cNvSpPr>
            <a:spLocks noGrp="1"/>
          </p:cNvSpPr>
          <p:nvPr>
            <p:ph idx="1"/>
          </p:nvPr>
        </p:nvSpPr>
        <p:spPr/>
        <p:txBody>
          <a:bodyPr>
            <a:normAutofit fontScale="62500" lnSpcReduction="20000"/>
          </a:bodyPr>
          <a:lstStyle/>
          <a:p>
            <a:pPr marL="0" marR="65405" algn="just">
              <a:spcBef>
                <a:spcPts val="0"/>
              </a:spcBef>
              <a:spcAft>
                <a:spcPts val="600"/>
              </a:spcAft>
            </a:pPr>
            <a:r>
              <a:rPr lang="en-US" sz="3200" dirty="0">
                <a:solidFill>
                  <a:srgbClr val="FF0000"/>
                </a:solidFill>
                <a:effectLst/>
                <a:ea typeface="Times New Roman" panose="02020603050405020304" pitchFamily="18" charset="0"/>
              </a:rPr>
              <a:t>A</a:t>
            </a:r>
            <a:r>
              <a:rPr lang="ro-RO" sz="3200" dirty="0">
                <a:solidFill>
                  <a:srgbClr val="FF0000"/>
                </a:solidFill>
                <a:effectLst/>
                <a:ea typeface="Times New Roman" panose="02020603050405020304" pitchFamily="18" charset="0"/>
              </a:rPr>
              <a:t>tunci când un conducător auto însoțește un vehicul transportat cu feribotul sau cu trenul și efectuează în același timp o perioadă de </a:t>
            </a:r>
            <a:r>
              <a:rPr lang="ro-RO" sz="3200" b="1" dirty="0">
                <a:solidFill>
                  <a:srgbClr val="FF0000"/>
                </a:solidFill>
                <a:effectLst/>
                <a:ea typeface="Times New Roman" panose="02020603050405020304" pitchFamily="18" charset="0"/>
              </a:rPr>
              <a:t>repaus zilnic normală sau o perioadă de repaus săptămânal redusă</a:t>
            </a:r>
            <a:r>
              <a:rPr lang="ro-RO" sz="3200" dirty="0">
                <a:solidFill>
                  <a:srgbClr val="FF0000"/>
                </a:solidFill>
                <a:effectLst/>
                <a:ea typeface="Times New Roman" panose="02020603050405020304" pitchFamily="18" charset="0"/>
              </a:rPr>
              <a:t>, această perioadă poate fi întreruptă cel mult de două ori de alte activități a căror durată totală nu depășește o oră. Pe parcursul acestei perioade de repaus zilnic normale sau perioade de repaus săptămânal reduse, conducătorul auto are acces la o cabină de dormit sau la o cușetă aflată la dispoziția sa.</a:t>
            </a:r>
            <a:endParaRPr lang="en-US" sz="3200" dirty="0">
              <a:solidFill>
                <a:srgbClr val="FF0000"/>
              </a:solidFill>
              <a:effectLst/>
              <a:ea typeface="Times New Roman" panose="02020603050405020304" pitchFamily="18" charset="0"/>
            </a:endParaRPr>
          </a:p>
          <a:p>
            <a:pPr marL="0" marR="65405" indent="0" algn="just">
              <a:spcBef>
                <a:spcPts val="0"/>
              </a:spcBef>
              <a:spcAft>
                <a:spcPts val="600"/>
              </a:spcAft>
              <a:buNone/>
            </a:pPr>
            <a:endParaRPr lang="ro-RO" sz="3200" dirty="0">
              <a:effectLst/>
              <a:ea typeface="Times New Roman" panose="02020603050405020304" pitchFamily="18" charset="0"/>
            </a:endParaRPr>
          </a:p>
          <a:p>
            <a:pPr marL="0" marR="327025" algn="just">
              <a:spcBef>
                <a:spcPts val="0"/>
              </a:spcBef>
              <a:spcAft>
                <a:spcPts val="600"/>
              </a:spcAft>
            </a:pPr>
            <a:r>
              <a:rPr lang="ro-RO" sz="3200" dirty="0">
                <a:solidFill>
                  <a:srgbClr val="FF0000"/>
                </a:solidFill>
                <a:effectLst/>
                <a:ea typeface="Times New Roman" panose="02020603050405020304" pitchFamily="18" charset="0"/>
              </a:rPr>
              <a:t>În ceea ce privește perioadele de </a:t>
            </a:r>
            <a:r>
              <a:rPr lang="ro-RO" sz="3200" b="1" dirty="0">
                <a:solidFill>
                  <a:srgbClr val="FF0000"/>
                </a:solidFill>
                <a:effectLst/>
                <a:ea typeface="Times New Roman" panose="02020603050405020304" pitchFamily="18" charset="0"/>
              </a:rPr>
              <a:t>repaus săptămânal normale</a:t>
            </a:r>
            <a:r>
              <a:rPr lang="ro-RO" sz="3200" dirty="0">
                <a:solidFill>
                  <a:srgbClr val="FF0000"/>
                </a:solidFill>
                <a:effectLst/>
                <a:ea typeface="Times New Roman" panose="02020603050405020304" pitchFamily="18" charset="0"/>
              </a:rPr>
              <a:t>, derogarea respectivă se aplică deplasărilor cu feribotul sau cu trenul numai în cazul în care:</a:t>
            </a:r>
            <a:endParaRPr lang="ro-RO" sz="320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AutoNum type="alphaLcParenBoth"/>
            </a:pPr>
            <a:r>
              <a:rPr lang="ro-RO" sz="3200" spc="-15" dirty="0">
                <a:solidFill>
                  <a:srgbClr val="FF0000"/>
                </a:solidFill>
                <a:effectLst/>
                <a:ea typeface="Times New Roman" panose="02020603050405020304" pitchFamily="18" charset="0"/>
              </a:rPr>
              <a:t>durata programată a deplasării este de minimum opt ore;</a:t>
            </a:r>
            <a:r>
              <a:rPr lang="ro-RO" sz="3200" spc="-30" dirty="0">
                <a:solidFill>
                  <a:srgbClr val="FF0000"/>
                </a:solidFill>
                <a:effectLst/>
                <a:ea typeface="Times New Roman" panose="02020603050405020304" pitchFamily="18" charset="0"/>
              </a:rPr>
              <a:t> </a:t>
            </a:r>
            <a:r>
              <a:rPr lang="ro-RO" sz="3200" spc="-15" dirty="0">
                <a:solidFill>
                  <a:srgbClr val="FF0000"/>
                </a:solidFill>
                <a:effectLst/>
                <a:ea typeface="Times New Roman" panose="02020603050405020304" pitchFamily="18" charset="0"/>
              </a:rPr>
              <a:t>și</a:t>
            </a:r>
            <a:endParaRPr lang="ro-RO" sz="2800" spc="-15"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AutoNum type="alphaLcParenBoth"/>
            </a:pPr>
            <a:r>
              <a:rPr lang="ro-RO" sz="3200" spc="-15" dirty="0">
                <a:solidFill>
                  <a:srgbClr val="FF0000"/>
                </a:solidFill>
                <a:effectLst/>
                <a:ea typeface="Times New Roman" panose="02020603050405020304" pitchFamily="18" charset="0"/>
              </a:rPr>
              <a:t>conducătorul auto are acces la o cabină de dormit pe feribot sau în tren.;</a:t>
            </a:r>
            <a:endParaRPr lang="ro-RO" sz="2800" spc="-15" dirty="0">
              <a:effectLst/>
              <a:ea typeface="Times New Roman" panose="02020603050405020304" pitchFamily="18" charset="0"/>
            </a:endParaRPr>
          </a:p>
          <a:p>
            <a:pPr marL="0" indent="0">
              <a:buNone/>
            </a:pPr>
            <a:r>
              <a:rPr lang="en-US" dirty="0"/>
              <a:t>In </a:t>
            </a:r>
            <a:r>
              <a:rPr lang="en-US" dirty="0" err="1"/>
              <a:t>acest</a:t>
            </a:r>
            <a:r>
              <a:rPr lang="en-US" dirty="0"/>
              <a:t> </a:t>
            </a:r>
            <a:r>
              <a:rPr lang="en-US" dirty="0" err="1"/>
              <a:t>caz</a:t>
            </a:r>
            <a:r>
              <a:rPr lang="en-US" dirty="0"/>
              <a:t>, c</a:t>
            </a:r>
            <a:r>
              <a:rPr lang="ro-RO" dirty="0"/>
              <a:t>onducatorul auto </a:t>
            </a:r>
            <a:r>
              <a:rPr lang="ro-RO" b="1" u="sng" dirty="0"/>
              <a:t>nu</a:t>
            </a:r>
            <a:r>
              <a:rPr lang="ro-RO" b="1" dirty="0"/>
              <a:t> poate efectua</a:t>
            </a:r>
            <a:r>
              <a:rPr lang="ro-RO" dirty="0"/>
              <a:t> restul de repaus saptamanal normal la bordul vehiculului</a:t>
            </a:r>
            <a:r>
              <a:rPr lang="en-US" dirty="0"/>
              <a:t>!</a:t>
            </a:r>
            <a:endParaRPr lang="ro-RO" dirty="0"/>
          </a:p>
        </p:txBody>
      </p:sp>
    </p:spTree>
    <p:extLst>
      <p:ext uri="{BB962C8B-B14F-4D97-AF65-F5344CB8AC3E}">
        <p14:creationId xmlns:p14="http://schemas.microsoft.com/office/powerpoint/2010/main" val="3256937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24210" y="1268606"/>
            <a:ext cx="8435280" cy="4801314"/>
          </a:xfrm>
          <a:prstGeom prst="rect">
            <a:avLst/>
          </a:prstGeom>
        </p:spPr>
        <p:txBody>
          <a:bodyPr wrap="square">
            <a:spAutoFit/>
          </a:bodyPr>
          <a:lstStyle/>
          <a:p>
            <a:pPr algn="ctr">
              <a:defRPr/>
            </a:pPr>
            <a:r>
              <a:rPr lang="ro-RO" sz="2400" b="1" dirty="0"/>
              <a:t>Utilizarea corectă a tahografelor</a:t>
            </a:r>
            <a:endParaRPr lang="en-US" sz="2400" dirty="0"/>
          </a:p>
          <a:p>
            <a:pPr>
              <a:defRPr/>
            </a:pPr>
            <a:r>
              <a:rPr lang="ro-RO" dirty="0"/>
              <a:t> </a:t>
            </a:r>
            <a:endParaRPr lang="en-US" dirty="0"/>
          </a:p>
          <a:p>
            <a:pPr marL="342900" indent="-342900" algn="just">
              <a:buFont typeface="Arial" panose="020B0604020202020204" pitchFamily="34" charset="0"/>
              <a:buChar char="•"/>
              <a:defRPr/>
            </a:pPr>
            <a:r>
              <a:rPr lang="en-US" sz="2400" dirty="0"/>
              <a:t>I</a:t>
            </a:r>
            <a:r>
              <a:rPr lang="ro-RO" sz="2400" dirty="0"/>
              <a:t>ntreprinderile de transport şi conducătorii auto asigură funcţionarea corectă şi utilizarea corespunzătoare a tahografelor digitale şi a cardurilor de conducător auto</a:t>
            </a:r>
            <a:endParaRPr lang="en-US" sz="2400" dirty="0"/>
          </a:p>
          <a:p>
            <a:pPr algn="just">
              <a:defRPr/>
            </a:pPr>
            <a:r>
              <a:rPr lang="ro-RO" sz="2400" dirty="0"/>
              <a:t> </a:t>
            </a:r>
            <a:endParaRPr lang="en-US" sz="2400" dirty="0"/>
          </a:p>
          <a:p>
            <a:pPr marL="342900" indent="-342900" algn="just">
              <a:buFont typeface="Arial" panose="020B0604020202020204" pitchFamily="34" charset="0"/>
              <a:buChar char="•"/>
              <a:defRPr/>
            </a:pPr>
            <a:r>
              <a:rPr lang="en-US" sz="2400" dirty="0"/>
              <a:t>S</a:t>
            </a:r>
            <a:r>
              <a:rPr lang="ro-RO" sz="2400" dirty="0"/>
              <a:t>e interzice falsificarea, disimularea, ştergerea sau distrugerea înregistrărilor făcute pe foaia de înregistrare sau a datelor stocate în tahograf sau pe c</a:t>
            </a:r>
            <a:r>
              <a:rPr lang="en-US" sz="2400" dirty="0"/>
              <a:t>a</a:t>
            </a:r>
            <a:r>
              <a:rPr lang="ro-RO" sz="2400" dirty="0"/>
              <a:t>rdul de conducător auto, precum şi a documentelor imprimate de la tahograf. </a:t>
            </a:r>
            <a:endParaRPr lang="en-US" sz="2400" dirty="0"/>
          </a:p>
          <a:p>
            <a:pPr marL="285750" indent="-285750" algn="just">
              <a:buFontTx/>
              <a:buChar char="-"/>
              <a:defRPr/>
            </a:pPr>
            <a:endParaRPr lang="en-US" sz="2400" dirty="0"/>
          </a:p>
          <a:p>
            <a:pPr marL="342900" indent="-342900" algn="just">
              <a:buFont typeface="Arial" panose="020B0604020202020204" pitchFamily="34" charset="0"/>
              <a:buChar char="•"/>
              <a:defRPr/>
            </a:pPr>
            <a:r>
              <a:rPr lang="en-US" sz="2400" dirty="0"/>
              <a:t>S</a:t>
            </a:r>
            <a:r>
              <a:rPr lang="ro-RO" sz="2400" dirty="0"/>
              <a:t>e interzice manipularea tahografului, a foii de înregistrare sau a cardului de conducător auto </a:t>
            </a:r>
            <a:endParaRPr lang="en-US" sz="2400" dirty="0"/>
          </a:p>
        </p:txBody>
      </p:sp>
    </p:spTree>
    <p:extLst>
      <p:ext uri="{BB962C8B-B14F-4D97-AF65-F5344CB8AC3E}">
        <p14:creationId xmlns:p14="http://schemas.microsoft.com/office/powerpoint/2010/main" val="296930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Rot="1" noChangeArrowheads="1"/>
          </p:cNvSpPr>
          <p:nvPr>
            <p:ph idx="1"/>
          </p:nvPr>
        </p:nvSpPr>
        <p:spPr>
          <a:xfrm>
            <a:off x="457200" y="1372613"/>
            <a:ext cx="8229600" cy="4696495"/>
          </a:xfrm>
        </p:spPr>
        <p:txBody>
          <a:bodyPr>
            <a:normAutofit lnSpcReduction="10000"/>
          </a:bodyPr>
          <a:lstStyle/>
          <a:p>
            <a:pPr algn="just">
              <a:lnSpc>
                <a:spcPct val="80000"/>
              </a:lnSpc>
              <a:buFont typeface="Wingdings" pitchFamily="2" charset="2"/>
              <a:buNone/>
            </a:pPr>
            <a:r>
              <a:rPr lang="ro-RO" sz="2400" b="1" dirty="0">
                <a:latin typeface="Calibri" pitchFamily="34" charset="0"/>
                <a:cs typeface="Arial" charset="0"/>
              </a:rPr>
              <a:t>Răspunderea / obliga</a:t>
            </a:r>
            <a:r>
              <a:rPr lang="en-US" sz="2400" b="1" dirty="0">
                <a:latin typeface="Calibri" pitchFamily="34" charset="0"/>
                <a:cs typeface="Arial" charset="0"/>
              </a:rPr>
              <a:t>t</a:t>
            </a:r>
            <a:r>
              <a:rPr lang="ro-RO" sz="2400" b="1" dirty="0">
                <a:latin typeface="Calibri" pitchFamily="34" charset="0"/>
                <a:cs typeface="Arial" charset="0"/>
              </a:rPr>
              <a:t>iile  întreprinderii  de transport</a:t>
            </a:r>
            <a:r>
              <a:rPr lang="en-US" sz="2400" b="1" dirty="0">
                <a:latin typeface="Calibri" pitchFamily="34" charset="0"/>
                <a:cs typeface="Arial" charset="0"/>
              </a:rPr>
              <a:t> (1/2)</a:t>
            </a:r>
          </a:p>
          <a:p>
            <a:pPr algn="just">
              <a:lnSpc>
                <a:spcPct val="80000"/>
              </a:lnSpc>
              <a:buFont typeface="Wingdings" pitchFamily="2" charset="2"/>
              <a:buNone/>
            </a:pPr>
            <a:endParaRPr lang="en-US" sz="1800" dirty="0">
              <a:latin typeface="Calibri" pitchFamily="34" charset="0"/>
              <a:cs typeface="Arial" charset="0"/>
            </a:endParaRPr>
          </a:p>
          <a:p>
            <a:pPr algn="just">
              <a:lnSpc>
                <a:spcPct val="80000"/>
              </a:lnSpc>
              <a:buFont typeface="Wingdings" pitchFamily="2" charset="2"/>
              <a:buNone/>
            </a:pP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Întreprinderea de transport are obliga</a:t>
            </a:r>
            <a:r>
              <a:rPr lang="en-US" sz="1800" dirty="0">
                <a:latin typeface="Calibri" pitchFamily="34" charset="0"/>
                <a:cs typeface="Arial" charset="0"/>
              </a:rPr>
              <a:t>t</a:t>
            </a:r>
            <a:r>
              <a:rPr lang="ro-RO" sz="1800" dirty="0">
                <a:latin typeface="Calibri" pitchFamily="34" charset="0"/>
                <a:cs typeface="Arial" charset="0"/>
              </a:rPr>
              <a:t>ia să organizeze activitatea </a:t>
            </a:r>
            <a:r>
              <a:rPr lang="en-US" sz="1800" dirty="0">
                <a:latin typeface="Calibri" pitchFamily="34" charset="0"/>
                <a:cs typeface="Arial" charset="0"/>
              </a:rPr>
              <a:t>s</a:t>
            </a:r>
            <a:r>
              <a:rPr lang="ro-RO" sz="1800" dirty="0">
                <a:latin typeface="Calibri" pitchFamily="34" charset="0"/>
                <a:cs typeface="Arial" charset="0"/>
              </a:rPr>
              <a:t>oferului astfel încât aceasta să se poată efectua conform legilor </a:t>
            </a:r>
            <a:r>
              <a:rPr lang="en-US" sz="1800" dirty="0">
                <a:latin typeface="Calibri" pitchFamily="34" charset="0"/>
                <a:cs typeface="Arial" charset="0"/>
              </a:rPr>
              <a:t>s</a:t>
            </a:r>
            <a:r>
              <a:rPr lang="ro-RO" sz="1800" dirty="0">
                <a:latin typeface="Calibri" pitchFamily="34" charset="0"/>
                <a:cs typeface="Arial" charset="0"/>
              </a:rPr>
              <a:t>i dispozi</a:t>
            </a:r>
            <a:r>
              <a:rPr lang="en-US" sz="1800" dirty="0">
                <a:latin typeface="Calibri" pitchFamily="34" charset="0"/>
                <a:cs typeface="Arial" charset="0"/>
              </a:rPr>
              <a:t>t</a:t>
            </a:r>
            <a:r>
              <a:rPr lang="ro-RO" sz="1800" dirty="0">
                <a:latin typeface="Calibri" pitchFamily="34" charset="0"/>
                <a:cs typeface="Arial" charset="0"/>
              </a:rPr>
              <a:t>iilor în vigoare (inclusiv timpii de conducere </a:t>
            </a:r>
            <a:r>
              <a:rPr lang="en-US" sz="1800" dirty="0">
                <a:latin typeface="Calibri" pitchFamily="34" charset="0"/>
                <a:cs typeface="Arial" charset="0"/>
              </a:rPr>
              <a:t>s</a:t>
            </a:r>
            <a:r>
              <a:rPr lang="ro-RO" sz="1800" dirty="0">
                <a:latin typeface="Calibri" pitchFamily="34" charset="0"/>
                <a:cs typeface="Arial" charset="0"/>
              </a:rPr>
              <a:t>i de odihnă)</a:t>
            </a:r>
            <a:endParaRPr lang="en-US" sz="1800" dirty="0">
              <a:latin typeface="Calibri" pitchFamily="34" charset="0"/>
              <a:cs typeface="Arial" charset="0"/>
            </a:endParaRPr>
          </a:p>
          <a:p>
            <a:pPr algn="just">
              <a:lnSpc>
                <a:spcPct val="80000"/>
              </a:lnSpc>
            </a:pPr>
            <a:r>
              <a:rPr lang="en-US" sz="1800" dirty="0">
                <a:latin typeface="Calibri" pitchFamily="34" charset="0"/>
                <a:cs typeface="Arial" charset="0"/>
              </a:rPr>
              <a:t>S</a:t>
            </a:r>
            <a:r>
              <a:rPr lang="ro-RO" sz="1800" dirty="0">
                <a:latin typeface="Calibri" pitchFamily="34" charset="0"/>
                <a:cs typeface="Arial" charset="0"/>
              </a:rPr>
              <a:t>oferii primesc de la întreprinderea de transport instruc</a:t>
            </a:r>
            <a:r>
              <a:rPr lang="en-US" sz="1800" dirty="0">
                <a:latin typeface="Calibri" pitchFamily="34" charset="0"/>
                <a:cs typeface="Arial" charset="0"/>
              </a:rPr>
              <a:t>t</a:t>
            </a:r>
            <a:r>
              <a:rPr lang="ro-RO" sz="1800" dirty="0">
                <a:latin typeface="Calibri" pitchFamily="34" charset="0"/>
                <a:cs typeface="Arial" charset="0"/>
              </a:rPr>
              <a:t>iuni cu privire la executarea corectă a muncii, iar întreprinderea trebuie să efectueze controale periodice pentru a se asigura că aceştia respectă reglementările în vigoare</a:t>
            </a: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Întreprinderea de transport răspunde de încălcările comise de </a:t>
            </a:r>
            <a:r>
              <a:rPr lang="en-US" sz="1800" dirty="0">
                <a:latin typeface="Calibri" pitchFamily="34" charset="0"/>
                <a:cs typeface="Arial" charset="0"/>
              </a:rPr>
              <a:t>s</a:t>
            </a:r>
            <a:r>
              <a:rPr lang="ro-RO" sz="1800" dirty="0">
                <a:latin typeface="Calibri" pitchFamily="34" charset="0"/>
                <a:cs typeface="Arial" charset="0"/>
              </a:rPr>
              <a:t>oferii acesteia, chiar </a:t>
            </a:r>
            <a:r>
              <a:rPr lang="en-US" sz="1800" dirty="0">
                <a:latin typeface="Calibri" pitchFamily="34" charset="0"/>
                <a:cs typeface="Arial" charset="0"/>
              </a:rPr>
              <a:t>s</a:t>
            </a:r>
            <a:r>
              <a:rPr lang="ro-RO" sz="1800" dirty="0">
                <a:latin typeface="Calibri" pitchFamily="34" charset="0"/>
                <a:cs typeface="Arial" charset="0"/>
              </a:rPr>
              <a:t>i atunci când acestea au loc în afara grani</a:t>
            </a:r>
            <a:r>
              <a:rPr lang="en-US" sz="1800" dirty="0">
                <a:latin typeface="Calibri" pitchFamily="34" charset="0"/>
                <a:cs typeface="Arial" charset="0"/>
              </a:rPr>
              <a:t>t</a:t>
            </a:r>
            <a:r>
              <a:rPr lang="ro-RO" sz="1800" dirty="0">
                <a:latin typeface="Calibri" pitchFamily="34" charset="0"/>
                <a:cs typeface="Arial" charset="0"/>
              </a:rPr>
              <a:t>elor </a:t>
            </a:r>
            <a:r>
              <a:rPr lang="en-US" sz="1800" dirty="0">
                <a:latin typeface="Calibri" pitchFamily="34" charset="0"/>
                <a:cs typeface="Arial" charset="0"/>
              </a:rPr>
              <a:t>t</a:t>
            </a:r>
            <a:r>
              <a:rPr lang="ro-RO" sz="1800" dirty="0">
                <a:latin typeface="Calibri" pitchFamily="34" charset="0"/>
                <a:cs typeface="Arial" charset="0"/>
              </a:rPr>
              <a:t>ării</a:t>
            </a: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În Danemarca </a:t>
            </a:r>
            <a:r>
              <a:rPr lang="en-US" sz="1800" dirty="0">
                <a:latin typeface="Calibri" pitchFamily="34" charset="0"/>
                <a:cs typeface="Arial" charset="0"/>
              </a:rPr>
              <a:t>s</a:t>
            </a:r>
            <a:r>
              <a:rPr lang="ro-RO" sz="1800" dirty="0">
                <a:latin typeface="Calibri" pitchFamily="34" charset="0"/>
                <a:cs typeface="Arial" charset="0"/>
              </a:rPr>
              <a:t>i în alte state membre, angajatorul poate fi considerat responsabil pentru riscul creat.</a:t>
            </a:r>
            <a:endParaRPr lang="en-US" sz="1800" dirty="0">
              <a:latin typeface="Calibri" pitchFamily="34" charset="0"/>
              <a:cs typeface="Arial" charset="0"/>
            </a:endParaRPr>
          </a:p>
          <a:p>
            <a:pPr algn="just">
              <a:lnSpc>
                <a:spcPct val="80000"/>
              </a:lnSpc>
            </a:pPr>
            <a:r>
              <a:rPr lang="ro-RO" sz="1800" dirty="0">
                <a:solidFill>
                  <a:srgbClr val="FF0000"/>
                </a:solidFill>
                <a:effectLst/>
                <a:ea typeface="Times New Roman" panose="02020603050405020304" pitchFamily="18" charset="0"/>
              </a:rPr>
              <a:t>Se interzice întreprinderilor de transport să remunereze conducătorii auto salariați sau care sunt puși la dispoziția lor în funcție de distanța parcursă, de rapiditatea livrării și/sau de cantitatea de mărfuri transportată, chiar și sub formă de prime sau majorări salariale, în cazul în care o asemenea remunerare este de natură să pericliteze siguranța rutieră și/sau să încurajeze încălcarea </a:t>
            </a:r>
            <a:r>
              <a:rPr lang="en-US" sz="1800" dirty="0" err="1">
                <a:solidFill>
                  <a:srgbClr val="FF0000"/>
                </a:solidFill>
                <a:effectLst/>
                <a:ea typeface="Times New Roman" panose="02020603050405020304" pitchFamily="18" charset="0"/>
              </a:rPr>
              <a:t>regulilor</a:t>
            </a:r>
            <a:r>
              <a:rPr lang="en-US" sz="1800" dirty="0">
                <a:solidFill>
                  <a:srgbClr val="FF0000"/>
                </a:solidFill>
                <a:effectLst/>
                <a:ea typeface="Times New Roman" panose="02020603050405020304" pitchFamily="18" charset="0"/>
              </a:rPr>
              <a:t> </a:t>
            </a:r>
            <a:r>
              <a:rPr lang="en-US" sz="1800" dirty="0" err="1">
                <a:solidFill>
                  <a:srgbClr val="FF0000"/>
                </a:solidFill>
                <a:effectLst/>
                <a:ea typeface="Times New Roman" panose="02020603050405020304" pitchFamily="18" charset="0"/>
              </a:rPr>
              <a:t>privind</a:t>
            </a:r>
            <a:r>
              <a:rPr lang="en-US" sz="1800" dirty="0">
                <a:solidFill>
                  <a:srgbClr val="FF0000"/>
                </a:solidFill>
                <a:effectLst/>
                <a:ea typeface="Times New Roman" panose="02020603050405020304" pitchFamily="18" charset="0"/>
              </a:rPr>
              <a:t> </a:t>
            </a:r>
            <a:r>
              <a:rPr kumimoji="0" lang="ro-RO" sz="1800" b="0" i="0" u="none" strike="noStrike" kern="1200" cap="none" spc="0" normalizeH="0" baseline="0" noProof="0" dirty="0">
                <a:ln>
                  <a:noFill/>
                </a:ln>
                <a:solidFill>
                  <a:srgbClr val="FF0000"/>
                </a:solidFill>
                <a:effectLst/>
                <a:uLnTx/>
                <a:uFillTx/>
                <a:ea typeface="+mn-ea"/>
                <a:cs typeface="+mn-cs"/>
              </a:rPr>
              <a:t>duratele de conducere zilnice și săptămânale maxime, pauzele minime și perioadele de repaus zilnic și săptămânal și în ceea ce privește poziționarea prin intermediul tahografelor</a:t>
            </a:r>
            <a:r>
              <a:rPr lang="ro-RO" sz="1800" dirty="0">
                <a:solidFill>
                  <a:srgbClr val="FF0000"/>
                </a:solidFill>
                <a:effectLst/>
                <a:ea typeface="Times New Roman" panose="02020603050405020304" pitchFamily="18" charset="0"/>
              </a:rPr>
              <a:t>.</a:t>
            </a:r>
          </a:p>
        </p:txBody>
      </p:sp>
    </p:spTree>
    <p:extLst>
      <p:ext uri="{BB962C8B-B14F-4D97-AF65-F5344CB8AC3E}">
        <p14:creationId xmlns:p14="http://schemas.microsoft.com/office/powerpoint/2010/main" val="14323660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309871" y="1200150"/>
            <a:ext cx="8305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80000"/>
              </a:lnSpc>
              <a:buFont typeface="Wingdings" pitchFamily="2" charset="2"/>
              <a:buNone/>
            </a:pPr>
            <a:r>
              <a:rPr lang="ro-RO" sz="2400" b="1" dirty="0">
                <a:latin typeface="Calibri" pitchFamily="34" charset="0"/>
                <a:cs typeface="Arial" charset="0"/>
              </a:rPr>
              <a:t>Răspunderea / obliga</a:t>
            </a:r>
            <a:r>
              <a:rPr lang="en-US" sz="2400" b="1" dirty="0">
                <a:latin typeface="Calibri" pitchFamily="34" charset="0"/>
                <a:cs typeface="Arial" charset="0"/>
              </a:rPr>
              <a:t>t</a:t>
            </a:r>
            <a:r>
              <a:rPr lang="ro-RO" sz="2400" b="1" dirty="0">
                <a:latin typeface="Calibri" pitchFamily="34" charset="0"/>
                <a:cs typeface="Arial" charset="0"/>
              </a:rPr>
              <a:t>iile  întreprinderii  de transport</a:t>
            </a:r>
            <a:r>
              <a:rPr lang="en-US" sz="2400" b="1" dirty="0">
                <a:latin typeface="Calibri" pitchFamily="34" charset="0"/>
                <a:cs typeface="Arial" charset="0"/>
              </a:rPr>
              <a:t> (2/2)</a:t>
            </a:r>
          </a:p>
          <a:p>
            <a:pPr algn="ctr"/>
            <a:r>
              <a:rPr lang="ro-RO" sz="2400" dirty="0"/>
              <a:t> </a:t>
            </a:r>
            <a:endParaRPr lang="en-US" sz="2400" dirty="0"/>
          </a:p>
          <a:p>
            <a:pPr marL="285750" indent="-285750">
              <a:buFont typeface="Arial" panose="020B0604020202020204" pitchFamily="34" charset="0"/>
              <a:buChar char="•"/>
            </a:pPr>
            <a:r>
              <a:rPr lang="en-US" dirty="0"/>
              <a:t>I</a:t>
            </a:r>
            <a:r>
              <a:rPr lang="ro-RO" dirty="0"/>
              <a:t>ntreprinderile de transport sunt responsabile de asigurarea formării şi instruirii corespunzătoare a conducătorilor săi auto în ceea ce priveşte funcţionarea corectă a tahografelor, fie digitale, fie analogice, efectuează verificări periodice pentru a se asigura de corecta utilizare a acestora de către conducătorii săi auto şi nu acordă conducătorilor săi auto niciun stimulent direct sau indirect care ar putea încuraja abuzurile în ceea ce priveşte tahografele.</a:t>
            </a:r>
            <a:endParaRPr lang="en-US" dirty="0"/>
          </a:p>
          <a:p>
            <a:r>
              <a:rPr lang="ro-RO" dirty="0"/>
              <a:t> </a:t>
            </a:r>
            <a:endParaRPr lang="en-US" dirty="0"/>
          </a:p>
          <a:p>
            <a:pPr marL="285750" indent="-285750">
              <a:buFont typeface="Arial" panose="020B0604020202020204" pitchFamily="34" charset="0"/>
              <a:buChar char="•"/>
            </a:pPr>
            <a:r>
              <a:rPr lang="ro-RO" dirty="0"/>
              <a:t>Înregistrarile descarcarilor se stocheaza o perioada de cel putin 1 an</a:t>
            </a:r>
            <a:r>
              <a:rPr lang="en-US" dirty="0"/>
              <a:t> </a:t>
            </a:r>
            <a:r>
              <a:rPr lang="ro-RO" dirty="0"/>
              <a:t>(365 de zile)</a:t>
            </a:r>
            <a:r>
              <a:rPr lang="en-US" dirty="0"/>
              <a:t>. </a:t>
            </a:r>
            <a:r>
              <a:rPr lang="ro-RO" dirty="0"/>
              <a:t>Foile de înregistrare, documentele imprimate şi datele descărcate se prezintă sau se înmânează agenţilor de control autorizaţi, la cerere.</a:t>
            </a:r>
            <a:endParaRPr lang="en-US" dirty="0"/>
          </a:p>
          <a:p>
            <a:r>
              <a:rPr lang="ro-RO" dirty="0"/>
              <a:t> </a:t>
            </a:r>
            <a:endParaRPr lang="en-US" dirty="0"/>
          </a:p>
          <a:p>
            <a:pPr marL="285750" indent="-285750">
              <a:buFont typeface="Arial" panose="020B0604020202020204" pitchFamily="34" charset="0"/>
              <a:buChar char="•"/>
            </a:pPr>
            <a:r>
              <a:rPr lang="en-US" dirty="0"/>
              <a:t>I</a:t>
            </a:r>
            <a:r>
              <a:rPr lang="ro-RO" dirty="0"/>
              <a:t>ntreprinderile de transport răspund pentru încălcările </a:t>
            </a:r>
            <a:r>
              <a:rPr lang="en-US" dirty="0" err="1"/>
              <a:t>legislatiei</a:t>
            </a:r>
            <a:r>
              <a:rPr lang="en-US" dirty="0"/>
              <a:t> </a:t>
            </a:r>
            <a:r>
              <a:rPr lang="en-US" dirty="0" err="1"/>
              <a:t>privind</a:t>
            </a:r>
            <a:r>
              <a:rPr lang="en-US" dirty="0"/>
              <a:t> </a:t>
            </a:r>
            <a:r>
              <a:rPr lang="en-US" dirty="0" err="1"/>
              <a:t>timpii</a:t>
            </a:r>
            <a:r>
              <a:rPr lang="en-US" dirty="0"/>
              <a:t> de </a:t>
            </a:r>
            <a:r>
              <a:rPr lang="en-US" dirty="0" err="1"/>
              <a:t>conducere</a:t>
            </a:r>
            <a:r>
              <a:rPr lang="en-US" dirty="0"/>
              <a:t> </a:t>
            </a:r>
            <a:r>
              <a:rPr lang="en-US" dirty="0" err="1"/>
              <a:t>si</a:t>
            </a:r>
            <a:r>
              <a:rPr lang="en-US" dirty="0"/>
              <a:t> </a:t>
            </a:r>
            <a:r>
              <a:rPr lang="en-US" dirty="0" err="1"/>
              <a:t>odihna</a:t>
            </a:r>
            <a:r>
              <a:rPr lang="en-US" dirty="0"/>
              <a:t> </a:t>
            </a:r>
            <a:r>
              <a:rPr lang="en-US" dirty="0" err="1"/>
              <a:t>si</a:t>
            </a:r>
            <a:r>
              <a:rPr lang="en-US" dirty="0"/>
              <a:t> </a:t>
            </a:r>
            <a:r>
              <a:rPr lang="en-US" dirty="0" err="1"/>
              <a:t>folosirea</a:t>
            </a:r>
            <a:r>
              <a:rPr lang="en-US" dirty="0"/>
              <a:t> </a:t>
            </a:r>
            <a:r>
              <a:rPr lang="en-US" dirty="0" err="1"/>
              <a:t>tahografelor</a:t>
            </a:r>
            <a:r>
              <a:rPr lang="ro-RO" dirty="0"/>
              <a:t> comise de către conducătorii lor auto sau de către conducătorii auto aflaţi la dispoziţia acestora.</a:t>
            </a:r>
            <a:endParaRPr lang="en-US" dirty="0"/>
          </a:p>
        </p:txBody>
      </p:sp>
    </p:spTree>
    <p:extLst>
      <p:ext uri="{BB962C8B-B14F-4D97-AF65-F5344CB8AC3E}">
        <p14:creationId xmlns:p14="http://schemas.microsoft.com/office/powerpoint/2010/main" val="129687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42B4-3223-4D79-8452-883C693F6738}"/>
              </a:ext>
            </a:extLst>
          </p:cNvPr>
          <p:cNvSpPr>
            <a:spLocks noGrp="1"/>
          </p:cNvSpPr>
          <p:nvPr>
            <p:ph type="title"/>
          </p:nvPr>
        </p:nvSpPr>
        <p:spPr/>
        <p:txBody>
          <a:bodyPr/>
          <a:lstStyle/>
          <a:p>
            <a:r>
              <a:rPr lang="en-US" dirty="0" err="1"/>
              <a:t>Exemplul</a:t>
            </a:r>
            <a:r>
              <a:rPr lang="en-US" dirty="0"/>
              <a:t> 1</a:t>
            </a:r>
            <a:endParaRPr lang="ro-RO" dirty="0"/>
          </a:p>
        </p:txBody>
      </p:sp>
      <p:pic>
        <p:nvPicPr>
          <p:cNvPr id="8" name="Content Placeholder 7">
            <a:extLst>
              <a:ext uri="{FF2B5EF4-FFF2-40B4-BE49-F238E27FC236}">
                <a16:creationId xmlns:a16="http://schemas.microsoft.com/office/drawing/2014/main" id="{67D7DB7A-9351-47A8-8C92-2A622F469AAE}"/>
              </a:ext>
            </a:extLst>
          </p:cNvPr>
          <p:cNvPicPr>
            <a:picLocks noGrp="1" noChangeAspect="1"/>
          </p:cNvPicPr>
          <p:nvPr>
            <p:ph idx="1"/>
          </p:nvPr>
        </p:nvPicPr>
        <p:blipFill>
          <a:blip r:embed="rId2"/>
          <a:stretch>
            <a:fillRect/>
          </a:stretch>
        </p:blipFill>
        <p:spPr>
          <a:xfrm>
            <a:off x="611560" y="1775120"/>
            <a:ext cx="8075239" cy="4808242"/>
          </a:xfrm>
        </p:spPr>
      </p:pic>
    </p:spTree>
    <p:extLst>
      <p:ext uri="{BB962C8B-B14F-4D97-AF65-F5344CB8AC3E}">
        <p14:creationId xmlns:p14="http://schemas.microsoft.com/office/powerpoint/2010/main" val="632782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251520" y="1284268"/>
            <a:ext cx="8435280" cy="556331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endParaRPr lang="en-US" b="1" dirty="0"/>
          </a:p>
          <a:p>
            <a:r>
              <a:rPr lang="en-US" b="1" dirty="0" err="1"/>
              <a:t>Tahograf</a:t>
            </a:r>
            <a:r>
              <a:rPr lang="en-US" b="1" dirty="0"/>
              <a:t> (</a:t>
            </a:r>
            <a:r>
              <a:rPr lang="en-US" b="1" dirty="0" err="1"/>
              <a:t>aparatura</a:t>
            </a:r>
            <a:r>
              <a:rPr lang="en-US" b="1" dirty="0"/>
              <a:t> de </a:t>
            </a:r>
            <a:r>
              <a:rPr lang="en-US" b="1" dirty="0" err="1"/>
              <a:t>inregistrare</a:t>
            </a:r>
            <a:r>
              <a:rPr lang="en-US" b="1" dirty="0"/>
              <a:t>)</a:t>
            </a:r>
            <a:endParaRPr lang="en-GB" b="1" dirty="0">
              <a:latin typeface="Calibri" pitchFamily="34" charset="0"/>
            </a:endParaRPr>
          </a:p>
          <a:p>
            <a:pPr marL="285750" indent="-285750">
              <a:lnSpc>
                <a:spcPct val="200000"/>
              </a:lnSpc>
              <a:buFont typeface="Arial" panose="020B0604020202020204" pitchFamily="34" charset="0"/>
              <a:buChar char="•"/>
            </a:pPr>
            <a:r>
              <a:rPr lang="en-US" sz="1600" dirty="0" err="1"/>
              <a:t>Inseamna</a:t>
            </a:r>
            <a:r>
              <a:rPr lang="en-US" sz="1600" dirty="0"/>
              <a:t> echipamentele destinate </a:t>
            </a:r>
            <a:r>
              <a:rPr lang="en-US" sz="1600" dirty="0" err="1"/>
              <a:t>instalării</a:t>
            </a:r>
            <a:r>
              <a:rPr lang="en-US" sz="1600" dirty="0"/>
              <a:t> la </a:t>
            </a:r>
            <a:r>
              <a:rPr lang="en-US" sz="1600" dirty="0" err="1"/>
              <a:t>bordul</a:t>
            </a:r>
            <a:r>
              <a:rPr lang="en-US" sz="1600" dirty="0"/>
              <a:t> </a:t>
            </a:r>
            <a:r>
              <a:rPr lang="en-US" sz="1600" dirty="0" err="1"/>
              <a:t>vehiculelor</a:t>
            </a:r>
            <a:r>
              <a:rPr lang="en-US" sz="1600" dirty="0"/>
              <a:t> </a:t>
            </a:r>
            <a:r>
              <a:rPr lang="en-US" sz="1600" dirty="0" err="1"/>
              <a:t>rutiere</a:t>
            </a:r>
            <a:r>
              <a:rPr lang="en-US" sz="1600" dirty="0"/>
              <a:t> pentru a </a:t>
            </a:r>
            <a:r>
              <a:rPr lang="en-US" sz="1600" dirty="0" err="1"/>
              <a:t>afișa</a:t>
            </a:r>
            <a:r>
              <a:rPr lang="en-US" sz="1600" dirty="0"/>
              <a:t>, a </a:t>
            </a:r>
            <a:r>
              <a:rPr lang="en-US" sz="1600" dirty="0" err="1"/>
              <a:t>înregistra</a:t>
            </a:r>
            <a:r>
              <a:rPr lang="en-US" sz="1600" dirty="0"/>
              <a:t>, a </a:t>
            </a:r>
            <a:r>
              <a:rPr lang="en-US" sz="1600" dirty="0" err="1"/>
              <a:t>imprima</a:t>
            </a:r>
            <a:r>
              <a:rPr lang="en-US" sz="1600" dirty="0"/>
              <a:t>, a </a:t>
            </a:r>
            <a:r>
              <a:rPr lang="en-US" sz="1600" dirty="0" err="1"/>
              <a:t>stoca</a:t>
            </a:r>
            <a:r>
              <a:rPr lang="en-US" sz="1600" dirty="0"/>
              <a:t> </a:t>
            </a:r>
            <a:r>
              <a:rPr lang="en-US" sz="1600" dirty="0" err="1"/>
              <a:t>și</a:t>
            </a:r>
            <a:r>
              <a:rPr lang="en-US" sz="1600" dirty="0"/>
              <a:t> a </a:t>
            </a:r>
            <a:r>
              <a:rPr lang="en-US" sz="1600" dirty="0" err="1"/>
              <a:t>furniza</a:t>
            </a:r>
            <a:r>
              <a:rPr lang="en-US" sz="1600" dirty="0"/>
              <a:t> </a:t>
            </a:r>
            <a:r>
              <a:rPr lang="en-US" sz="1600" dirty="0" err="1"/>
              <a:t>în</a:t>
            </a:r>
            <a:r>
              <a:rPr lang="en-US" sz="1600" dirty="0"/>
              <a:t> mod automat sau </a:t>
            </a:r>
            <a:r>
              <a:rPr lang="en-US" sz="1600" dirty="0" err="1"/>
              <a:t>semiautomat</a:t>
            </a:r>
            <a:r>
              <a:rPr lang="en-US" sz="1600" dirty="0"/>
              <a:t> </a:t>
            </a:r>
            <a:r>
              <a:rPr lang="en-US" sz="1600" dirty="0" err="1"/>
              <a:t>detalii</a:t>
            </a:r>
            <a:r>
              <a:rPr lang="en-US" sz="1600" dirty="0"/>
              <a:t> </a:t>
            </a:r>
            <a:r>
              <a:rPr lang="en-US" sz="1600" dirty="0" err="1"/>
              <a:t>privind</a:t>
            </a:r>
            <a:r>
              <a:rPr lang="en-US" sz="1600" dirty="0"/>
              <a:t> </a:t>
            </a:r>
            <a:r>
              <a:rPr lang="en-US" sz="1600" dirty="0" err="1"/>
              <a:t>mișcarea</a:t>
            </a:r>
            <a:r>
              <a:rPr lang="en-US" sz="1600" dirty="0"/>
              <a:t> </a:t>
            </a:r>
            <a:r>
              <a:rPr lang="en-US" sz="1600" dirty="0" err="1"/>
              <a:t>acestor</a:t>
            </a:r>
            <a:r>
              <a:rPr lang="en-US" sz="1600" dirty="0"/>
              <a:t> </a:t>
            </a:r>
            <a:r>
              <a:rPr lang="en-US" sz="1600" dirty="0" err="1"/>
              <a:t>vehicule</a:t>
            </a:r>
            <a:r>
              <a:rPr lang="en-US" sz="1600" dirty="0"/>
              <a:t>, </a:t>
            </a:r>
            <a:r>
              <a:rPr lang="en-US" sz="1600" dirty="0" err="1"/>
              <a:t>inclusiv</a:t>
            </a:r>
            <a:r>
              <a:rPr lang="en-US" sz="1600" dirty="0"/>
              <a:t> </a:t>
            </a:r>
            <a:r>
              <a:rPr lang="en-US" sz="1600" dirty="0" err="1"/>
              <a:t>viteza</a:t>
            </a:r>
            <a:r>
              <a:rPr lang="en-US" sz="1600" dirty="0"/>
              <a:t> </a:t>
            </a:r>
            <a:r>
              <a:rPr lang="en-US" sz="1600" dirty="0" err="1"/>
              <a:t>unor</a:t>
            </a:r>
            <a:r>
              <a:rPr lang="en-US" sz="1600" dirty="0"/>
              <a:t> </a:t>
            </a:r>
            <a:r>
              <a:rPr lang="en-US" sz="1600" dirty="0" err="1"/>
              <a:t>astfel</a:t>
            </a:r>
            <a:r>
              <a:rPr lang="en-US" sz="1600" dirty="0"/>
              <a:t> de </a:t>
            </a:r>
            <a:r>
              <a:rPr lang="en-US" sz="1600" dirty="0" err="1"/>
              <a:t>vehicule</a:t>
            </a:r>
            <a:r>
              <a:rPr lang="en-US" sz="1600" dirty="0"/>
              <a:t>, </a:t>
            </a:r>
            <a:r>
              <a:rPr lang="en-US" sz="1600" dirty="0" err="1"/>
              <a:t>și</a:t>
            </a:r>
            <a:r>
              <a:rPr lang="en-US" sz="1600" dirty="0"/>
              <a:t> </a:t>
            </a:r>
            <a:r>
              <a:rPr lang="en-US" sz="1600" dirty="0" err="1"/>
              <a:t>detalii</a:t>
            </a:r>
            <a:r>
              <a:rPr lang="en-US" sz="1600" dirty="0"/>
              <a:t> </a:t>
            </a:r>
            <a:r>
              <a:rPr lang="en-US" sz="1600" dirty="0" err="1"/>
              <a:t>privind</a:t>
            </a:r>
            <a:r>
              <a:rPr lang="en-US" sz="1600" dirty="0"/>
              <a:t> </a:t>
            </a:r>
            <a:r>
              <a:rPr lang="en-US" sz="1600" dirty="0" err="1"/>
              <a:t>anumite</a:t>
            </a:r>
            <a:r>
              <a:rPr lang="en-US" sz="1600" dirty="0"/>
              <a:t> </a:t>
            </a:r>
            <a:r>
              <a:rPr lang="en-US" sz="1600" dirty="0" err="1"/>
              <a:t>perioade</a:t>
            </a:r>
            <a:r>
              <a:rPr lang="en-US" sz="1600" dirty="0"/>
              <a:t> de </a:t>
            </a:r>
            <a:r>
              <a:rPr lang="en-US" sz="1600" dirty="0" err="1"/>
              <a:t>activitate</a:t>
            </a:r>
            <a:r>
              <a:rPr lang="en-US" sz="1600" dirty="0"/>
              <a:t> ale </a:t>
            </a:r>
            <a:r>
              <a:rPr lang="en-US" sz="1600" dirty="0" err="1"/>
              <a:t>conducătorilor</a:t>
            </a:r>
            <a:r>
              <a:rPr lang="en-US" sz="1600" dirty="0"/>
              <a:t> </a:t>
            </a:r>
            <a:r>
              <a:rPr lang="en-US" sz="1600" dirty="0" err="1"/>
              <a:t>lor</a:t>
            </a:r>
            <a:r>
              <a:rPr lang="en-US" sz="1600" dirty="0"/>
              <a:t> auto;</a:t>
            </a:r>
          </a:p>
          <a:p>
            <a:pPr>
              <a:lnSpc>
                <a:spcPct val="200000"/>
              </a:lnSpc>
            </a:pPr>
            <a:r>
              <a:rPr lang="en-US" b="1" dirty="0" err="1"/>
              <a:t>Tahograful</a:t>
            </a:r>
            <a:r>
              <a:rPr lang="en-US" b="1" dirty="0"/>
              <a:t> </a:t>
            </a:r>
            <a:r>
              <a:rPr lang="en-US" b="1" dirty="0" err="1"/>
              <a:t>inteligent</a:t>
            </a:r>
            <a:r>
              <a:rPr lang="en-US" b="1" dirty="0"/>
              <a:t> </a:t>
            </a:r>
            <a:r>
              <a:rPr lang="en-US" sz="1600" dirty="0"/>
              <a:t>(</a:t>
            </a:r>
            <a:r>
              <a:rPr lang="en-US" sz="1600" dirty="0" err="1"/>
              <a:t>adoptat</a:t>
            </a:r>
            <a:r>
              <a:rPr lang="en-US" sz="1600" dirty="0"/>
              <a:t> in 2014, </a:t>
            </a:r>
            <a:r>
              <a:rPr lang="en-US" sz="1600" dirty="0" err="1"/>
              <a:t>obligatoriu</a:t>
            </a:r>
            <a:r>
              <a:rPr lang="en-US" sz="1600" dirty="0"/>
              <a:t> din 15.06.2019 </a:t>
            </a:r>
            <a:r>
              <a:rPr lang="en-US" sz="1600" dirty="0" err="1"/>
              <a:t>pentru</a:t>
            </a:r>
            <a:r>
              <a:rPr lang="en-US" sz="1600" dirty="0"/>
              <a:t> toate </a:t>
            </a:r>
            <a:r>
              <a:rPr lang="en-US" sz="1600" dirty="0" err="1"/>
              <a:t>vehiculele</a:t>
            </a:r>
            <a:r>
              <a:rPr lang="en-US" sz="1600" dirty="0"/>
              <a:t> </a:t>
            </a:r>
            <a:r>
              <a:rPr lang="en-US" sz="1600" dirty="0" err="1"/>
              <a:t>nou</a:t>
            </a:r>
            <a:r>
              <a:rPr lang="en-US" sz="1600" dirty="0"/>
              <a:t> </a:t>
            </a:r>
            <a:r>
              <a:rPr lang="en-US" sz="1600" dirty="0" err="1"/>
              <a:t>inmatriculate</a:t>
            </a:r>
            <a:r>
              <a:rPr lang="en-US" sz="1600" dirty="0"/>
              <a:t>)</a:t>
            </a:r>
          </a:p>
          <a:p>
            <a:pPr marL="285750" indent="-285750">
              <a:lnSpc>
                <a:spcPct val="200000"/>
              </a:lnSpc>
              <a:buFont typeface="Arial" panose="020B0604020202020204" pitchFamily="34" charset="0"/>
              <a:buChar char="•"/>
            </a:pPr>
            <a:r>
              <a:rPr lang="en-US" sz="1600" dirty="0" err="1">
                <a:latin typeface="Calibri" pitchFamily="34" charset="0"/>
              </a:rPr>
              <a:t>Înregistrarea</a:t>
            </a:r>
            <a:r>
              <a:rPr lang="en-US" sz="1600" dirty="0">
                <a:latin typeface="Calibri" pitchFamily="34" charset="0"/>
              </a:rPr>
              <a:t> </a:t>
            </a:r>
            <a:r>
              <a:rPr lang="en-US" sz="1600" dirty="0" err="1">
                <a:latin typeface="Calibri" pitchFamily="34" charset="0"/>
              </a:rPr>
              <a:t>poziției</a:t>
            </a:r>
            <a:r>
              <a:rPr lang="en-US" sz="1600" dirty="0">
                <a:latin typeface="Calibri" pitchFamily="34" charset="0"/>
              </a:rPr>
              <a:t> </a:t>
            </a:r>
            <a:r>
              <a:rPr lang="en-US" sz="1600" dirty="0" err="1">
                <a:latin typeface="Calibri" pitchFamily="34" charset="0"/>
              </a:rPr>
              <a:t>vehiculului</a:t>
            </a:r>
            <a:r>
              <a:rPr lang="en-US" sz="1600" dirty="0">
                <a:latin typeface="Calibri" pitchFamily="34" charset="0"/>
              </a:rPr>
              <a:t> </a:t>
            </a:r>
            <a:r>
              <a:rPr lang="en-US" sz="1600" dirty="0" err="1">
                <a:latin typeface="Calibri" pitchFamily="34" charset="0"/>
              </a:rPr>
              <a:t>în</a:t>
            </a:r>
            <a:r>
              <a:rPr lang="en-US" sz="1600" dirty="0">
                <a:latin typeface="Calibri" pitchFamily="34" charset="0"/>
              </a:rPr>
              <a:t> </a:t>
            </a:r>
            <a:r>
              <a:rPr lang="en-US" sz="1600" dirty="0" err="1">
                <a:latin typeface="Calibri" pitchFamily="34" charset="0"/>
              </a:rPr>
              <a:t>anumite</a:t>
            </a:r>
            <a:r>
              <a:rPr lang="en-US" sz="1600" dirty="0">
                <a:latin typeface="Calibri" pitchFamily="34" charset="0"/>
              </a:rPr>
              <a:t> </a:t>
            </a:r>
            <a:r>
              <a:rPr lang="en-US" sz="1600" dirty="0" err="1">
                <a:latin typeface="Calibri" pitchFamily="34" charset="0"/>
              </a:rPr>
              <a:t>puncte</a:t>
            </a:r>
            <a:r>
              <a:rPr lang="en-US" sz="1600" dirty="0">
                <a:latin typeface="Calibri" pitchFamily="34" charset="0"/>
              </a:rPr>
              <a:t> </a:t>
            </a:r>
            <a:r>
              <a:rPr lang="en-US" sz="1600" dirty="0" err="1">
                <a:latin typeface="Calibri" pitchFamily="34" charset="0"/>
              </a:rPr>
              <a:t>în</a:t>
            </a:r>
            <a:r>
              <a:rPr lang="en-US" sz="1600" dirty="0">
                <a:latin typeface="Calibri" pitchFamily="34" charset="0"/>
              </a:rPr>
              <a:t> </a:t>
            </a:r>
            <a:r>
              <a:rPr lang="en-US" sz="1600" dirty="0" err="1">
                <a:latin typeface="Calibri" pitchFamily="34" charset="0"/>
              </a:rPr>
              <a:t>timpul</a:t>
            </a:r>
            <a:r>
              <a:rPr lang="en-US" sz="1600" dirty="0">
                <a:latin typeface="Calibri" pitchFamily="34" charset="0"/>
              </a:rPr>
              <a:t> </a:t>
            </a:r>
            <a:r>
              <a:rPr lang="en-US" sz="1600" dirty="0" err="1">
                <a:latin typeface="Calibri" pitchFamily="34" charset="0"/>
              </a:rPr>
              <a:t>zilei</a:t>
            </a:r>
            <a:r>
              <a:rPr lang="en-US" sz="1600" dirty="0">
                <a:latin typeface="Calibri" pitchFamily="34" charset="0"/>
              </a:rPr>
              <a:t> de </a:t>
            </a:r>
            <a:r>
              <a:rPr lang="en-US" sz="1600" dirty="0" err="1">
                <a:latin typeface="Calibri" pitchFamily="34" charset="0"/>
              </a:rPr>
              <a:t>lucru</a:t>
            </a:r>
            <a:endParaRPr lang="en-US" sz="1600" dirty="0">
              <a:latin typeface="Calibri" pitchFamily="34" charset="0"/>
            </a:endParaRPr>
          </a:p>
          <a:p>
            <a:pPr marL="285750" indent="-285750">
              <a:lnSpc>
                <a:spcPct val="200000"/>
              </a:lnSpc>
              <a:buFont typeface="Arial" panose="020B0604020202020204" pitchFamily="34" charset="0"/>
              <a:buChar char="•"/>
            </a:pPr>
            <a:r>
              <a:rPr lang="en-US" sz="1600" dirty="0" err="1"/>
              <a:t>Detectarea</a:t>
            </a:r>
            <a:r>
              <a:rPr lang="en-US" sz="1600" dirty="0"/>
              <a:t> </a:t>
            </a:r>
            <a:r>
              <a:rPr lang="en-US" sz="1600" dirty="0" err="1"/>
              <a:t>timpurie</a:t>
            </a:r>
            <a:r>
              <a:rPr lang="en-US" sz="1600" dirty="0"/>
              <a:t> la </a:t>
            </a:r>
            <a:r>
              <a:rPr lang="en-US" sz="1600" dirty="0" err="1"/>
              <a:t>distanță</a:t>
            </a:r>
            <a:r>
              <a:rPr lang="en-US" sz="1600" dirty="0"/>
              <a:t> a </a:t>
            </a:r>
            <a:r>
              <a:rPr lang="en-US" sz="1600" dirty="0" err="1"/>
              <a:t>posibilelor</a:t>
            </a:r>
            <a:r>
              <a:rPr lang="en-US" sz="1600" dirty="0"/>
              <a:t> </a:t>
            </a:r>
            <a:r>
              <a:rPr lang="en-US" sz="1600" dirty="0" err="1"/>
              <a:t>manipulări</a:t>
            </a:r>
            <a:r>
              <a:rPr lang="en-US" sz="1600" dirty="0"/>
              <a:t> sau </a:t>
            </a:r>
            <a:r>
              <a:rPr lang="en-US" sz="1600" dirty="0" err="1"/>
              <a:t>abuzuri</a:t>
            </a:r>
            <a:r>
              <a:rPr lang="en-US" sz="1600" dirty="0"/>
              <a:t> </a:t>
            </a:r>
          </a:p>
          <a:p>
            <a:pPr marL="285750" indent="-285750">
              <a:lnSpc>
                <a:spcPct val="200000"/>
              </a:lnSpc>
              <a:buFont typeface="Arial" panose="020B0604020202020204" pitchFamily="34" charset="0"/>
              <a:buChar char="•"/>
            </a:pPr>
            <a:r>
              <a:rPr lang="en-US" sz="1600" dirty="0" err="1"/>
              <a:t>Interfața</a:t>
            </a:r>
            <a:r>
              <a:rPr lang="en-US" sz="1600" dirty="0"/>
              <a:t> cu </a:t>
            </a:r>
            <a:r>
              <a:rPr lang="en-US" sz="1600" dirty="0" err="1"/>
              <a:t>sistemele</a:t>
            </a:r>
            <a:r>
              <a:rPr lang="en-US" sz="1600" dirty="0"/>
              <a:t> de transport </a:t>
            </a:r>
            <a:r>
              <a:rPr lang="en-US" sz="1600" dirty="0" err="1"/>
              <a:t>inteligente</a:t>
            </a:r>
            <a:endParaRPr lang="en-US" sz="1600" dirty="0">
              <a:latin typeface="Calibri" pitchFamily="34" charset="0"/>
            </a:endParaRPr>
          </a:p>
          <a:p>
            <a:pPr>
              <a:lnSpc>
                <a:spcPct val="200000"/>
              </a:lnSpc>
            </a:pPr>
            <a:endParaRPr lang="en-GB" sz="1600" b="1" dirty="0">
              <a:latin typeface="Calibri" pitchFamily="34" charset="0"/>
            </a:endParaRPr>
          </a:p>
        </p:txBody>
      </p:sp>
    </p:spTree>
    <p:extLst>
      <p:ext uri="{BB962C8B-B14F-4D97-AF65-F5344CB8AC3E}">
        <p14:creationId xmlns:p14="http://schemas.microsoft.com/office/powerpoint/2010/main" val="4133208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87760" y="1764236"/>
            <a:ext cx="7999040" cy="408599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nSpc>
                <a:spcPct val="200000"/>
              </a:lnSpc>
            </a:pPr>
            <a:r>
              <a:rPr lang="en-US" sz="2000" b="1" dirty="0" err="1"/>
              <a:t>Unitate</a:t>
            </a:r>
            <a:r>
              <a:rPr lang="en-US" sz="2000" b="1" dirty="0"/>
              <a:t> </a:t>
            </a:r>
            <a:r>
              <a:rPr lang="en-US" sz="2000" b="1" dirty="0" err="1"/>
              <a:t>montata</a:t>
            </a:r>
            <a:r>
              <a:rPr lang="en-US" sz="2000" b="1" dirty="0"/>
              <a:t> pe </a:t>
            </a:r>
            <a:r>
              <a:rPr lang="en-US" sz="2000" b="1" dirty="0" err="1"/>
              <a:t>vehicul</a:t>
            </a:r>
            <a:r>
              <a:rPr lang="en-US" sz="2000" b="1" dirty="0"/>
              <a:t> </a:t>
            </a:r>
          </a:p>
          <a:p>
            <a:pPr marL="285750" indent="-285750">
              <a:lnSpc>
                <a:spcPct val="200000"/>
              </a:lnSpc>
              <a:buFont typeface="Arial" panose="020B0604020202020204" pitchFamily="34" charset="0"/>
              <a:buChar char="•"/>
            </a:pPr>
            <a:r>
              <a:rPr lang="en-US" sz="1600" dirty="0" err="1"/>
              <a:t>Inseamna</a:t>
            </a:r>
            <a:r>
              <a:rPr lang="en-US" sz="1600" dirty="0"/>
              <a:t> </a:t>
            </a:r>
            <a:r>
              <a:rPr lang="en-US" sz="1600" dirty="0" err="1"/>
              <a:t>tahograful</a:t>
            </a:r>
            <a:r>
              <a:rPr lang="en-US" sz="1600" dirty="0"/>
              <a:t>, </a:t>
            </a:r>
            <a:r>
              <a:rPr lang="en-US" sz="1600" u="sng" dirty="0"/>
              <a:t>cu </a:t>
            </a:r>
            <a:r>
              <a:rPr lang="en-US" sz="1600" u="sng" dirty="0" err="1"/>
              <a:t>excepția</a:t>
            </a:r>
            <a:r>
              <a:rPr lang="en-US" sz="1600" u="sng" dirty="0"/>
              <a:t> </a:t>
            </a:r>
            <a:r>
              <a:rPr lang="en-US" sz="1600" u="sng" dirty="0" err="1"/>
              <a:t>senzorului</a:t>
            </a:r>
            <a:r>
              <a:rPr lang="en-US" sz="1600" u="sng" dirty="0"/>
              <a:t> de </a:t>
            </a:r>
            <a:r>
              <a:rPr lang="en-US" sz="1600" u="sng" dirty="0" err="1"/>
              <a:t>mișcare</a:t>
            </a:r>
            <a:r>
              <a:rPr lang="en-US" sz="1600" u="sng" dirty="0"/>
              <a:t> </a:t>
            </a:r>
            <a:r>
              <a:rPr lang="en-US" sz="1600" u="sng" dirty="0" err="1"/>
              <a:t>și</a:t>
            </a:r>
            <a:r>
              <a:rPr lang="en-US" sz="1600" u="sng" dirty="0"/>
              <a:t> a </a:t>
            </a:r>
            <a:r>
              <a:rPr lang="en-US" sz="1600" u="sng" dirty="0" err="1"/>
              <a:t>cablurilor</a:t>
            </a:r>
            <a:r>
              <a:rPr lang="en-US" sz="1600" u="sng" dirty="0"/>
              <a:t> cu care </a:t>
            </a:r>
            <a:r>
              <a:rPr lang="en-US" sz="1600" u="sng" dirty="0" err="1"/>
              <a:t>este</a:t>
            </a:r>
            <a:r>
              <a:rPr lang="en-US" sz="1600" u="sng" dirty="0"/>
              <a:t> </a:t>
            </a:r>
            <a:r>
              <a:rPr lang="en-US" sz="1600" u="sng" dirty="0" err="1"/>
              <a:t>conectat</a:t>
            </a:r>
            <a:r>
              <a:rPr lang="en-US" sz="1600" u="sng" dirty="0"/>
              <a:t> </a:t>
            </a:r>
            <a:r>
              <a:rPr lang="en-US" sz="1600" u="sng" dirty="0" err="1"/>
              <a:t>senzorul</a:t>
            </a:r>
            <a:r>
              <a:rPr lang="en-US" sz="1600" u="sng" dirty="0"/>
              <a:t> de </a:t>
            </a:r>
            <a:r>
              <a:rPr lang="en-US" sz="1600" u="sng" dirty="0" err="1"/>
              <a:t>mișcare</a:t>
            </a:r>
            <a:r>
              <a:rPr lang="en-US" sz="1600" dirty="0"/>
              <a:t>. </a:t>
            </a:r>
            <a:r>
              <a:rPr lang="en-US" sz="1600" dirty="0" err="1"/>
              <a:t>Unitatea</a:t>
            </a:r>
            <a:r>
              <a:rPr lang="en-US" sz="1600" dirty="0"/>
              <a:t> </a:t>
            </a:r>
            <a:r>
              <a:rPr lang="en-US" sz="1600" dirty="0" err="1"/>
              <a:t>montată</a:t>
            </a:r>
            <a:r>
              <a:rPr lang="en-US" sz="1600" dirty="0"/>
              <a:t> pe </a:t>
            </a:r>
            <a:r>
              <a:rPr lang="en-US" sz="1600" dirty="0" err="1"/>
              <a:t>vehicul</a:t>
            </a:r>
            <a:r>
              <a:rPr lang="en-US" sz="1600" dirty="0"/>
              <a:t> </a:t>
            </a:r>
            <a:r>
              <a:rPr lang="en-US" sz="1600" dirty="0" err="1"/>
              <a:t>poate</a:t>
            </a:r>
            <a:r>
              <a:rPr lang="en-US" sz="1600" dirty="0"/>
              <a:t> fi o </a:t>
            </a:r>
            <a:r>
              <a:rPr lang="en-US" sz="1600" dirty="0" err="1"/>
              <a:t>unitate</a:t>
            </a:r>
            <a:r>
              <a:rPr lang="en-US" sz="1600" dirty="0"/>
              <a:t> </a:t>
            </a:r>
            <a:r>
              <a:rPr lang="en-US" sz="1600" dirty="0" err="1"/>
              <a:t>unică</a:t>
            </a:r>
            <a:r>
              <a:rPr lang="en-US" sz="1600" dirty="0"/>
              <a:t> sau </a:t>
            </a:r>
            <a:r>
              <a:rPr lang="en-US" sz="1600" dirty="0" err="1"/>
              <a:t>mai</a:t>
            </a:r>
            <a:r>
              <a:rPr lang="en-US" sz="1600" dirty="0"/>
              <a:t> </a:t>
            </a:r>
            <a:r>
              <a:rPr lang="en-US" sz="1600" dirty="0" err="1"/>
              <a:t>multe</a:t>
            </a:r>
            <a:r>
              <a:rPr lang="en-US" sz="1600" dirty="0"/>
              <a:t> </a:t>
            </a:r>
            <a:r>
              <a:rPr lang="en-US" sz="1600" dirty="0" err="1"/>
              <a:t>unități</a:t>
            </a:r>
            <a:r>
              <a:rPr lang="en-US" sz="1600" dirty="0"/>
              <a:t> </a:t>
            </a:r>
            <a:r>
              <a:rPr lang="en-US" sz="1600" dirty="0" err="1"/>
              <a:t>distribuite</a:t>
            </a:r>
            <a:r>
              <a:rPr lang="en-US" sz="1600" dirty="0"/>
              <a:t> </a:t>
            </a:r>
            <a:r>
              <a:rPr lang="en-US" sz="1600" dirty="0" err="1"/>
              <a:t>în</a:t>
            </a:r>
            <a:r>
              <a:rPr lang="en-US" sz="1600" dirty="0"/>
              <a:t> </a:t>
            </a:r>
            <a:r>
              <a:rPr lang="en-US" sz="1600" dirty="0" err="1"/>
              <a:t>vehicul</a:t>
            </a:r>
            <a:r>
              <a:rPr lang="en-US" sz="1600" dirty="0"/>
              <a:t>, cu </a:t>
            </a:r>
            <a:r>
              <a:rPr lang="en-US" sz="1600" dirty="0" err="1"/>
              <a:t>condiția</a:t>
            </a:r>
            <a:r>
              <a:rPr lang="en-US" sz="1600" dirty="0"/>
              <a:t> de a </a:t>
            </a:r>
            <a:r>
              <a:rPr lang="en-US" sz="1600" dirty="0" err="1"/>
              <a:t>respecta</a:t>
            </a:r>
            <a:r>
              <a:rPr lang="en-US" sz="1600" dirty="0"/>
              <a:t> </a:t>
            </a:r>
            <a:r>
              <a:rPr lang="en-US" sz="1600" dirty="0" err="1"/>
              <a:t>cerințele</a:t>
            </a:r>
            <a:r>
              <a:rPr lang="en-US" sz="1600" dirty="0"/>
              <a:t> de </a:t>
            </a:r>
            <a:r>
              <a:rPr lang="en-US" sz="1600" dirty="0" err="1"/>
              <a:t>securitate</a:t>
            </a:r>
            <a:r>
              <a:rPr lang="en-US" sz="1600" dirty="0"/>
              <a:t> </a:t>
            </a:r>
            <a:r>
              <a:rPr lang="en-US" sz="1600" dirty="0" err="1"/>
              <a:t>prevăzute</a:t>
            </a:r>
            <a:r>
              <a:rPr lang="en-US" sz="1600" dirty="0"/>
              <a:t> de </a:t>
            </a:r>
            <a:r>
              <a:rPr lang="en-US" sz="1600" dirty="0" err="1"/>
              <a:t>prezentul</a:t>
            </a:r>
            <a:r>
              <a:rPr lang="en-US" sz="1600" dirty="0"/>
              <a:t> </a:t>
            </a:r>
            <a:r>
              <a:rPr lang="en-US" sz="1600" dirty="0" err="1"/>
              <a:t>regulament</a:t>
            </a:r>
            <a:r>
              <a:rPr lang="en-US" sz="1600" dirty="0"/>
              <a:t>; </a:t>
            </a:r>
            <a:r>
              <a:rPr lang="en-US" sz="1600" dirty="0" err="1"/>
              <a:t>unitatea</a:t>
            </a:r>
            <a:r>
              <a:rPr lang="en-US" sz="1600" dirty="0"/>
              <a:t> </a:t>
            </a:r>
            <a:r>
              <a:rPr lang="en-US" sz="1600" dirty="0" err="1"/>
              <a:t>montată</a:t>
            </a:r>
            <a:r>
              <a:rPr lang="en-US" sz="1600" dirty="0"/>
              <a:t> pe </a:t>
            </a:r>
            <a:r>
              <a:rPr lang="en-US" sz="1600" dirty="0" err="1"/>
              <a:t>vehicul</a:t>
            </a:r>
            <a:r>
              <a:rPr lang="en-US" sz="1600" dirty="0"/>
              <a:t> include, </a:t>
            </a:r>
            <a:r>
              <a:rPr lang="en-US" sz="1600" dirty="0" err="1"/>
              <a:t>printre</a:t>
            </a:r>
            <a:r>
              <a:rPr lang="en-US" sz="1600" dirty="0"/>
              <a:t> </a:t>
            </a:r>
            <a:r>
              <a:rPr lang="en-US" sz="1600" dirty="0" err="1"/>
              <a:t>altele</a:t>
            </a:r>
            <a:r>
              <a:rPr lang="en-US" sz="1600" dirty="0"/>
              <a:t>, o </a:t>
            </a:r>
            <a:r>
              <a:rPr lang="en-US" sz="1600" dirty="0" err="1"/>
              <a:t>unitate</a:t>
            </a:r>
            <a:r>
              <a:rPr lang="en-US" sz="1600" dirty="0"/>
              <a:t> de </a:t>
            </a:r>
            <a:r>
              <a:rPr lang="en-US" sz="1600" dirty="0" err="1"/>
              <a:t>prelucrare</a:t>
            </a:r>
            <a:r>
              <a:rPr lang="en-US" sz="1600" dirty="0"/>
              <a:t>, o </a:t>
            </a:r>
            <a:r>
              <a:rPr lang="en-US" sz="1600" dirty="0" err="1"/>
              <a:t>memorie</a:t>
            </a:r>
            <a:r>
              <a:rPr lang="en-US" sz="1600" dirty="0"/>
              <a:t> de date, o </a:t>
            </a:r>
            <a:r>
              <a:rPr lang="en-US" sz="1600" dirty="0" err="1"/>
              <a:t>funcție</a:t>
            </a:r>
            <a:r>
              <a:rPr lang="en-US" sz="1600" dirty="0"/>
              <a:t> de </a:t>
            </a:r>
            <a:r>
              <a:rPr lang="en-US" sz="1600" dirty="0" err="1"/>
              <a:t>măsurare</a:t>
            </a:r>
            <a:r>
              <a:rPr lang="en-US" sz="1600" dirty="0"/>
              <a:t> a </a:t>
            </a:r>
            <a:r>
              <a:rPr lang="en-US" sz="1600" dirty="0" err="1"/>
              <a:t>timpului</a:t>
            </a:r>
            <a:r>
              <a:rPr lang="en-US" sz="1600" dirty="0"/>
              <a:t>, </a:t>
            </a:r>
            <a:r>
              <a:rPr lang="en-US" sz="1600" dirty="0" err="1"/>
              <a:t>două</a:t>
            </a:r>
            <a:r>
              <a:rPr lang="en-US" sz="1600" dirty="0"/>
              <a:t> </a:t>
            </a:r>
            <a:r>
              <a:rPr lang="en-US" sz="1600" dirty="0" err="1"/>
              <a:t>dispozitive</a:t>
            </a:r>
            <a:r>
              <a:rPr lang="en-US" sz="1600" dirty="0"/>
              <a:t> de </a:t>
            </a:r>
            <a:r>
              <a:rPr lang="en-US" sz="1600" dirty="0" err="1"/>
              <a:t>interfață</a:t>
            </a:r>
            <a:r>
              <a:rPr lang="en-US" sz="1600" dirty="0"/>
              <a:t> </a:t>
            </a:r>
            <a:r>
              <a:rPr lang="en-US" sz="1600" dirty="0" err="1"/>
              <a:t>pentru</a:t>
            </a:r>
            <a:r>
              <a:rPr lang="en-US" sz="1600" dirty="0"/>
              <a:t> card </a:t>
            </a:r>
            <a:r>
              <a:rPr lang="en-US" sz="1600" dirty="0" err="1"/>
              <a:t>inteligent</a:t>
            </a:r>
            <a:r>
              <a:rPr lang="en-US" sz="1600" dirty="0"/>
              <a:t> </a:t>
            </a:r>
            <a:r>
              <a:rPr lang="en-US" sz="1600" dirty="0" err="1"/>
              <a:t>pentru</a:t>
            </a:r>
            <a:r>
              <a:rPr lang="en-US" sz="1600" dirty="0"/>
              <a:t> conducătorul auto </a:t>
            </a:r>
            <a:r>
              <a:rPr lang="en-US" sz="1600" dirty="0" err="1"/>
              <a:t>și</a:t>
            </a:r>
            <a:r>
              <a:rPr lang="en-US" sz="1600" dirty="0"/>
              <a:t> copilot, o </a:t>
            </a:r>
            <a:r>
              <a:rPr lang="en-US" sz="1600" dirty="0" err="1"/>
              <a:t>imprimantă</a:t>
            </a:r>
            <a:r>
              <a:rPr lang="en-US" sz="1600" dirty="0"/>
              <a:t>, un </a:t>
            </a:r>
            <a:r>
              <a:rPr lang="en-US" sz="1600" dirty="0" err="1"/>
              <a:t>afișaj</a:t>
            </a:r>
            <a:r>
              <a:rPr lang="en-US" sz="1600" dirty="0"/>
              <a:t>, </a:t>
            </a:r>
            <a:r>
              <a:rPr lang="en-US" sz="1600" dirty="0" err="1"/>
              <a:t>conectori</a:t>
            </a:r>
            <a:r>
              <a:rPr lang="en-US" sz="1600" dirty="0"/>
              <a:t> </a:t>
            </a:r>
            <a:r>
              <a:rPr lang="en-US" sz="1600" dirty="0" err="1"/>
              <a:t>și</a:t>
            </a:r>
            <a:r>
              <a:rPr lang="en-US" sz="1600" dirty="0"/>
              <a:t> </a:t>
            </a:r>
            <a:r>
              <a:rPr lang="en-US" sz="1600" dirty="0" err="1"/>
              <a:t>dispozitive</a:t>
            </a:r>
            <a:r>
              <a:rPr lang="en-US" sz="1600" dirty="0"/>
              <a:t> </a:t>
            </a:r>
            <a:r>
              <a:rPr lang="en-US" sz="1600" dirty="0" err="1"/>
              <a:t>pentru</a:t>
            </a:r>
            <a:r>
              <a:rPr lang="en-US" sz="1600" dirty="0"/>
              <a:t> </a:t>
            </a:r>
            <a:r>
              <a:rPr lang="en-US" sz="1600" dirty="0" err="1"/>
              <a:t>înregistrarea</a:t>
            </a:r>
            <a:r>
              <a:rPr lang="en-US" sz="1600" dirty="0"/>
              <a:t> de date de </a:t>
            </a:r>
            <a:r>
              <a:rPr lang="en-US" sz="1600" dirty="0" err="1"/>
              <a:t>către</a:t>
            </a:r>
            <a:r>
              <a:rPr lang="en-US" sz="1600" dirty="0"/>
              <a:t> </a:t>
            </a:r>
            <a:r>
              <a:rPr lang="en-US" sz="1600" dirty="0" err="1"/>
              <a:t>utilizator</a:t>
            </a:r>
            <a:endParaRPr lang="en-GB" sz="1600" b="1" dirty="0">
              <a:latin typeface="Calibri" pitchFamily="34" charset="0"/>
            </a:endParaRPr>
          </a:p>
        </p:txBody>
      </p:sp>
    </p:spTree>
    <p:extLst>
      <p:ext uri="{BB962C8B-B14F-4D97-AF65-F5344CB8AC3E}">
        <p14:creationId xmlns:p14="http://schemas.microsoft.com/office/powerpoint/2010/main" val="10220387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667730" y="1562891"/>
            <a:ext cx="7999040" cy="4824654"/>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nSpc>
                <a:spcPct val="200000"/>
              </a:lnSpc>
            </a:pPr>
            <a:r>
              <a:rPr lang="en-US" sz="2000" b="1" dirty="0" err="1"/>
              <a:t>Senzor</a:t>
            </a:r>
            <a:r>
              <a:rPr lang="en-US" sz="2000" b="1" dirty="0"/>
              <a:t> de </a:t>
            </a:r>
            <a:r>
              <a:rPr lang="en-US" sz="2000" b="1" dirty="0" err="1"/>
              <a:t>miscare</a:t>
            </a:r>
            <a:endParaRPr lang="en-US" sz="2000" b="1" dirty="0"/>
          </a:p>
          <a:p>
            <a:pPr marL="285750" indent="-285750">
              <a:lnSpc>
                <a:spcPct val="200000"/>
              </a:lnSpc>
              <a:buFont typeface="Arial" panose="020B0604020202020204" pitchFamily="34" charset="0"/>
              <a:buChar char="•"/>
            </a:pPr>
            <a:r>
              <a:rPr lang="en-US" sz="1600" dirty="0" err="1"/>
              <a:t>Inseamna</a:t>
            </a:r>
            <a:r>
              <a:rPr lang="en-US" sz="1600" dirty="0"/>
              <a:t> </a:t>
            </a:r>
            <a:r>
              <a:rPr lang="en-US" sz="1600" dirty="0" err="1"/>
              <a:t>partea</a:t>
            </a:r>
            <a:r>
              <a:rPr lang="en-US" sz="1600" dirty="0"/>
              <a:t> </a:t>
            </a:r>
            <a:r>
              <a:rPr lang="en-US" sz="1600" dirty="0" err="1"/>
              <a:t>tahografului</a:t>
            </a:r>
            <a:r>
              <a:rPr lang="en-US" sz="1600" dirty="0"/>
              <a:t> care </a:t>
            </a:r>
            <a:r>
              <a:rPr lang="en-US" sz="1600" dirty="0" err="1"/>
              <a:t>furnizează</a:t>
            </a:r>
            <a:r>
              <a:rPr lang="en-US" sz="1600" dirty="0"/>
              <a:t> un </a:t>
            </a:r>
            <a:r>
              <a:rPr lang="en-US" sz="1600" dirty="0" err="1"/>
              <a:t>semnal</a:t>
            </a:r>
            <a:r>
              <a:rPr lang="en-US" sz="1600" dirty="0"/>
              <a:t> </a:t>
            </a:r>
            <a:r>
              <a:rPr lang="en-US" sz="1600" dirty="0" err="1"/>
              <a:t>reprezentând</a:t>
            </a:r>
            <a:r>
              <a:rPr lang="en-US" sz="1600" dirty="0"/>
              <a:t> </a:t>
            </a:r>
            <a:r>
              <a:rPr lang="en-US" sz="1600" dirty="0" err="1"/>
              <a:t>viteza</a:t>
            </a:r>
            <a:r>
              <a:rPr lang="en-US" sz="1600" dirty="0"/>
              <a:t> </a:t>
            </a:r>
            <a:r>
              <a:rPr lang="en-US" sz="1600" dirty="0" err="1"/>
              <a:t>vehiculului</a:t>
            </a:r>
            <a:r>
              <a:rPr lang="en-US" sz="1600" dirty="0"/>
              <a:t> </a:t>
            </a:r>
            <a:r>
              <a:rPr lang="en-US" sz="1600" dirty="0" err="1"/>
              <a:t>și</a:t>
            </a:r>
            <a:r>
              <a:rPr lang="en-US" sz="1600" dirty="0"/>
              <a:t>/sau </a:t>
            </a:r>
            <a:r>
              <a:rPr lang="en-US" sz="1600" dirty="0" err="1"/>
              <a:t>distanța</a:t>
            </a:r>
            <a:r>
              <a:rPr lang="en-US" sz="1600" dirty="0"/>
              <a:t> </a:t>
            </a:r>
            <a:r>
              <a:rPr lang="en-US" sz="1600" dirty="0" err="1"/>
              <a:t>parcursă</a:t>
            </a:r>
            <a:r>
              <a:rPr lang="en-US" sz="1600" dirty="0"/>
              <a:t>;</a:t>
            </a:r>
          </a:p>
          <a:p>
            <a:pPr>
              <a:lnSpc>
                <a:spcPct val="200000"/>
              </a:lnSpc>
            </a:pPr>
            <a:r>
              <a:rPr lang="en-US" sz="2000" b="1" dirty="0" err="1"/>
              <a:t>Eveniment</a:t>
            </a:r>
            <a:endParaRPr lang="en-US" sz="2000" b="1" dirty="0"/>
          </a:p>
          <a:p>
            <a:pPr marL="285750" indent="-285750">
              <a:lnSpc>
                <a:spcPct val="200000"/>
              </a:lnSpc>
              <a:buFont typeface="Arial" panose="020B0604020202020204" pitchFamily="34" charset="0"/>
              <a:buChar char="•"/>
            </a:pPr>
            <a:r>
              <a:rPr lang="en-US" sz="1600" dirty="0" err="1"/>
              <a:t>Inseamna</a:t>
            </a:r>
            <a:r>
              <a:rPr lang="en-US" sz="1600" dirty="0"/>
              <a:t> o </a:t>
            </a:r>
            <a:r>
              <a:rPr lang="en-US" sz="1600" dirty="0" err="1"/>
              <a:t>operațiune</a:t>
            </a:r>
            <a:r>
              <a:rPr lang="en-US" sz="1600" dirty="0"/>
              <a:t> </a:t>
            </a:r>
            <a:r>
              <a:rPr lang="en-US" sz="1600" dirty="0" err="1"/>
              <a:t>anormală</a:t>
            </a:r>
            <a:r>
              <a:rPr lang="en-US" sz="1600" dirty="0"/>
              <a:t> </a:t>
            </a:r>
            <a:r>
              <a:rPr lang="en-US" sz="1600" dirty="0" err="1"/>
              <a:t>detectată</a:t>
            </a:r>
            <a:r>
              <a:rPr lang="en-US" sz="1600" dirty="0"/>
              <a:t> de </a:t>
            </a:r>
            <a:r>
              <a:rPr lang="en-US" sz="1600" dirty="0" err="1"/>
              <a:t>tahograful</a:t>
            </a:r>
            <a:r>
              <a:rPr lang="en-US" sz="1600" dirty="0"/>
              <a:t> digital care </a:t>
            </a:r>
            <a:r>
              <a:rPr lang="en-US" sz="1600" dirty="0" err="1"/>
              <a:t>poate</a:t>
            </a:r>
            <a:r>
              <a:rPr lang="en-US" sz="1600" dirty="0"/>
              <a:t> </a:t>
            </a:r>
            <a:r>
              <a:rPr lang="en-US" sz="1600" dirty="0" err="1"/>
              <a:t>decurge</a:t>
            </a:r>
            <a:r>
              <a:rPr lang="en-US" sz="1600" dirty="0"/>
              <a:t> </a:t>
            </a:r>
            <a:r>
              <a:rPr lang="en-US" sz="1600" dirty="0" err="1"/>
              <a:t>dintr</a:t>
            </a:r>
            <a:r>
              <a:rPr lang="en-US" sz="1600" dirty="0"/>
              <a:t>-o </a:t>
            </a:r>
            <a:r>
              <a:rPr lang="en-US" sz="1600" dirty="0" err="1"/>
              <a:t>tentativă</a:t>
            </a:r>
            <a:r>
              <a:rPr lang="en-US" sz="1600" dirty="0"/>
              <a:t> de </a:t>
            </a:r>
            <a:r>
              <a:rPr lang="en-US" sz="1600" dirty="0" err="1"/>
              <a:t>fraudă</a:t>
            </a:r>
            <a:r>
              <a:rPr lang="en-US" sz="1600" dirty="0"/>
              <a:t>; </a:t>
            </a:r>
          </a:p>
          <a:p>
            <a:pPr>
              <a:lnSpc>
                <a:spcPct val="200000"/>
              </a:lnSpc>
            </a:pPr>
            <a:r>
              <a:rPr lang="en-US" sz="2000" b="1" dirty="0" err="1"/>
              <a:t>Anomalie</a:t>
            </a:r>
            <a:endParaRPr lang="en-US" sz="2000" b="1" dirty="0"/>
          </a:p>
          <a:p>
            <a:pPr marL="285750" indent="-285750">
              <a:lnSpc>
                <a:spcPct val="200000"/>
              </a:lnSpc>
              <a:buFont typeface="Arial" panose="020B0604020202020204" pitchFamily="34" charset="0"/>
              <a:buChar char="•"/>
            </a:pPr>
            <a:r>
              <a:rPr lang="en-US" sz="1600" dirty="0" err="1"/>
              <a:t>Inseamna</a:t>
            </a:r>
            <a:r>
              <a:rPr lang="en-US" sz="1600" dirty="0"/>
              <a:t> o </a:t>
            </a:r>
            <a:r>
              <a:rPr lang="en-US" sz="1600" dirty="0" err="1"/>
              <a:t>operațiune</a:t>
            </a:r>
            <a:r>
              <a:rPr lang="en-US" sz="1600" dirty="0"/>
              <a:t> </a:t>
            </a:r>
            <a:r>
              <a:rPr lang="en-US" sz="1600" dirty="0" err="1"/>
              <a:t>anormală</a:t>
            </a:r>
            <a:r>
              <a:rPr lang="en-US" sz="1600" dirty="0"/>
              <a:t> </a:t>
            </a:r>
            <a:r>
              <a:rPr lang="en-US" sz="1600" dirty="0" err="1"/>
              <a:t>detectată</a:t>
            </a:r>
            <a:r>
              <a:rPr lang="en-US" sz="1600" dirty="0"/>
              <a:t> de </a:t>
            </a:r>
            <a:r>
              <a:rPr lang="en-US" sz="1600" dirty="0" err="1"/>
              <a:t>tahograful</a:t>
            </a:r>
            <a:r>
              <a:rPr lang="en-US" sz="1600" dirty="0"/>
              <a:t> digital care </a:t>
            </a:r>
            <a:r>
              <a:rPr lang="en-US" sz="1600" dirty="0" err="1"/>
              <a:t>poate</a:t>
            </a:r>
            <a:r>
              <a:rPr lang="en-US" sz="1600" dirty="0"/>
              <a:t> </a:t>
            </a:r>
            <a:r>
              <a:rPr lang="en-US" sz="1600" dirty="0" err="1"/>
              <a:t>decurge</a:t>
            </a:r>
            <a:r>
              <a:rPr lang="en-US" sz="1600" dirty="0"/>
              <a:t> </a:t>
            </a:r>
            <a:r>
              <a:rPr lang="en-US" sz="1600" dirty="0" err="1"/>
              <a:t>dintr</a:t>
            </a:r>
            <a:r>
              <a:rPr lang="en-US" sz="1600" dirty="0"/>
              <a:t>-un </a:t>
            </a:r>
            <a:r>
              <a:rPr lang="en-US" sz="1600" dirty="0" err="1"/>
              <a:t>deranjament</a:t>
            </a:r>
            <a:r>
              <a:rPr lang="en-US" sz="1600" dirty="0"/>
              <a:t> sau o </a:t>
            </a:r>
            <a:r>
              <a:rPr lang="en-US" sz="1600" dirty="0" err="1"/>
              <a:t>defecțiune</a:t>
            </a:r>
            <a:r>
              <a:rPr lang="en-US" sz="1600" dirty="0"/>
              <a:t> a </a:t>
            </a:r>
            <a:r>
              <a:rPr lang="en-US" sz="1600" dirty="0" err="1"/>
              <a:t>aparatului</a:t>
            </a:r>
            <a:r>
              <a:rPr lang="en-US" sz="1600" dirty="0"/>
              <a:t>;</a:t>
            </a:r>
            <a:endParaRPr lang="en-GB" sz="1600" b="1" dirty="0">
              <a:latin typeface="Calibri" pitchFamily="34" charset="0"/>
            </a:endParaRPr>
          </a:p>
        </p:txBody>
      </p:sp>
    </p:spTree>
    <p:extLst>
      <p:ext uri="{BB962C8B-B14F-4D97-AF65-F5344CB8AC3E}">
        <p14:creationId xmlns:p14="http://schemas.microsoft.com/office/powerpoint/2010/main" val="3874565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idx="4294967295"/>
          </p:nvPr>
        </p:nvSpPr>
        <p:spPr>
          <a:xfrm>
            <a:off x="395288" y="1844675"/>
            <a:ext cx="8229600" cy="431800"/>
          </a:xfrm>
          <a:noFill/>
        </p:spPr>
        <p:txBody>
          <a:bodyPr anchor="t">
            <a:normAutofit fontScale="90000"/>
          </a:bodyPr>
          <a:lstStyle/>
          <a:p>
            <a:r>
              <a:rPr lang="en-US" sz="2400" b="1" dirty="0" err="1"/>
              <a:t>Indicatiile</a:t>
            </a:r>
            <a:r>
              <a:rPr lang="en-US" sz="2400" b="1" dirty="0"/>
              <a:t> </a:t>
            </a:r>
            <a:r>
              <a:rPr lang="en-US" sz="2400" b="1" dirty="0" err="1"/>
              <a:t>tahografului</a:t>
            </a:r>
            <a:r>
              <a:rPr lang="en-US" sz="2400" b="1" dirty="0"/>
              <a:t> (</a:t>
            </a:r>
            <a:r>
              <a:rPr lang="en-US" sz="2400" b="1" dirty="0" err="1"/>
              <a:t>functiile</a:t>
            </a:r>
            <a:r>
              <a:rPr lang="en-US" sz="2400" b="1" dirty="0"/>
              <a:t> de </a:t>
            </a:r>
            <a:r>
              <a:rPr lang="en-US" sz="2400" b="1" dirty="0" err="1"/>
              <a:t>selectie</a:t>
            </a:r>
            <a:r>
              <a:rPr lang="en-US" sz="2400" b="1" dirty="0"/>
              <a:t>)</a:t>
            </a:r>
            <a:endParaRPr lang="en-US" sz="2400" dirty="0"/>
          </a:p>
        </p:txBody>
      </p:sp>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549525"/>
            <a:ext cx="1123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855" y="4061506"/>
            <a:ext cx="1120775"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p:cNvSpPr>
          <p:nvPr/>
        </p:nvSpPr>
        <p:spPr>
          <a:xfrm>
            <a:off x="2484438" y="2620963"/>
            <a:ext cx="6335712" cy="79375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pPr>
            <a:r>
              <a:rPr lang="it-IT" sz="1800" b="1" dirty="0">
                <a:latin typeface="Calibri" pitchFamily="34" charset="0"/>
                <a:cs typeface="Arial" charset="0"/>
              </a:rPr>
              <a:t>Conducerea </a:t>
            </a:r>
            <a:r>
              <a:rPr lang="it-IT" sz="1800" dirty="0">
                <a:latin typeface="Calibri" pitchFamily="34" charset="0"/>
                <a:cs typeface="Arial" charset="0"/>
              </a:rPr>
              <a:t>- timpii petrecuti la volan sunt retinuti pentru calcularea perioadei de conducere; marcajul pe diagramă va apărea sub forma celei mai late linii </a:t>
            </a:r>
            <a:endParaRPr lang="en-US" sz="1800" dirty="0">
              <a:latin typeface="Calibri" pitchFamily="34" charset="0"/>
              <a:cs typeface="Arial" charset="0"/>
            </a:endParaRPr>
          </a:p>
        </p:txBody>
      </p:sp>
      <p:sp>
        <p:nvSpPr>
          <p:cNvPr id="11" name="Rectangle 6"/>
          <p:cNvSpPr>
            <a:spLocks/>
          </p:cNvSpPr>
          <p:nvPr/>
        </p:nvSpPr>
        <p:spPr bwMode="auto">
          <a:xfrm>
            <a:off x="2484438" y="4076700"/>
            <a:ext cx="640873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ct val="20000"/>
              </a:spcBef>
              <a:buFont typeface="Arial" charset="0"/>
              <a:buNone/>
            </a:pPr>
            <a:r>
              <a:rPr lang="ro-RO" b="1" dirty="0">
                <a:latin typeface="Calibri" pitchFamily="34" charset="0"/>
              </a:rPr>
              <a:t>Alte activită</a:t>
            </a:r>
            <a:r>
              <a:rPr lang="en-US" b="1" dirty="0">
                <a:latin typeface="Calibri" pitchFamily="34" charset="0"/>
              </a:rPr>
              <a:t>t</a:t>
            </a:r>
            <a:r>
              <a:rPr lang="ro-RO" b="1" dirty="0">
                <a:latin typeface="Calibri" pitchFamily="34" charset="0"/>
              </a:rPr>
              <a:t>i </a:t>
            </a:r>
            <a:r>
              <a:rPr lang="en-US" b="1" dirty="0">
                <a:latin typeface="Calibri" pitchFamily="34" charset="0"/>
              </a:rPr>
              <a:t>(</a:t>
            </a:r>
            <a:r>
              <a:rPr lang="en-US" b="1" dirty="0" err="1">
                <a:latin typeface="Calibri" pitchFamily="34" charset="0"/>
              </a:rPr>
              <a:t>alta</a:t>
            </a:r>
            <a:r>
              <a:rPr lang="en-US" b="1" dirty="0">
                <a:latin typeface="Calibri" pitchFamily="34" charset="0"/>
              </a:rPr>
              <a:t> </a:t>
            </a:r>
            <a:r>
              <a:rPr lang="en-US" b="1" dirty="0" err="1">
                <a:latin typeface="Calibri" pitchFamily="34" charset="0"/>
              </a:rPr>
              <a:t>munca</a:t>
            </a:r>
            <a:r>
              <a:rPr lang="en-US" b="1" dirty="0">
                <a:latin typeface="Calibri" pitchFamily="34" charset="0"/>
              </a:rPr>
              <a:t>) </a:t>
            </a:r>
            <a:r>
              <a:rPr lang="ro-RO" b="1" dirty="0">
                <a:latin typeface="Calibri" pitchFamily="34" charset="0"/>
              </a:rPr>
              <a:t>în afara conducerii</a:t>
            </a:r>
            <a:r>
              <a:rPr lang="ro-RO" dirty="0">
                <a:latin typeface="Calibri" pitchFamily="34" charset="0"/>
              </a:rPr>
              <a:t> - acestea sunt de exemplu încărcarea </a:t>
            </a:r>
            <a:r>
              <a:rPr lang="en-US" dirty="0" err="1">
                <a:latin typeface="Calibri" pitchFamily="34" charset="0"/>
              </a:rPr>
              <a:t>si</a:t>
            </a:r>
            <a:r>
              <a:rPr lang="en-US" dirty="0">
                <a:latin typeface="Calibri" pitchFamily="34" charset="0"/>
              </a:rPr>
              <a:t> </a:t>
            </a:r>
            <a:r>
              <a:rPr lang="ro-RO" dirty="0">
                <a:latin typeface="Calibri" pitchFamily="34" charset="0"/>
              </a:rPr>
              <a:t>descărcarea mărfii, între</a:t>
            </a:r>
            <a:r>
              <a:rPr lang="en-US" dirty="0" err="1">
                <a:latin typeface="Calibri" pitchFamily="34" charset="0"/>
              </a:rPr>
              <a:t>ti</a:t>
            </a:r>
            <a:r>
              <a:rPr lang="ro-RO" dirty="0">
                <a:latin typeface="Calibri" pitchFamily="34" charset="0"/>
              </a:rPr>
              <a:t>nerea vehiculului; marcajul pe diagramă va apărea sub forma unei linii mai pu</a:t>
            </a:r>
            <a:r>
              <a:rPr lang="en-US" dirty="0" err="1">
                <a:latin typeface="Calibri" pitchFamily="34" charset="0"/>
              </a:rPr>
              <a:t>ti</a:t>
            </a:r>
            <a:r>
              <a:rPr lang="ro-RO" dirty="0">
                <a:latin typeface="Calibri" pitchFamily="34" charset="0"/>
              </a:rPr>
              <a:t>n late </a:t>
            </a:r>
            <a:endParaRPr lang="en-US" dirty="0">
              <a:latin typeface="Calibri" pitchFamily="34" charset="0"/>
            </a:endParaRPr>
          </a:p>
        </p:txBody>
      </p:sp>
    </p:spTree>
    <p:extLst>
      <p:ext uri="{BB962C8B-B14F-4D97-AF65-F5344CB8AC3E}">
        <p14:creationId xmlns:p14="http://schemas.microsoft.com/office/powerpoint/2010/main" val="688660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03700"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2124075" y="1723142"/>
            <a:ext cx="66246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ro-RO" b="1" dirty="0">
                <a:latin typeface="Calibri" pitchFamily="34" charset="0"/>
              </a:rPr>
              <a:t>Timpul de odihnă:</a:t>
            </a:r>
            <a:r>
              <a:rPr lang="ro-RO" dirty="0">
                <a:latin typeface="Calibri" pitchFamily="34" charset="0"/>
              </a:rPr>
              <a:t> sub acest simbol grafic sunt înregistrate întreruperile activită</a:t>
            </a:r>
            <a:r>
              <a:rPr lang="en-US" dirty="0">
                <a:latin typeface="Calibri" pitchFamily="34" charset="0"/>
              </a:rPr>
              <a:t>t</a:t>
            </a:r>
            <a:r>
              <a:rPr lang="ro-RO" dirty="0">
                <a:latin typeface="Calibri" pitchFamily="34" charset="0"/>
              </a:rPr>
              <a:t>ii de conducere </a:t>
            </a:r>
            <a:r>
              <a:rPr lang="en-US" dirty="0">
                <a:latin typeface="Calibri" pitchFamily="34" charset="0"/>
              </a:rPr>
              <a:t>s</a:t>
            </a:r>
            <a:r>
              <a:rPr lang="ro-RO" dirty="0">
                <a:latin typeface="Calibri" pitchFamily="34" charset="0"/>
              </a:rPr>
              <a:t>i perioadele zilnice de odihnă</a:t>
            </a:r>
            <a:r>
              <a:rPr lang="en-US" dirty="0">
                <a:latin typeface="Calibri" pitchFamily="34" charset="0"/>
              </a:rPr>
              <a:t>, </a:t>
            </a:r>
            <a:r>
              <a:rPr lang="en-US" dirty="0" err="1">
                <a:latin typeface="Calibri" pitchFamily="34" charset="0"/>
              </a:rPr>
              <a:t>concediile</a:t>
            </a:r>
            <a:r>
              <a:rPr lang="en-US" dirty="0">
                <a:latin typeface="Calibri" pitchFamily="34" charset="0"/>
              </a:rPr>
              <a:t> </a:t>
            </a:r>
            <a:r>
              <a:rPr lang="en-US" dirty="0" err="1">
                <a:latin typeface="Calibri" pitchFamily="34" charset="0"/>
              </a:rPr>
              <a:t>anuale</a:t>
            </a:r>
            <a:r>
              <a:rPr lang="en-US" dirty="0">
                <a:latin typeface="Calibri" pitchFamily="34" charset="0"/>
              </a:rPr>
              <a:t> sau </a:t>
            </a:r>
            <a:r>
              <a:rPr lang="en-US" dirty="0" err="1">
                <a:latin typeface="Calibri" pitchFamily="34" charset="0"/>
              </a:rPr>
              <a:t>medicale</a:t>
            </a:r>
            <a:r>
              <a:rPr lang="ro-RO" dirty="0">
                <a:latin typeface="Calibri" pitchFamily="34" charset="0"/>
              </a:rPr>
              <a:t>; marcajul pe diagramă va fi sub forma celei mai subtiri linii.</a:t>
            </a:r>
          </a:p>
        </p:txBody>
      </p:sp>
      <p:sp>
        <p:nvSpPr>
          <p:cNvPr id="8" name="Rectangle 5"/>
          <p:cNvSpPr>
            <a:spLocks noChangeArrowheads="1"/>
          </p:cNvSpPr>
          <p:nvPr/>
        </p:nvSpPr>
        <p:spPr bwMode="auto">
          <a:xfrm>
            <a:off x="1908175" y="3025360"/>
            <a:ext cx="6911975"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it-IT" b="1" dirty="0">
                <a:latin typeface="Calibri" pitchFamily="34" charset="0"/>
              </a:rPr>
              <a:t>Disponibilitate (timp la dispozitie)</a:t>
            </a:r>
            <a:endParaRPr lang="en-US" dirty="0">
              <a:latin typeface="Calibri" pitchFamily="34" charset="0"/>
            </a:endParaRPr>
          </a:p>
          <a:p>
            <a:pPr marL="285750" indent="-285750">
              <a:buFont typeface="Arial" panose="020B0604020202020204" pitchFamily="34" charset="0"/>
              <a:buChar char="•"/>
            </a:pPr>
            <a:r>
              <a:rPr lang="it-IT" dirty="0">
                <a:latin typeface="Calibri" pitchFamily="34" charset="0"/>
              </a:rPr>
              <a:t>timpii de asteptare, adică perioadele în cursul cărora conducătorii auto nu sunt obligati să rămână la postul de lucru, decât pentru a răspunde unor eventuale solicitări de a conduce sau de a îndeplini alte sarcini;</a:t>
            </a:r>
            <a:endParaRPr lang="en-US" dirty="0">
              <a:latin typeface="Calibri" pitchFamily="34" charset="0"/>
            </a:endParaRPr>
          </a:p>
          <a:p>
            <a:pPr marL="285750" indent="-285750">
              <a:buFont typeface="Arial" panose="020B0604020202020204" pitchFamily="34" charset="0"/>
              <a:buChar char="•"/>
            </a:pPr>
            <a:r>
              <a:rPr lang="it-IT" dirty="0">
                <a:latin typeface="Calibri" pitchFamily="34" charset="0"/>
              </a:rPr>
              <a:t>timpii petrecuti alături de un conducător auto în timpul mersului vehiculului;</a:t>
            </a:r>
            <a:endParaRPr lang="en-US" dirty="0">
              <a:latin typeface="Calibri" pitchFamily="34" charset="0"/>
            </a:endParaRPr>
          </a:p>
          <a:p>
            <a:pPr marL="285750" indent="-285750">
              <a:buFont typeface="Arial" panose="020B0604020202020204" pitchFamily="34" charset="0"/>
              <a:buChar char="•"/>
            </a:pPr>
            <a:r>
              <a:rPr lang="fr-FR" dirty="0" err="1">
                <a:latin typeface="Calibri" pitchFamily="34" charset="0"/>
              </a:rPr>
              <a:t>timpii</a:t>
            </a:r>
            <a:r>
              <a:rPr lang="fr-FR" dirty="0">
                <a:latin typeface="Calibri" pitchFamily="34" charset="0"/>
              </a:rPr>
              <a:t> </a:t>
            </a:r>
            <a:r>
              <a:rPr lang="fr-FR" dirty="0" err="1">
                <a:latin typeface="Calibri" pitchFamily="34" charset="0"/>
              </a:rPr>
              <a:t>petrecuti</a:t>
            </a:r>
            <a:r>
              <a:rPr lang="fr-FR" dirty="0">
                <a:latin typeface="Calibri" pitchFamily="34" charset="0"/>
              </a:rPr>
              <a:t> </a:t>
            </a:r>
            <a:r>
              <a:rPr lang="fr-FR" dirty="0" err="1">
                <a:latin typeface="Calibri" pitchFamily="34" charset="0"/>
              </a:rPr>
              <a:t>într</a:t>
            </a:r>
            <a:r>
              <a:rPr lang="fr-FR" dirty="0">
                <a:latin typeface="Calibri" pitchFamily="34" charset="0"/>
              </a:rPr>
              <a:t>-o </a:t>
            </a:r>
            <a:r>
              <a:rPr lang="fr-FR" dirty="0" err="1">
                <a:latin typeface="Calibri" pitchFamily="34" charset="0"/>
              </a:rPr>
              <a:t>cabină</a:t>
            </a:r>
            <a:r>
              <a:rPr lang="fr-FR" dirty="0">
                <a:latin typeface="Calibri" pitchFamily="34" charset="0"/>
              </a:rPr>
              <a:t> de dormit </a:t>
            </a:r>
            <a:r>
              <a:rPr lang="fr-FR" dirty="0" err="1">
                <a:latin typeface="Calibri" pitchFamily="34" charset="0"/>
              </a:rPr>
              <a:t>în</a:t>
            </a:r>
            <a:r>
              <a:rPr lang="fr-FR" dirty="0">
                <a:latin typeface="Calibri" pitchFamily="34" charset="0"/>
              </a:rPr>
              <a:t> </a:t>
            </a:r>
            <a:r>
              <a:rPr lang="fr-FR" dirty="0" err="1">
                <a:latin typeface="Calibri" pitchFamily="34" charset="0"/>
              </a:rPr>
              <a:t>timpul</a:t>
            </a:r>
            <a:r>
              <a:rPr lang="fr-FR" dirty="0">
                <a:latin typeface="Calibri" pitchFamily="34" charset="0"/>
              </a:rPr>
              <a:t> </a:t>
            </a:r>
            <a:r>
              <a:rPr lang="fr-FR" dirty="0" err="1">
                <a:latin typeface="Calibri" pitchFamily="34" charset="0"/>
              </a:rPr>
              <a:t>mersului</a:t>
            </a:r>
            <a:r>
              <a:rPr lang="fr-FR" dirty="0">
                <a:latin typeface="Calibri" pitchFamily="34" charset="0"/>
              </a:rPr>
              <a:t> </a:t>
            </a:r>
            <a:r>
              <a:rPr lang="fr-FR" dirty="0" err="1">
                <a:latin typeface="Calibri" pitchFamily="34" charset="0"/>
              </a:rPr>
              <a:t>vehiculului</a:t>
            </a:r>
            <a:r>
              <a:rPr lang="fr-FR" dirty="0">
                <a:latin typeface="Calibri" pitchFamily="34" charset="0"/>
              </a:rPr>
              <a:t>;</a:t>
            </a:r>
            <a:endParaRPr lang="en-US" dirty="0">
              <a:latin typeface="Calibri" pitchFamily="34" charset="0"/>
            </a:endParaRPr>
          </a:p>
          <a:p>
            <a:pPr marL="285750" indent="-285750">
              <a:buFont typeface="Arial" panose="020B0604020202020204" pitchFamily="34" charset="0"/>
              <a:buChar char="•"/>
            </a:pPr>
            <a:r>
              <a:rPr lang="it-IT" dirty="0">
                <a:latin typeface="Calibri" pitchFamily="34" charset="0"/>
              </a:rPr>
              <a:t>marcajul pe diagramă va apărea sub forma unei linii cel mai putin late.</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973263"/>
            <a:ext cx="1123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3486150"/>
            <a:ext cx="11239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187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a:spLocks noGrp="1" noRot="1" noChangeArrowheads="1"/>
          </p:cNvSpPr>
          <p:nvPr>
            <p:ph idx="1"/>
          </p:nvPr>
        </p:nvSpPr>
        <p:spPr>
          <a:xfrm>
            <a:off x="457200" y="1412776"/>
            <a:ext cx="8229600" cy="4406999"/>
          </a:xfrm>
        </p:spPr>
        <p:txBody>
          <a:bodyPr>
            <a:noAutofit/>
          </a:bodyPr>
          <a:lstStyle/>
          <a:p>
            <a:pPr marL="0" indent="0" algn="ctr">
              <a:buNone/>
            </a:pPr>
            <a:r>
              <a:rPr lang="ro-RO" sz="2800" b="1" dirty="0"/>
              <a:t>Documente</a:t>
            </a:r>
            <a:endParaRPr lang="en-US" sz="2800" b="1" dirty="0"/>
          </a:p>
          <a:p>
            <a:pPr marL="0" indent="0">
              <a:buNone/>
            </a:pPr>
            <a:endParaRPr lang="it-IT" sz="2000" dirty="0">
              <a:latin typeface="Arial" panose="020B0604020202020204" pitchFamily="34" charset="0"/>
              <a:cs typeface="Arial" panose="020B0604020202020204" pitchFamily="34" charset="0"/>
            </a:endParaRPr>
          </a:p>
          <a:p>
            <a:pPr marL="0" indent="0">
              <a:buNone/>
            </a:pPr>
            <a:r>
              <a:rPr lang="it-IT" sz="2000" dirty="0">
                <a:latin typeface="Arial" panose="020B0604020202020204" pitchFamily="34" charset="0"/>
                <a:cs typeface="Arial" panose="020B0604020202020204" pitchFamily="34" charset="0"/>
              </a:rPr>
              <a:t>Documentele care trebuie prezentate la cerere sunt:</a:t>
            </a:r>
          </a:p>
          <a:p>
            <a:pPr marL="0" indent="0">
              <a:buNone/>
            </a:pPr>
            <a:endParaRPr lang="it-IT"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Pașaportul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permisul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conducere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înregistrările</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datele</a:t>
            </a:r>
            <a:r>
              <a:rPr lang="en-US" sz="2000" dirty="0">
                <a:latin typeface="Arial" panose="020B0604020202020204" pitchFamily="34" charset="0"/>
                <a:cs typeface="Arial" panose="020B0604020202020204" pitchFamily="34" charset="0"/>
              </a:rPr>
              <a:t> din </a:t>
            </a:r>
            <a:r>
              <a:rPr lang="en-US" sz="2000" dirty="0" err="1">
                <a:latin typeface="Arial" panose="020B0604020202020204" pitchFamily="34" charset="0"/>
                <a:cs typeface="Arial" panose="020B0604020202020204" pitchFamily="34" charset="0"/>
              </a:rPr>
              <a:t>tahograf</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cardul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conducătorului</a:t>
            </a:r>
            <a:r>
              <a:rPr lang="en-US" sz="2000" dirty="0">
                <a:latin typeface="Arial" panose="020B0604020202020204" pitchFamily="34" charset="0"/>
                <a:cs typeface="Arial" panose="020B0604020202020204" pitchFamily="34" charset="0"/>
              </a:rPr>
              <a:t> </a:t>
            </a:r>
            <a:r>
              <a:rPr lang="it-IT" sz="2000" dirty="0">
                <a:latin typeface="Arial" panose="020B0604020202020204" pitchFamily="34" charset="0"/>
                <a:cs typeface="Arial" panose="020B0604020202020204" pitchFamily="34" charset="0"/>
              </a:rPr>
              <a:t>auto, documentele imprimate, permisul de conducere european, cartea tehnică a vehiculului, </a:t>
            </a:r>
            <a:r>
              <a:rPr lang="en-US" sz="2000" dirty="0" err="1">
                <a:latin typeface="Arial" panose="020B0604020202020204" pitchFamily="34" charset="0"/>
                <a:cs typeface="Arial" panose="020B0604020202020204" pitchFamily="34" charset="0"/>
              </a:rPr>
              <a:t>certificatul</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formare</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conducătorului</a:t>
            </a:r>
            <a:r>
              <a:rPr lang="en-US" sz="2000" dirty="0">
                <a:latin typeface="Arial" panose="020B0604020202020204" pitchFamily="34" charset="0"/>
                <a:cs typeface="Arial" panose="020B0604020202020204" pitchFamily="34" charset="0"/>
              </a:rPr>
              <a:t> auto, </a:t>
            </a:r>
            <a:r>
              <a:rPr lang="en-US" sz="2000" dirty="0" err="1">
                <a:latin typeface="Arial" panose="020B0604020202020204" pitchFamily="34" charset="0"/>
                <a:cs typeface="Arial" panose="020B0604020202020204" pitchFamily="34" charset="0"/>
              </a:rPr>
              <a:t>documentele</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asigurare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autorizația</a:t>
            </a:r>
            <a:r>
              <a:rPr lang="en-US" sz="2000" dirty="0">
                <a:latin typeface="Arial" panose="020B0604020202020204" pitchFamily="34" charset="0"/>
                <a:cs typeface="Arial" panose="020B0604020202020204" pitchFamily="34" charset="0"/>
              </a:rPr>
              <a:t> de </a:t>
            </a:r>
            <a:r>
              <a:rPr lang="en-US" sz="2000" dirty="0" err="1">
                <a:latin typeface="Arial" panose="020B0604020202020204" pitchFamily="34" charset="0"/>
                <a:cs typeface="Arial" panose="020B0604020202020204" pitchFamily="34" charset="0"/>
              </a:rPr>
              <a:t>conducere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cazul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unui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conducător</a:t>
            </a:r>
            <a:r>
              <a:rPr lang="en-US" sz="2000" dirty="0">
                <a:latin typeface="Arial" panose="020B0604020202020204" pitchFamily="34" charset="0"/>
                <a:cs typeface="Arial" panose="020B0604020202020204" pitchFamily="34" charset="0"/>
              </a:rPr>
              <a:t> auto din </a:t>
            </a:r>
            <a:r>
              <a:rPr lang="en-US" sz="2000" dirty="0" err="1">
                <a:latin typeface="Arial" panose="020B0604020202020204" pitchFamily="34" charset="0"/>
                <a:cs typeface="Arial" panose="020B0604020202020204" pitchFamily="34" charset="0"/>
              </a:rPr>
              <a:t>afara</a:t>
            </a:r>
            <a:r>
              <a:rPr lang="en-US" sz="2000" dirty="0">
                <a:latin typeface="Arial" panose="020B0604020202020204" pitchFamily="34" charset="0"/>
                <a:cs typeface="Arial" panose="020B0604020202020204" pitchFamily="34" charset="0"/>
              </a:rPr>
              <a:t> UE), </a:t>
            </a:r>
            <a:r>
              <a:rPr lang="en-US" sz="2000" dirty="0" err="1">
                <a:latin typeface="Arial" panose="020B0604020202020204" pitchFamily="34" charset="0"/>
                <a:cs typeface="Arial" panose="020B0604020202020204" pitchFamily="34" charset="0"/>
              </a:rPr>
              <a:t>dovada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prescrierii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unei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infracțiuni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anterioare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licența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pentru</a:t>
            </a:r>
            <a:r>
              <a:rPr lang="en-US" sz="2000" dirty="0">
                <a:latin typeface="Arial" panose="020B0604020202020204" pitchFamily="34" charset="0"/>
                <a:cs typeface="Arial" panose="020B0604020202020204" pitchFamily="34" charset="0"/>
              </a:rPr>
              <a:t> transport </a:t>
            </a:r>
            <a:r>
              <a:rPr lang="en-US" sz="2000" dirty="0" err="1">
                <a:latin typeface="Arial" panose="020B0604020202020204" pitchFamily="34" charset="0"/>
                <a:cs typeface="Arial" panose="020B0604020202020204" pitchFamily="34" charset="0"/>
              </a:rPr>
              <a:t>rutier</a:t>
            </a:r>
            <a:r>
              <a:rPr lang="en-US" sz="2000" dirty="0">
                <a:latin typeface="Arial" panose="020B0604020202020204" pitchFamily="34" charset="0"/>
                <a:cs typeface="Arial" panose="020B0604020202020204" pitchFamily="34" charset="0"/>
              </a:rPr>
              <a:t> public de </a:t>
            </a:r>
            <a:r>
              <a:rPr lang="en-US" sz="2000" dirty="0" err="1">
                <a:latin typeface="Arial" panose="020B0604020202020204" pitchFamily="34" charset="0"/>
                <a:cs typeface="Arial" panose="020B0604020202020204" pitchFamily="34" charset="0"/>
              </a:rPr>
              <a:t>mărfuri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în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trafic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internațional</a:t>
            </a:r>
            <a:r>
              <a:rPr lang="en-US" sz="2000" dirty="0">
                <a:latin typeface="Arial" panose="020B0604020202020204" pitchFamily="34" charset="0"/>
                <a:cs typeface="Arial" panose="020B0604020202020204" pitchFamily="34" charset="0"/>
              </a:rPr>
              <a:t> (CMR), </a:t>
            </a:r>
            <a:r>
              <a:rPr lang="pt-BR" sz="2000" dirty="0">
                <a:latin typeface="Arial" panose="020B0604020202020204" pitchFamily="34" charset="0"/>
                <a:cs typeface="Arial" panose="020B0604020202020204" pitchFamily="34" charset="0"/>
              </a:rPr>
              <a:t>carnetul cu foi de drum și toate documentele asociate cu o încărcătură periculoasă.</a:t>
            </a:r>
            <a:endParaRPr lang="ro-RO"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3971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Rot="1" noChangeArrowheads="1"/>
          </p:cNvSpPr>
          <p:nvPr>
            <p:ph type="title"/>
          </p:nvPr>
        </p:nvSpPr>
        <p:spPr>
          <a:xfrm>
            <a:off x="381000" y="1828800"/>
            <a:ext cx="8458200" cy="533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ro-RO" sz="2400" b="1" dirty="0"/>
              <a:t>1. Şoferul conduce exclusiv un vehicul echipat cu tahograf digital</a:t>
            </a:r>
            <a:endParaRPr lang="ro-RO" sz="2400" dirty="0"/>
          </a:p>
        </p:txBody>
      </p:sp>
      <p:sp>
        <p:nvSpPr>
          <p:cNvPr id="9" name="Rectangle 5"/>
          <p:cNvSpPr txBox="1">
            <a:spLocks noRot="1" noChangeArrowheads="1"/>
          </p:cNvSpPr>
          <p:nvPr/>
        </p:nvSpPr>
        <p:spPr>
          <a:xfrm>
            <a:off x="533400" y="2362200"/>
            <a:ext cx="4953000" cy="337105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lang="ro-RO" sz="1900" dirty="0">
                <a:latin typeface="Calibri" pitchFamily="34" charset="0"/>
                <a:cs typeface="Arial" charset="0"/>
              </a:rPr>
              <a:t>permis de conducere;</a:t>
            </a:r>
            <a:endParaRPr lang="en-US" sz="1900" dirty="0">
              <a:latin typeface="Calibri" pitchFamily="34" charset="0"/>
              <a:cs typeface="Arial" charset="0"/>
            </a:endParaRPr>
          </a:p>
          <a:p>
            <a:pPr marL="0" indent="0" algn="just">
              <a:lnSpc>
                <a:spcPct val="80000"/>
              </a:lnSpc>
              <a:buNone/>
            </a:pPr>
            <a:endParaRPr lang="en-US" sz="1900" dirty="0">
              <a:latin typeface="Calibri" pitchFamily="34" charset="0"/>
              <a:cs typeface="Arial" charset="0"/>
            </a:endParaRPr>
          </a:p>
          <a:p>
            <a:pPr algn="just">
              <a:lnSpc>
                <a:spcPct val="80000"/>
              </a:lnSpc>
            </a:pPr>
            <a:r>
              <a:rPr lang="ro-RO" sz="1900" dirty="0">
                <a:latin typeface="Calibri" pitchFamily="34" charset="0"/>
                <a:cs typeface="Arial" charset="0"/>
              </a:rPr>
              <a:t>cardul de conducător al cărui titular este;</a:t>
            </a:r>
            <a:endParaRPr lang="en-US" sz="1900" dirty="0">
              <a:latin typeface="Calibri" pitchFamily="34" charset="0"/>
              <a:cs typeface="Arial" charset="0"/>
            </a:endParaRPr>
          </a:p>
          <a:p>
            <a:pPr marL="0" indent="0" algn="just">
              <a:lnSpc>
                <a:spcPct val="80000"/>
              </a:lnSpc>
              <a:buNone/>
            </a:pPr>
            <a:endParaRPr lang="en-US" sz="1900" dirty="0">
              <a:latin typeface="Calibri" pitchFamily="34" charset="0"/>
              <a:cs typeface="Arial" charset="0"/>
            </a:endParaRPr>
          </a:p>
          <a:p>
            <a:pPr algn="just">
              <a:lnSpc>
                <a:spcPct val="120000"/>
              </a:lnSpc>
              <a:spcBef>
                <a:spcPts val="0"/>
              </a:spcBef>
            </a:pPr>
            <a:r>
              <a:rPr lang="ro-RO" sz="1900" dirty="0">
                <a:latin typeface="Calibri" pitchFamily="34" charset="0"/>
                <a:cs typeface="Arial" charset="0"/>
              </a:rPr>
              <a:t>orice informa</a:t>
            </a:r>
            <a:r>
              <a:rPr lang="en-US" sz="1900" dirty="0">
                <a:latin typeface="Calibri" pitchFamily="34" charset="0"/>
                <a:cs typeface="Arial" charset="0"/>
              </a:rPr>
              <a:t>t</a:t>
            </a:r>
            <a:r>
              <a:rPr lang="ro-RO" sz="1900" dirty="0">
                <a:latin typeface="Calibri" pitchFamily="34" charset="0"/>
                <a:cs typeface="Arial" charset="0"/>
              </a:rPr>
              <a:t>ie introdusă manual şi orice imprimat scos în timpul săptămânii în curs şi în timpul celor </a:t>
            </a:r>
            <a:r>
              <a:rPr lang="en-US" sz="1900" dirty="0">
                <a:latin typeface="Calibri" pitchFamily="34" charset="0"/>
                <a:cs typeface="Arial" charset="0"/>
              </a:rPr>
              <a:t>28</a:t>
            </a:r>
            <a:r>
              <a:rPr lang="ro-RO" sz="1900" dirty="0">
                <a:latin typeface="Calibri" pitchFamily="34" charset="0"/>
                <a:cs typeface="Arial" charset="0"/>
              </a:rPr>
              <a:t> zile calendaristice precedente </a:t>
            </a:r>
            <a:r>
              <a:rPr lang="ro-RO" sz="2000" b="1" dirty="0">
                <a:solidFill>
                  <a:srgbClr val="FF0000"/>
                </a:solidFill>
                <a:latin typeface="Calibri" pitchFamily="34" charset="0"/>
                <a:cs typeface="Arial" charset="0"/>
              </a:rPr>
              <a:t>(</a:t>
            </a:r>
            <a:r>
              <a:rPr lang="en-US" sz="2000" b="1" dirty="0" err="1">
                <a:solidFill>
                  <a:srgbClr val="FF0000"/>
                </a:solidFill>
                <a:latin typeface="Calibri" pitchFamily="34" charset="0"/>
                <a:cs typeface="Arial" charset="0"/>
              </a:rPr>
              <a:t>incepand</a:t>
            </a:r>
            <a:r>
              <a:rPr lang="en-US" sz="2000" b="1" dirty="0">
                <a:solidFill>
                  <a:srgbClr val="FF0000"/>
                </a:solidFill>
                <a:latin typeface="Calibri" pitchFamily="34" charset="0"/>
                <a:cs typeface="Arial" charset="0"/>
              </a:rPr>
              <a:t> cu 31 </a:t>
            </a:r>
            <a:r>
              <a:rPr lang="en-US" sz="2000" b="1" dirty="0" err="1">
                <a:solidFill>
                  <a:srgbClr val="FF0000"/>
                </a:solidFill>
                <a:latin typeface="Calibri" pitchFamily="34" charset="0"/>
                <a:cs typeface="Arial" charset="0"/>
              </a:rPr>
              <a:t>decembrie</a:t>
            </a:r>
            <a:r>
              <a:rPr lang="en-US" sz="2000" b="1" dirty="0">
                <a:solidFill>
                  <a:srgbClr val="FF0000"/>
                </a:solidFill>
                <a:latin typeface="Calibri" pitchFamily="34" charset="0"/>
                <a:cs typeface="Arial" charset="0"/>
              </a:rPr>
              <a:t> 2024:  </a:t>
            </a:r>
            <a:r>
              <a:rPr lang="ro-RO" sz="2000" b="1" dirty="0">
                <a:solidFill>
                  <a:srgbClr val="FF0000"/>
                </a:solidFill>
                <a:latin typeface="Calibri" pitchFamily="34" charset="0"/>
                <a:cs typeface="Arial" charset="0"/>
              </a:rPr>
              <a:t>ziua controlului și cele 56 de zile precedente)</a:t>
            </a:r>
            <a:r>
              <a:rPr lang="ro-RO" sz="1900" dirty="0">
                <a:latin typeface="Calibri" pitchFamily="34" charset="0"/>
                <a:cs typeface="Arial" charset="0"/>
              </a:rPr>
              <a:t>, dacă acestea sunt necesare din motive speciale (de ex. erori de func</a:t>
            </a:r>
            <a:r>
              <a:rPr lang="en-US" sz="1900" dirty="0">
                <a:latin typeface="Calibri" pitchFamily="34" charset="0"/>
                <a:cs typeface="Arial" charset="0"/>
              </a:rPr>
              <a:t>t</a:t>
            </a:r>
            <a:r>
              <a:rPr lang="ro-RO" sz="1900" dirty="0">
                <a:latin typeface="Calibri" pitchFamily="34" charset="0"/>
                <a:cs typeface="Arial" charset="0"/>
              </a:rPr>
              <a:t>ionare ale tahografului /cardului de şofer);</a:t>
            </a:r>
            <a:r>
              <a:rPr lang="ro-RO" sz="1900" dirty="0">
                <a:latin typeface="Calibri" pitchFamily="34" charset="0"/>
              </a:rPr>
              <a:t> </a:t>
            </a:r>
            <a:endParaRPr lang="en-US" sz="1900" dirty="0">
              <a:latin typeface="Calibri" pitchFamily="34" charset="0"/>
            </a:endParaRPr>
          </a:p>
          <a:p>
            <a:pPr marL="0" indent="0" algn="just">
              <a:lnSpc>
                <a:spcPct val="120000"/>
              </a:lnSpc>
              <a:spcBef>
                <a:spcPts val="0"/>
              </a:spcBef>
              <a:buNone/>
            </a:pPr>
            <a:endParaRPr lang="en-US" sz="1900" dirty="0">
              <a:latin typeface="Calibri" pitchFamily="34" charset="0"/>
            </a:endParaRPr>
          </a:p>
          <a:p>
            <a:pPr marL="0" indent="0" algn="just">
              <a:lnSpc>
                <a:spcPct val="80000"/>
              </a:lnSpc>
              <a:buNone/>
            </a:pPr>
            <a:endParaRPr lang="ro-RO" sz="1800" dirty="0">
              <a:latin typeface="Calibri" pitchFamily="34" charset="0"/>
              <a:cs typeface="Arial" charset="0"/>
            </a:endParaRPr>
          </a:p>
        </p:txBody>
      </p:sp>
      <p:pic>
        <p:nvPicPr>
          <p:cNvPr id="11" name="Picture 7" descr="1"/>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5715000" y="2470150"/>
            <a:ext cx="2981325" cy="1873250"/>
          </a:xfrm>
          <a:prstGeom prst="rect">
            <a:avLst/>
          </a:prstGeom>
          <a:noFill/>
        </p:spPr>
      </p:pic>
    </p:spTree>
    <p:extLst>
      <p:ext uri="{BB962C8B-B14F-4D97-AF65-F5344CB8AC3E}">
        <p14:creationId xmlns:p14="http://schemas.microsoft.com/office/powerpoint/2010/main" val="2981412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Rot="1" noChangeArrowheads="1"/>
          </p:cNvSpPr>
          <p:nvPr>
            <p:ph type="title"/>
          </p:nvPr>
        </p:nvSpPr>
        <p:spPr>
          <a:xfrm>
            <a:off x="457200" y="1828800"/>
            <a:ext cx="81534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r>
              <a:rPr lang="ro-RO" sz="2400" b="1" dirty="0"/>
              <a:t>2. Şoferul conduce exclusiv un vehicul dotat cu tahograf analog</a:t>
            </a:r>
            <a:r>
              <a:rPr lang="ro-RO" sz="2400" dirty="0"/>
              <a:t> </a:t>
            </a:r>
          </a:p>
        </p:txBody>
      </p:sp>
      <p:pic>
        <p:nvPicPr>
          <p:cNvPr id="8" name="Picture 6" descr="1"/>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5713413" y="2438400"/>
            <a:ext cx="2882900" cy="2819400"/>
          </a:xfrm>
          <a:prstGeom prst="rect">
            <a:avLst/>
          </a:prstGeom>
          <a:noFill/>
        </p:spPr>
      </p:pic>
      <p:sp>
        <p:nvSpPr>
          <p:cNvPr id="9" name="Rectangle 4"/>
          <p:cNvSpPr txBox="1">
            <a:spLocks noRot="1" noChangeArrowheads="1"/>
          </p:cNvSpPr>
          <p:nvPr/>
        </p:nvSpPr>
        <p:spPr>
          <a:xfrm>
            <a:off x="533400" y="2362200"/>
            <a:ext cx="4953000" cy="3657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pPr>
            <a:r>
              <a:rPr lang="ro-RO" sz="1800" dirty="0">
                <a:latin typeface="Calibri" pitchFamily="34" charset="0"/>
                <a:cs typeface="Arial" charset="0"/>
              </a:rPr>
              <a:t>permisul de conducere</a:t>
            </a: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cardul de </a:t>
            </a:r>
            <a:r>
              <a:rPr lang="en-US" sz="1800" dirty="0">
                <a:latin typeface="Calibri" pitchFamily="34" charset="0"/>
                <a:cs typeface="Arial" charset="0"/>
              </a:rPr>
              <a:t>s</a:t>
            </a:r>
            <a:r>
              <a:rPr lang="ro-RO" sz="1800" dirty="0">
                <a:latin typeface="Calibri" pitchFamily="34" charset="0"/>
                <a:cs typeface="Arial" charset="0"/>
              </a:rPr>
              <a:t>ofer, în cazul în care este titularul unui asemenea card</a:t>
            </a: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foile de înregistrare din săptămâna în curs şi cele pe care le-a utilizat pe parcursul celor </a:t>
            </a:r>
            <a:r>
              <a:rPr lang="en-US" sz="1800" dirty="0">
                <a:latin typeface="Calibri" pitchFamily="34" charset="0"/>
                <a:cs typeface="Arial" charset="0"/>
              </a:rPr>
              <a:t>28</a:t>
            </a:r>
            <a:r>
              <a:rPr lang="ro-RO" sz="1800" dirty="0">
                <a:latin typeface="Calibri" pitchFamily="34" charset="0"/>
                <a:cs typeface="Arial" charset="0"/>
              </a:rPr>
              <a:t> zile calendaristice precedente. </a:t>
            </a:r>
            <a:r>
              <a:rPr kumimoji="0" lang="ro-RO" sz="1900" b="1" i="0" u="none" strike="noStrike" kern="1200" cap="none" spc="0" normalizeH="0" baseline="0" noProof="0" dirty="0">
                <a:ln>
                  <a:noFill/>
                </a:ln>
                <a:solidFill>
                  <a:srgbClr val="FF0000"/>
                </a:solidFill>
                <a:effectLst/>
                <a:uLnTx/>
                <a:uFillTx/>
                <a:latin typeface="Calibri" pitchFamily="34" charset="0"/>
                <a:ea typeface="+mn-ea"/>
                <a:cs typeface="Arial" charset="0"/>
              </a:rPr>
              <a:t>(</a:t>
            </a:r>
            <a:r>
              <a:rPr kumimoji="0" lang="en-US" sz="1900" b="1" i="0" u="none" strike="noStrike" kern="1200" cap="none" spc="0" normalizeH="0" baseline="0" noProof="0" dirty="0" err="1">
                <a:ln>
                  <a:noFill/>
                </a:ln>
                <a:solidFill>
                  <a:srgbClr val="FF0000"/>
                </a:solidFill>
                <a:effectLst/>
                <a:uLnTx/>
                <a:uFillTx/>
                <a:latin typeface="Calibri" pitchFamily="34" charset="0"/>
                <a:ea typeface="+mn-ea"/>
                <a:cs typeface="Arial" charset="0"/>
              </a:rPr>
              <a:t>incepand</a:t>
            </a:r>
            <a:r>
              <a:rPr kumimoji="0" lang="en-US" sz="1900" b="1" i="0" u="none" strike="noStrike" kern="1200" cap="none" spc="0" normalizeH="0" baseline="0" noProof="0" dirty="0">
                <a:ln>
                  <a:noFill/>
                </a:ln>
                <a:solidFill>
                  <a:srgbClr val="FF0000"/>
                </a:solidFill>
                <a:effectLst/>
                <a:uLnTx/>
                <a:uFillTx/>
                <a:latin typeface="Calibri" pitchFamily="34" charset="0"/>
                <a:ea typeface="+mn-ea"/>
                <a:cs typeface="Arial" charset="0"/>
              </a:rPr>
              <a:t> cu 31 </a:t>
            </a:r>
            <a:r>
              <a:rPr kumimoji="0" lang="en-US" sz="1900" b="1" i="0" u="none" strike="noStrike" kern="1200" cap="none" spc="0" normalizeH="0" baseline="0" noProof="0" dirty="0" err="1">
                <a:ln>
                  <a:noFill/>
                </a:ln>
                <a:solidFill>
                  <a:srgbClr val="FF0000"/>
                </a:solidFill>
                <a:effectLst/>
                <a:uLnTx/>
                <a:uFillTx/>
                <a:latin typeface="Calibri" pitchFamily="34" charset="0"/>
                <a:ea typeface="+mn-ea"/>
                <a:cs typeface="Arial" charset="0"/>
              </a:rPr>
              <a:t>decembrie</a:t>
            </a:r>
            <a:r>
              <a:rPr kumimoji="0" lang="en-US" sz="1900" b="1" i="0" u="none" strike="noStrike" kern="1200" cap="none" spc="0" normalizeH="0" baseline="0" noProof="0" dirty="0">
                <a:ln>
                  <a:noFill/>
                </a:ln>
                <a:solidFill>
                  <a:srgbClr val="FF0000"/>
                </a:solidFill>
                <a:effectLst/>
                <a:uLnTx/>
                <a:uFillTx/>
                <a:latin typeface="Calibri" pitchFamily="34" charset="0"/>
                <a:ea typeface="+mn-ea"/>
                <a:cs typeface="Arial" charset="0"/>
              </a:rPr>
              <a:t> 2024:  </a:t>
            </a:r>
            <a:r>
              <a:rPr kumimoji="0" lang="ro-RO" sz="1900" b="1" i="0" u="none" strike="noStrike" kern="1200" cap="none" spc="0" normalizeH="0" baseline="0" noProof="0" dirty="0">
                <a:ln>
                  <a:noFill/>
                </a:ln>
                <a:solidFill>
                  <a:srgbClr val="FF0000"/>
                </a:solidFill>
                <a:effectLst/>
                <a:uLnTx/>
                <a:uFillTx/>
                <a:latin typeface="Calibri" pitchFamily="34" charset="0"/>
                <a:ea typeface="+mn-ea"/>
                <a:cs typeface="Arial" charset="0"/>
              </a:rPr>
              <a:t>ziua controlului și cele 56 de zile precedente)</a:t>
            </a:r>
            <a:endParaRPr lang="en-US" sz="1800" dirty="0">
              <a:latin typeface="Calibri" pitchFamily="34" charset="0"/>
              <a:cs typeface="Arial" charset="0"/>
            </a:endParaRPr>
          </a:p>
          <a:p>
            <a:pPr algn="just">
              <a:lnSpc>
                <a:spcPct val="80000"/>
              </a:lnSpc>
            </a:pPr>
            <a:r>
              <a:rPr lang="ro-RO" sz="1800" dirty="0">
                <a:latin typeface="Calibri" pitchFamily="34" charset="0"/>
                <a:cs typeface="Arial" charset="0"/>
              </a:rPr>
              <a:t>formularul pentru atestarea activităţilor în conformitate cu Regulamentul CE nr.561/2006 şi AETR - legat de transporturile în străinătate, pentru acele perioade în care </a:t>
            </a:r>
            <a:r>
              <a:rPr lang="en-US" sz="1800" dirty="0">
                <a:latin typeface="Calibri" pitchFamily="34" charset="0"/>
                <a:cs typeface="Arial" charset="0"/>
              </a:rPr>
              <a:t>s</a:t>
            </a:r>
            <a:r>
              <a:rPr lang="ro-RO" sz="1800" dirty="0">
                <a:latin typeface="Calibri" pitchFamily="34" charset="0"/>
                <a:cs typeface="Arial" charset="0"/>
              </a:rPr>
              <a:t>oferul nu a condus nici un vehicul (fiind în concediu medical sau de odihnă) sau a condus un vehicul exceptat de la aplicarea Regulamentului  CE nr.561/2006 sau AETR.</a:t>
            </a:r>
          </a:p>
          <a:p>
            <a:pPr marL="0" indent="0" algn="ctr">
              <a:lnSpc>
                <a:spcPct val="80000"/>
              </a:lnSpc>
              <a:buFont typeface="Wingdings" pitchFamily="2" charset="2"/>
              <a:buChar char="§"/>
            </a:pPr>
            <a:endParaRPr lang="ro-RO" sz="1800" b="1" dirty="0">
              <a:latin typeface="Calibri" pitchFamily="34" charset="0"/>
              <a:cs typeface="Arial" charset="0"/>
            </a:endParaRPr>
          </a:p>
        </p:txBody>
      </p:sp>
    </p:spTree>
    <p:extLst>
      <p:ext uri="{BB962C8B-B14F-4D97-AF65-F5344CB8AC3E}">
        <p14:creationId xmlns:p14="http://schemas.microsoft.com/office/powerpoint/2010/main" val="2311885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856706" y="1475239"/>
            <a:ext cx="3430588" cy="428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Autofit/>
          </a:bodyPr>
          <a:lstStyle/>
          <a:p>
            <a:pPr eaLnBrk="1" hangingPunct="1"/>
            <a:r>
              <a:rPr lang="en-US" sz="2800" b="1" dirty="0" err="1">
                <a:cs typeface="Arial" charset="0"/>
              </a:rPr>
              <a:t>Carduri</a:t>
            </a:r>
            <a:endParaRPr lang="en-US" sz="2800" dirty="0"/>
          </a:p>
        </p:txBody>
      </p:sp>
      <p:pic>
        <p:nvPicPr>
          <p:cNvPr id="8" name="Picture 3" descr="3"/>
          <p:cNvPicPr>
            <a:picLocks noGrp="1" noChangeAspect="1" noChangeArrowheads="1"/>
          </p:cNvPicPr>
          <p:nvPr>
            <p:ph sz="half" idx="4294967295"/>
          </p:nvPr>
        </p:nvPicPr>
        <p:blipFill>
          <a:blip r:embed="rId6">
            <a:extLst>
              <a:ext uri="{28A0092B-C50C-407E-A947-70E740481C1C}">
                <a14:useLocalDpi xmlns:a14="http://schemas.microsoft.com/office/drawing/2010/main" val="0"/>
              </a:ext>
            </a:extLst>
          </a:blip>
          <a:srcRect/>
          <a:stretch>
            <a:fillRect/>
          </a:stretch>
        </p:blipFill>
        <p:spPr>
          <a:xfrm>
            <a:off x="2518234" y="2204864"/>
            <a:ext cx="4298032" cy="3593437"/>
          </a:xfrm>
          <a:prstGeom prst="rect">
            <a:avLst/>
          </a:prstGeom>
          <a:noFill/>
          <a:ln>
            <a:solidFill>
              <a:schemeClr val="tx2"/>
            </a:solidFill>
            <a:miter lim="800000"/>
            <a:headEnd/>
            <a:tailEnd/>
          </a:ln>
        </p:spPr>
      </p:pic>
    </p:spTree>
    <p:extLst>
      <p:ext uri="{BB962C8B-B14F-4D97-AF65-F5344CB8AC3E}">
        <p14:creationId xmlns:p14="http://schemas.microsoft.com/office/powerpoint/2010/main" val="48319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3528" y="1228158"/>
            <a:ext cx="8928992" cy="5447645"/>
          </a:xfrm>
          <a:prstGeom prst="rect">
            <a:avLst/>
          </a:prstGeom>
        </p:spPr>
        <p:txBody>
          <a:bodyPr wrap="square">
            <a:spAutoFit/>
          </a:bodyPr>
          <a:lstStyle/>
          <a:p>
            <a:pPr algn="ctr">
              <a:defRPr/>
            </a:pPr>
            <a:r>
              <a:rPr lang="ro-RO" sz="2400" b="1" dirty="0"/>
              <a:t>Emiterea cardurilor de conducător auto</a:t>
            </a:r>
            <a:endParaRPr lang="en-US" sz="2400" dirty="0"/>
          </a:p>
          <a:p>
            <a:pPr>
              <a:defRPr/>
            </a:pPr>
            <a:r>
              <a:rPr lang="ro-RO" dirty="0"/>
              <a:t> </a:t>
            </a:r>
            <a:endParaRPr lang="en-US" dirty="0"/>
          </a:p>
          <a:p>
            <a:pPr marL="285750" indent="-285750">
              <a:buFont typeface="Arial" pitchFamily="34" charset="0"/>
              <a:buChar char="•"/>
              <a:defRPr/>
            </a:pPr>
            <a:r>
              <a:rPr lang="ro-RO" dirty="0"/>
              <a:t>Cardurile de conducător auto se emit, la cererea conducătorului auto, de către autoritatea competentă a statului de domiciliu al conducatorului auto</a:t>
            </a:r>
            <a:r>
              <a:rPr lang="en-US" dirty="0"/>
              <a:t>, in t</a:t>
            </a:r>
            <a:r>
              <a:rPr lang="ro-RO" dirty="0"/>
              <a:t>ermen de 30 zile de la inregistrarea cererii si a documentelor aferente.</a:t>
            </a:r>
            <a:endParaRPr lang="en-US" dirty="0"/>
          </a:p>
          <a:p>
            <a:pPr marL="285750" indent="-285750">
              <a:buFont typeface="Arial" pitchFamily="34" charset="0"/>
              <a:buChar char="•"/>
              <a:defRPr/>
            </a:pPr>
            <a:r>
              <a:rPr lang="ro-RO" dirty="0"/>
              <a:t>Daca resedinta conducatorului auto este intr-un alt stat membru UE si se afla intr-un alt loc diferit de domiciliu </a:t>
            </a:r>
            <a:r>
              <a:rPr lang="en-US" dirty="0"/>
              <a:t>sau</a:t>
            </a:r>
            <a:r>
              <a:rPr lang="ro-RO" dirty="0"/>
              <a:t> locuieşte alternativ în mai multe locuri situate în două sau mai multe state membre, cardul poate fi eliberat si in alt stat membru. In acesta situatie valabilitatea cardului nu poate depasi 185 zile fata de perioada de valabilitate a cardului de 5 ani atunci cand domiciliul stabil</a:t>
            </a:r>
            <a:r>
              <a:rPr lang="en-US" dirty="0"/>
              <a:t> al </a:t>
            </a:r>
            <a:r>
              <a:rPr lang="ro-RO" dirty="0"/>
              <a:t>conducatorului auto este intr-un stat membru UE. </a:t>
            </a:r>
            <a:endParaRPr lang="en-US" dirty="0"/>
          </a:p>
          <a:p>
            <a:pPr marL="285750" indent="-285750">
              <a:buFont typeface="Arial" pitchFamily="34" charset="0"/>
              <a:buChar char="•"/>
              <a:defRPr/>
            </a:pPr>
            <a:r>
              <a:rPr lang="ro-RO" dirty="0"/>
              <a:t>Un card de conducător auto valabil nu poate face obiectul unei retrageri sau suspendări, exceptând cazul în care autoritatea competentă a unui stat membru constată că acesta a fost falsificat sau că, nefiind titular, conducătorul auto utilizează un asemenea card ori că acesta a fost obţinut pe baza unor declaraţii false şi/sau a unor documente </a:t>
            </a:r>
            <a:endParaRPr lang="en-US" dirty="0"/>
          </a:p>
          <a:p>
            <a:pPr marL="285750" indent="-285750">
              <a:buFont typeface="Arial" pitchFamily="34" charset="0"/>
              <a:buChar char="•"/>
              <a:defRPr/>
            </a:pPr>
            <a:r>
              <a:rPr lang="ro-RO" dirty="0"/>
              <a:t>Cardul de conducător auto este personal</a:t>
            </a:r>
            <a:r>
              <a:rPr lang="en-US" dirty="0"/>
              <a:t> </a:t>
            </a:r>
            <a:r>
              <a:rPr lang="en-US" dirty="0" err="1"/>
              <a:t>si</a:t>
            </a:r>
            <a:r>
              <a:rPr lang="en-US" dirty="0"/>
              <a:t> </a:t>
            </a:r>
            <a:r>
              <a:rPr lang="ro-RO" dirty="0"/>
              <a:t>nu poate deţine mai mult de un card de conducător auto valabil şi este autorizat să utilizeze doar propriul său card de conducător auto personalizat. </a:t>
            </a:r>
            <a:endParaRPr lang="en-US" dirty="0"/>
          </a:p>
          <a:p>
            <a:pPr marL="285750" indent="-285750">
              <a:buFont typeface="Arial" pitchFamily="34" charset="0"/>
              <a:buChar char="•"/>
              <a:defRPr/>
            </a:pPr>
            <a:endParaRPr lang="en-US" dirty="0"/>
          </a:p>
          <a:p>
            <a:pPr>
              <a:defRPr/>
            </a:pPr>
            <a:r>
              <a:rPr lang="ro-RO" dirty="0"/>
              <a:t> </a:t>
            </a:r>
            <a:endParaRPr lang="en-US" dirty="0"/>
          </a:p>
        </p:txBody>
      </p:sp>
    </p:spTree>
    <p:extLst>
      <p:ext uri="{BB962C8B-B14F-4D97-AF65-F5344CB8AC3E}">
        <p14:creationId xmlns:p14="http://schemas.microsoft.com/office/powerpoint/2010/main" val="146079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42B4-3223-4D79-8452-883C693F6738}"/>
              </a:ext>
            </a:extLst>
          </p:cNvPr>
          <p:cNvSpPr>
            <a:spLocks noGrp="1"/>
          </p:cNvSpPr>
          <p:nvPr>
            <p:ph type="title"/>
          </p:nvPr>
        </p:nvSpPr>
        <p:spPr/>
        <p:txBody>
          <a:bodyPr/>
          <a:lstStyle/>
          <a:p>
            <a:r>
              <a:rPr lang="en-US" dirty="0" err="1"/>
              <a:t>Exemplul</a:t>
            </a:r>
            <a:r>
              <a:rPr lang="en-US" dirty="0"/>
              <a:t> 2</a:t>
            </a:r>
            <a:endParaRPr lang="ro-RO" dirty="0"/>
          </a:p>
        </p:txBody>
      </p:sp>
      <p:pic>
        <p:nvPicPr>
          <p:cNvPr id="13" name="Picture 12">
            <a:extLst>
              <a:ext uri="{FF2B5EF4-FFF2-40B4-BE49-F238E27FC236}">
                <a16:creationId xmlns:a16="http://schemas.microsoft.com/office/drawing/2014/main" id="{5B6AFB03-0769-4526-A29B-CEC8EBC30343}"/>
              </a:ext>
            </a:extLst>
          </p:cNvPr>
          <p:cNvPicPr>
            <a:picLocks noChangeAspect="1"/>
          </p:cNvPicPr>
          <p:nvPr/>
        </p:nvPicPr>
        <p:blipFill>
          <a:blip r:embed="rId2"/>
          <a:stretch>
            <a:fillRect/>
          </a:stretch>
        </p:blipFill>
        <p:spPr>
          <a:xfrm>
            <a:off x="323528" y="1417638"/>
            <a:ext cx="8780034" cy="5107706"/>
          </a:xfrm>
          <a:prstGeom prst="rect">
            <a:avLst/>
          </a:prstGeom>
        </p:spPr>
      </p:pic>
    </p:spTree>
    <p:extLst>
      <p:ext uri="{BB962C8B-B14F-4D97-AF65-F5344CB8AC3E}">
        <p14:creationId xmlns:p14="http://schemas.microsoft.com/office/powerpoint/2010/main" val="17216818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57200" y="1512948"/>
            <a:ext cx="82296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o-RO" b="1" dirty="0"/>
              <a:t>Cardurile de conducător auto furate, pierdute sau defecte</a:t>
            </a:r>
            <a:r>
              <a:rPr lang="en-US" b="1" dirty="0"/>
              <a:t> (1/2)</a:t>
            </a:r>
            <a:endParaRPr lang="en-US" dirty="0"/>
          </a:p>
          <a:p>
            <a:r>
              <a:rPr lang="ro-RO" dirty="0"/>
              <a:t> </a:t>
            </a:r>
            <a:endParaRPr lang="en-US" dirty="0"/>
          </a:p>
          <a:p>
            <a:r>
              <a:rPr lang="ro-RO" dirty="0"/>
              <a:t>In caz de deteriorare sau funcţionare defectuoasă a cardului de conducător auto, conducătorul auto returnează cardul autorităţii competente a statului membru unde îşi are reşedinţa curentă. Furtul cardului de conducător auto face obiectul unei declaraţii oficiale adresate autorităţilor competente ale statului unde s-a produs furtul.</a:t>
            </a:r>
            <a:endParaRPr lang="en-US" dirty="0"/>
          </a:p>
          <a:p>
            <a:endParaRPr lang="en-US" dirty="0"/>
          </a:p>
          <a:p>
            <a:r>
              <a:rPr lang="ro-RO" dirty="0"/>
              <a:t>Pierderea cardului de conducător auto face obiectul unei declaraţii oficiale adresate autorităţilor competente ale statului membru emitent şi autorităţilor competente ale statului membru de reşedinţă curentă a conducătorului auto, dacă acesta este diferit.</a:t>
            </a:r>
            <a:endParaRPr lang="en-US" dirty="0"/>
          </a:p>
          <a:p>
            <a:endParaRPr lang="en-US" dirty="0"/>
          </a:p>
          <a:p>
            <a:r>
              <a:rPr lang="ro-RO" dirty="0"/>
              <a:t>In caz de deteriorare, funcţionare defectuoasă, furt sau pierdere a cardului de conducător auto, conducătorul auto solicită înlocuirea acestuia, în termen de şapte zile calendaristice. Autorităţile respective furnizează un card de înlocuire în termen de opt zile lucrătoare de la data primirii unei cereri detaliate în acest sens. </a:t>
            </a:r>
            <a:endParaRPr lang="en-US" dirty="0"/>
          </a:p>
        </p:txBody>
      </p:sp>
    </p:spTree>
    <p:extLst>
      <p:ext uri="{BB962C8B-B14F-4D97-AF65-F5344CB8AC3E}">
        <p14:creationId xmlns:p14="http://schemas.microsoft.com/office/powerpoint/2010/main" val="16842606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57200" y="1512948"/>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o-RO" sz="2400" b="1" dirty="0"/>
              <a:t>Cardurile de conducător auto furate, pierdute sau defecte</a:t>
            </a:r>
            <a:r>
              <a:rPr lang="en-US" sz="2400" b="1" dirty="0"/>
              <a:t> (2/2)</a:t>
            </a:r>
            <a:endParaRPr lang="en-US" sz="2400" dirty="0"/>
          </a:p>
          <a:p>
            <a:r>
              <a:rPr lang="ro-RO" sz="2400" dirty="0"/>
              <a:t> </a:t>
            </a:r>
            <a:endParaRPr lang="en-US" sz="2400" dirty="0"/>
          </a:p>
          <a:p>
            <a:pPr marL="342900" indent="-342900">
              <a:buFont typeface="Arial" panose="020B0604020202020204" pitchFamily="34" charset="0"/>
              <a:buChar char="•"/>
            </a:pPr>
            <a:r>
              <a:rPr lang="en-US" sz="2400" dirty="0"/>
              <a:t>C</a:t>
            </a:r>
            <a:r>
              <a:rPr lang="ro-RO" sz="2400" dirty="0"/>
              <a:t>onducătorul auto poate continua să conducă fără card de conducător auto timp de maximum 15 zile calendaristice sau pe o perioadă mai lungă dacă acest lucru este necesar pentru întoarcerea vehiculului la locația sa de bază.</a:t>
            </a:r>
          </a:p>
          <a:p>
            <a:endParaRPr lang="ro-RO" sz="2400" dirty="0"/>
          </a:p>
          <a:p>
            <a:pPr marL="342900" indent="-342900">
              <a:buFont typeface="Arial" panose="020B0604020202020204" pitchFamily="34" charset="0"/>
              <a:buChar char="•"/>
            </a:pPr>
            <a:r>
              <a:rPr lang="en-US" sz="2400" dirty="0"/>
              <a:t>Cu c</a:t>
            </a:r>
            <a:r>
              <a:rPr lang="ro-RO" sz="2400" dirty="0"/>
              <a:t>onditia</a:t>
            </a:r>
            <a:r>
              <a:rPr lang="en-US" sz="2400" dirty="0"/>
              <a:t> </a:t>
            </a:r>
            <a:r>
              <a:rPr lang="en-US" sz="2400" dirty="0" err="1"/>
              <a:t>sa</a:t>
            </a:r>
            <a:r>
              <a:rPr lang="en-US" sz="2400" dirty="0"/>
              <a:t> </a:t>
            </a:r>
            <a:r>
              <a:rPr lang="en-US" sz="2400" dirty="0" err="1"/>
              <a:t>prezinte</a:t>
            </a:r>
            <a:r>
              <a:rPr lang="en-US" sz="2400" dirty="0"/>
              <a:t> </a:t>
            </a:r>
            <a:r>
              <a:rPr lang="en-US" sz="2400" dirty="0" err="1"/>
              <a:t>dovezi</a:t>
            </a:r>
            <a:r>
              <a:rPr lang="en-US" sz="2400" dirty="0"/>
              <a:t>, cum </a:t>
            </a:r>
            <a:r>
              <a:rPr lang="en-US" sz="2400" dirty="0" err="1"/>
              <a:t>ar</a:t>
            </a:r>
            <a:r>
              <a:rPr lang="en-US" sz="2400" dirty="0"/>
              <a:t> fi: </a:t>
            </a:r>
            <a:r>
              <a:rPr lang="ro-RO" sz="2400" dirty="0"/>
              <a:t>un raport întocmit de poliție privind pierderea sau furtul cardului, o declarație oficială adresată autorităților competente sau o confirmare a depunerii cererii de inlocuire a cardului.</a:t>
            </a:r>
            <a:endParaRPr lang="en-US" sz="2400" dirty="0"/>
          </a:p>
        </p:txBody>
      </p:sp>
    </p:spTree>
    <p:extLst>
      <p:ext uri="{BB962C8B-B14F-4D97-AF65-F5344CB8AC3E}">
        <p14:creationId xmlns:p14="http://schemas.microsoft.com/office/powerpoint/2010/main" val="633674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838200" y="1484784"/>
            <a:ext cx="7467600" cy="4154016"/>
          </a:xfrm>
        </p:spPr>
        <p:txBody>
          <a:bodyPr>
            <a:normAutofit/>
          </a:bodyPr>
          <a:lstStyle/>
          <a:p>
            <a:pPr marL="0" indent="0" algn="ctr" eaLnBrk="1" hangingPunct="1">
              <a:lnSpc>
                <a:spcPct val="80000"/>
              </a:lnSpc>
              <a:buFontTx/>
              <a:buNone/>
            </a:pPr>
            <a:r>
              <a:rPr lang="ro-RO" b="1" dirty="0">
                <a:latin typeface="Calibri" pitchFamily="34" charset="0"/>
                <a:cs typeface="Arial" charset="0"/>
              </a:rPr>
              <a:t>Documente necesare înnoirii </a:t>
            </a:r>
            <a:r>
              <a:rPr lang="ro-RO" b="1" noProof="1">
                <a:latin typeface="Calibri" pitchFamily="34" charset="0"/>
                <a:cs typeface="Arial" charset="0"/>
              </a:rPr>
              <a:t>cardurilor</a:t>
            </a:r>
          </a:p>
          <a:p>
            <a:pPr>
              <a:lnSpc>
                <a:spcPct val="80000"/>
              </a:lnSpc>
            </a:pPr>
            <a:r>
              <a:rPr lang="en-US" sz="1800" dirty="0">
                <a:cs typeface="Arial" charset="0"/>
              </a:rPr>
              <a:t>C</a:t>
            </a:r>
            <a:r>
              <a:rPr lang="ro-RO" sz="1800" dirty="0">
                <a:cs typeface="Arial" charset="0"/>
              </a:rPr>
              <a:t>onducătorul auto deţinătorul poate solicita înnoirea </a:t>
            </a:r>
            <a:r>
              <a:rPr lang="en-US" sz="1800" dirty="0" err="1">
                <a:cs typeface="Arial" charset="0"/>
              </a:rPr>
              <a:t>cardului</a:t>
            </a:r>
            <a:r>
              <a:rPr lang="en-US" sz="1800" dirty="0">
                <a:cs typeface="Arial" charset="0"/>
              </a:rPr>
              <a:t> </a:t>
            </a:r>
            <a:r>
              <a:rPr lang="en-US" sz="1800" dirty="0" err="1">
                <a:cs typeface="Arial" charset="0"/>
              </a:rPr>
              <a:t>său</a:t>
            </a:r>
            <a:r>
              <a:rPr lang="en-US" sz="1800" dirty="0">
                <a:cs typeface="Arial" charset="0"/>
              </a:rPr>
              <a:t> </a:t>
            </a:r>
            <a:r>
              <a:rPr lang="ro-RO" sz="1800" dirty="0">
                <a:cs typeface="Arial" charset="0"/>
              </a:rPr>
              <a:t>cu cel puţin 15 zile înainte de data expirării</a:t>
            </a:r>
            <a:r>
              <a:rPr lang="en-US" sz="1800" dirty="0">
                <a:cs typeface="Arial" charset="0"/>
              </a:rPr>
              <a:t> </a:t>
            </a:r>
            <a:r>
              <a:rPr lang="ro-RO" sz="1800" dirty="0">
                <a:cs typeface="Arial" charset="0"/>
              </a:rPr>
              <a:t>acest</a:t>
            </a:r>
            <a:r>
              <a:rPr lang="en-US" sz="1800" dirty="0">
                <a:cs typeface="Arial" charset="0"/>
              </a:rPr>
              <a:t>u</a:t>
            </a:r>
            <a:r>
              <a:rPr lang="ro-RO" sz="1800" dirty="0">
                <a:cs typeface="Arial" charset="0"/>
              </a:rPr>
              <a:t>ia</a:t>
            </a:r>
            <a:endParaRPr lang="en-US" sz="1800" dirty="0">
              <a:cs typeface="Arial" charset="0"/>
            </a:endParaRPr>
          </a:p>
          <a:p>
            <a:pPr algn="just" eaLnBrk="1" hangingPunct="1">
              <a:lnSpc>
                <a:spcPct val="80000"/>
              </a:lnSpc>
              <a:spcBef>
                <a:spcPct val="0"/>
              </a:spcBef>
            </a:pPr>
            <a:endParaRPr lang="en-US" sz="1800" dirty="0">
              <a:cs typeface="Arial" charset="0"/>
            </a:endParaRPr>
          </a:p>
          <a:p>
            <a:pPr algn="just" eaLnBrk="1" hangingPunct="1">
              <a:lnSpc>
                <a:spcPct val="80000"/>
              </a:lnSpc>
              <a:spcBef>
                <a:spcPct val="0"/>
              </a:spcBef>
            </a:pPr>
            <a:r>
              <a:rPr lang="ro-RO" sz="1800" dirty="0">
                <a:cs typeface="Arial" charset="0"/>
              </a:rPr>
              <a:t>În cazul in care nu se respectă termenul de 15 zile se va percepe tariful pentru eliberarea un</a:t>
            </a:r>
            <a:r>
              <a:rPr lang="en-US" sz="1800" dirty="0" err="1">
                <a:cs typeface="Arial" charset="0"/>
              </a:rPr>
              <a:t>ui</a:t>
            </a:r>
            <a:r>
              <a:rPr lang="en-US" sz="1800" dirty="0">
                <a:cs typeface="Arial" charset="0"/>
              </a:rPr>
              <a:t> </a:t>
            </a:r>
            <a:r>
              <a:rPr lang="en-US" sz="1800" dirty="0" err="1">
                <a:cs typeface="Arial" charset="0"/>
              </a:rPr>
              <a:t>nou</a:t>
            </a:r>
            <a:r>
              <a:rPr lang="en-US" sz="1800" dirty="0">
                <a:cs typeface="Arial" charset="0"/>
              </a:rPr>
              <a:t> card</a:t>
            </a:r>
          </a:p>
          <a:p>
            <a:pPr algn="just" eaLnBrk="1" hangingPunct="1">
              <a:lnSpc>
                <a:spcPct val="80000"/>
              </a:lnSpc>
              <a:spcBef>
                <a:spcPct val="0"/>
              </a:spcBef>
            </a:pPr>
            <a:endParaRPr lang="en-US" sz="1800" dirty="0">
              <a:cs typeface="Arial" charset="0"/>
            </a:endParaRPr>
          </a:p>
          <a:p>
            <a:pPr algn="just" eaLnBrk="1" hangingPunct="1">
              <a:lnSpc>
                <a:spcPct val="80000"/>
              </a:lnSpc>
              <a:spcBef>
                <a:spcPct val="0"/>
              </a:spcBef>
            </a:pPr>
            <a:r>
              <a:rPr lang="ro-RO" sz="1800" dirty="0">
                <a:cs typeface="Arial" charset="0"/>
              </a:rPr>
              <a:t>Pentru a putea ridica </a:t>
            </a:r>
            <a:r>
              <a:rPr lang="en-US" sz="1800" dirty="0" err="1">
                <a:cs typeface="Arial" charset="0"/>
              </a:rPr>
              <a:t>noul</a:t>
            </a:r>
            <a:r>
              <a:rPr lang="en-US" sz="1800" dirty="0">
                <a:cs typeface="Arial" charset="0"/>
              </a:rPr>
              <a:t> card</a:t>
            </a:r>
            <a:r>
              <a:rPr lang="ro-RO" sz="1800" dirty="0">
                <a:cs typeface="Arial" charset="0"/>
              </a:rPr>
              <a:t> (care va avea o valabilitate de 5 ani) conducătorul auto </a:t>
            </a:r>
            <a:r>
              <a:rPr lang="en-US" sz="1800" dirty="0" err="1">
                <a:cs typeface="Arial" charset="0"/>
              </a:rPr>
              <a:t>il</a:t>
            </a:r>
            <a:r>
              <a:rPr lang="ro-RO" sz="1800" dirty="0">
                <a:cs typeface="Arial" charset="0"/>
              </a:rPr>
              <a:t> va returna pe c</a:t>
            </a:r>
            <a:r>
              <a:rPr lang="en-US" sz="1800" dirty="0">
                <a:cs typeface="Arial" charset="0"/>
              </a:rPr>
              <a:t>el </a:t>
            </a:r>
            <a:r>
              <a:rPr lang="en-US" sz="1800" dirty="0" err="1">
                <a:cs typeface="Arial" charset="0"/>
              </a:rPr>
              <a:t>vechi</a:t>
            </a:r>
            <a:r>
              <a:rPr lang="ro-RO" sz="1800" dirty="0">
                <a:cs typeface="Arial" charset="0"/>
              </a:rPr>
              <a:t>, în caz contrar se va percepe tariful pentru eliberarea </a:t>
            </a:r>
            <a:r>
              <a:rPr lang="en-US" sz="1800" dirty="0" err="1">
                <a:cs typeface="Arial" charset="0"/>
              </a:rPr>
              <a:t>unui</a:t>
            </a:r>
            <a:r>
              <a:rPr lang="en-US" sz="1800" dirty="0">
                <a:cs typeface="Arial" charset="0"/>
              </a:rPr>
              <a:t> card </a:t>
            </a:r>
            <a:r>
              <a:rPr lang="en-US" sz="1800" dirty="0" err="1">
                <a:cs typeface="Arial" charset="0"/>
              </a:rPr>
              <a:t>nou</a:t>
            </a:r>
            <a:endParaRPr lang="en-US" sz="1800" dirty="0">
              <a:cs typeface="Arial" charset="0"/>
            </a:endParaRPr>
          </a:p>
          <a:p>
            <a:pPr algn="just" eaLnBrk="1" hangingPunct="1">
              <a:lnSpc>
                <a:spcPct val="80000"/>
              </a:lnSpc>
              <a:spcBef>
                <a:spcPct val="0"/>
              </a:spcBef>
            </a:pPr>
            <a:endParaRPr lang="en-US" sz="1800" dirty="0">
              <a:cs typeface="Arial" charset="0"/>
            </a:endParaRPr>
          </a:p>
          <a:p>
            <a:pPr algn="just" eaLnBrk="1" hangingPunct="1">
              <a:lnSpc>
                <a:spcPct val="80000"/>
              </a:lnSpc>
              <a:spcBef>
                <a:spcPct val="0"/>
              </a:spcBef>
            </a:pPr>
            <a:r>
              <a:rPr lang="en-US" sz="1800" dirty="0">
                <a:cs typeface="Arial" charset="0"/>
              </a:rPr>
              <a:t>T</a:t>
            </a:r>
            <a:r>
              <a:rPr lang="ro-RO" sz="1800" dirty="0">
                <a:cs typeface="Arial" charset="0"/>
              </a:rPr>
              <a:t>ermenul de eliberare a </a:t>
            </a:r>
            <a:r>
              <a:rPr lang="en-US" sz="1800" dirty="0" err="1">
                <a:cs typeface="Arial" charset="0"/>
              </a:rPr>
              <a:t>unui</a:t>
            </a:r>
            <a:r>
              <a:rPr lang="en-US" sz="1800" dirty="0">
                <a:cs typeface="Arial" charset="0"/>
              </a:rPr>
              <a:t> card </a:t>
            </a:r>
            <a:r>
              <a:rPr lang="en-US" sz="1800" dirty="0" err="1">
                <a:cs typeface="Arial" charset="0"/>
              </a:rPr>
              <a:t>nou</a:t>
            </a:r>
            <a:r>
              <a:rPr lang="en-US" sz="1800" dirty="0">
                <a:cs typeface="Arial" charset="0"/>
              </a:rPr>
              <a:t> </a:t>
            </a:r>
            <a:r>
              <a:rPr lang="ro-RO" sz="1800" dirty="0">
                <a:cs typeface="Arial" charset="0"/>
              </a:rPr>
              <a:t>de către Autoritatea Rutieră Română - ARR este de max. 5 zile de la înregistrarea cererii.</a:t>
            </a:r>
            <a:endParaRPr lang="en-US" sz="1800" dirty="0">
              <a:cs typeface="Arial" charset="0"/>
            </a:endParaRPr>
          </a:p>
          <a:p>
            <a:pPr algn="just" eaLnBrk="1" hangingPunct="1">
              <a:lnSpc>
                <a:spcPct val="80000"/>
              </a:lnSpc>
              <a:spcBef>
                <a:spcPct val="0"/>
              </a:spcBef>
            </a:pPr>
            <a:endParaRPr lang="en-US" sz="1800" dirty="0">
              <a:solidFill>
                <a:srgbClr val="FF0000"/>
              </a:solidFill>
              <a:effectLst/>
              <a:ea typeface="Times New Roman" panose="02020603050405020304" pitchFamily="18" charset="0"/>
              <a:cs typeface="Arial" charset="0"/>
            </a:endParaRPr>
          </a:p>
          <a:p>
            <a:pPr algn="just" eaLnBrk="1" hangingPunct="1">
              <a:lnSpc>
                <a:spcPct val="80000"/>
              </a:lnSpc>
              <a:spcBef>
                <a:spcPct val="0"/>
              </a:spcBef>
            </a:pPr>
            <a:r>
              <a:rPr lang="ro-RO" sz="1800" dirty="0">
                <a:solidFill>
                  <a:srgbClr val="FF0000"/>
                </a:solidFill>
                <a:effectLst/>
                <a:ea typeface="Times New Roman" panose="02020603050405020304" pitchFamily="18" charset="0"/>
              </a:rPr>
              <a:t>Autoritatea competentă a statului membru emitent poate impune unui conducător auto să preschimbe cardul de conducător auto cu unul nou dacă este necesar pentru a se conforma specificațiilor tehnice relevante.</a:t>
            </a:r>
            <a:endParaRPr lang="ro-RO" sz="1800" dirty="0">
              <a:effectLst/>
              <a:ea typeface="Times New Roman" panose="02020603050405020304" pitchFamily="18" charset="0"/>
            </a:endParaRPr>
          </a:p>
          <a:p>
            <a:pPr algn="just" eaLnBrk="1" hangingPunct="1">
              <a:lnSpc>
                <a:spcPct val="80000"/>
              </a:lnSpc>
              <a:spcBef>
                <a:spcPct val="0"/>
              </a:spcBef>
            </a:pPr>
            <a:endParaRPr lang="en-US" sz="1600" dirty="0">
              <a:latin typeface="Calibri" pitchFamily="34" charset="0"/>
              <a:cs typeface="Arial" charset="0"/>
            </a:endParaRPr>
          </a:p>
        </p:txBody>
      </p:sp>
    </p:spTree>
    <p:extLst>
      <p:ext uri="{BB962C8B-B14F-4D97-AF65-F5344CB8AC3E}">
        <p14:creationId xmlns:p14="http://schemas.microsoft.com/office/powerpoint/2010/main" val="247968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5A020-AE02-4856-A997-88B39B703430}"/>
              </a:ext>
            </a:extLst>
          </p:cNvPr>
          <p:cNvSpPr>
            <a:spLocks noGrp="1"/>
          </p:cNvSpPr>
          <p:nvPr>
            <p:ph type="title"/>
          </p:nvPr>
        </p:nvSpPr>
        <p:spPr/>
        <p:txBody>
          <a:bodyPr>
            <a:normAutofit/>
          </a:bodyPr>
          <a:lstStyle/>
          <a:p>
            <a:r>
              <a:rPr lang="en-US" sz="3200" b="1" dirty="0" err="1"/>
              <a:t>Tahograful</a:t>
            </a:r>
            <a:r>
              <a:rPr lang="en-US" sz="3200" b="1" dirty="0"/>
              <a:t> digital: </a:t>
            </a:r>
            <a:r>
              <a:rPr lang="en-US" sz="3200" b="1" dirty="0" err="1"/>
              <a:t>cerinte</a:t>
            </a:r>
            <a:r>
              <a:rPr lang="en-US" sz="3200" b="1" dirty="0"/>
              <a:t> </a:t>
            </a:r>
            <a:r>
              <a:rPr lang="en-US" sz="3200" b="1" dirty="0" err="1"/>
              <a:t>tehnice</a:t>
            </a:r>
            <a:r>
              <a:rPr lang="en-US" sz="3200" b="1" dirty="0"/>
              <a:t> </a:t>
            </a:r>
            <a:r>
              <a:rPr lang="en-US" sz="3200" b="1" dirty="0" err="1"/>
              <a:t>generale</a:t>
            </a:r>
            <a:endParaRPr lang="ro-RO" sz="3200" b="1" dirty="0"/>
          </a:p>
        </p:txBody>
      </p:sp>
      <p:sp>
        <p:nvSpPr>
          <p:cNvPr id="3" name="Content Placeholder 2">
            <a:extLst>
              <a:ext uri="{FF2B5EF4-FFF2-40B4-BE49-F238E27FC236}">
                <a16:creationId xmlns:a16="http://schemas.microsoft.com/office/drawing/2014/main" id="{CE1911B0-6338-42D5-BD2D-995570D89BA8}"/>
              </a:ext>
            </a:extLst>
          </p:cNvPr>
          <p:cNvSpPr>
            <a:spLocks noGrp="1"/>
          </p:cNvSpPr>
          <p:nvPr>
            <p:ph idx="1"/>
          </p:nvPr>
        </p:nvSpPr>
        <p:spPr/>
        <p:txBody>
          <a:bodyPr>
            <a:normAutofit fontScale="70000" lnSpcReduction="20000"/>
          </a:bodyPr>
          <a:lstStyle/>
          <a:p>
            <a:pPr marL="0" indent="0">
              <a:buNone/>
            </a:pPr>
            <a:r>
              <a:rPr lang="ro-RO" dirty="0"/>
              <a:t>Tahografele și cardurile de tahograf respectă următoarele cerințe</a:t>
            </a:r>
            <a:r>
              <a:rPr lang="en-US" dirty="0"/>
              <a:t>:</a:t>
            </a:r>
            <a:endParaRPr lang="ro-RO" dirty="0"/>
          </a:p>
          <a:p>
            <a:pPr marL="0" indent="0">
              <a:buNone/>
            </a:pPr>
            <a:endParaRPr lang="ro-RO" dirty="0"/>
          </a:p>
          <a:p>
            <a:r>
              <a:rPr lang="ro-RO" dirty="0"/>
              <a:t>înregistrează date exacte și fiabile legate de conducătorul auto, de activitatea conducătorului auto și de vehicul;</a:t>
            </a:r>
          </a:p>
          <a:p>
            <a:r>
              <a:rPr lang="ro-RO" dirty="0"/>
              <a:t>sunt sigure, în special pentru a garanta  integritatea  și  originea sursei datelor înregistrate  de  și  extrase  din  unitățile montate pe vehicule și senzorii de mișcare;</a:t>
            </a:r>
          </a:p>
          <a:p>
            <a:r>
              <a:rPr lang="ro-RO" dirty="0"/>
              <a:t>sunt interoperabile între diferitele generații de unități montate pe vehicule și de carduri de tahograf;</a:t>
            </a:r>
          </a:p>
          <a:p>
            <a:r>
              <a:rPr lang="ro-RO" dirty="0"/>
              <a:t>permit verificarea eficientă a respectării prezentului regu­lament și a altor acte juridice aplicabile;</a:t>
            </a:r>
          </a:p>
          <a:p>
            <a:r>
              <a:rPr lang="ro-RO" dirty="0"/>
              <a:t>sunt ușor de utilizat.</a:t>
            </a:r>
          </a:p>
          <a:p>
            <a:r>
              <a:rPr lang="ro-RO" dirty="0">
                <a:solidFill>
                  <a:srgbClr val="FF0000"/>
                </a:solidFill>
              </a:rPr>
              <a:t>au suficientă capacitate de memorie pentru a stoca toate datele necesare în temeiul </a:t>
            </a:r>
            <a:r>
              <a:rPr lang="en-US" dirty="0" err="1">
                <a:solidFill>
                  <a:srgbClr val="FF0000"/>
                </a:solidFill>
              </a:rPr>
              <a:t>legislatiei</a:t>
            </a:r>
            <a:r>
              <a:rPr lang="en-US" dirty="0">
                <a:solidFill>
                  <a:srgbClr val="FF0000"/>
                </a:solidFill>
              </a:rPr>
              <a:t> in </a:t>
            </a:r>
            <a:r>
              <a:rPr lang="en-US" dirty="0" err="1">
                <a:solidFill>
                  <a:srgbClr val="FF0000"/>
                </a:solidFill>
              </a:rPr>
              <a:t>vigoare</a:t>
            </a:r>
            <a:r>
              <a:rPr lang="ro-RO" dirty="0"/>
              <a:t>.</a:t>
            </a:r>
          </a:p>
          <a:p>
            <a:endParaRPr lang="ro-RO" dirty="0"/>
          </a:p>
        </p:txBody>
      </p:sp>
    </p:spTree>
    <p:extLst>
      <p:ext uri="{BB962C8B-B14F-4D97-AF65-F5344CB8AC3E}">
        <p14:creationId xmlns:p14="http://schemas.microsoft.com/office/powerpoint/2010/main" val="85484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71500" y="1757993"/>
            <a:ext cx="8001000" cy="3970318"/>
          </a:xfrm>
          <a:prstGeom prst="rect">
            <a:avLst/>
          </a:prstGeom>
        </p:spPr>
        <p:txBody>
          <a:bodyPr>
            <a:spAutoFit/>
          </a:bodyPr>
          <a:lstStyle/>
          <a:p>
            <a:pPr algn="ctr">
              <a:defRPr/>
            </a:pPr>
            <a:r>
              <a:rPr lang="en-US" b="1" dirty="0"/>
              <a:t>T</a:t>
            </a:r>
            <a:r>
              <a:rPr lang="ro-RO" b="1" dirty="0"/>
              <a:t>ahograful digital</a:t>
            </a:r>
            <a:r>
              <a:rPr lang="en-US" b="1" dirty="0"/>
              <a:t>: </a:t>
            </a:r>
            <a:r>
              <a:rPr lang="fr-FR" b="1" dirty="0"/>
              <a:t>date de </a:t>
            </a:r>
            <a:r>
              <a:rPr lang="fr-FR" b="1" dirty="0" err="1"/>
              <a:t>înregistrat</a:t>
            </a:r>
            <a:endParaRPr lang="en-US" dirty="0"/>
          </a:p>
          <a:p>
            <a:pPr>
              <a:defRPr/>
            </a:pPr>
            <a:endParaRPr lang="en-US" dirty="0"/>
          </a:p>
          <a:p>
            <a:pPr>
              <a:defRPr/>
            </a:pPr>
            <a:r>
              <a:rPr lang="ro-RO" dirty="0"/>
              <a:t>Tahografele digitale</a:t>
            </a:r>
            <a:r>
              <a:rPr lang="en-US" dirty="0"/>
              <a:t> </a:t>
            </a:r>
            <a:r>
              <a:rPr lang="ro-RO" dirty="0"/>
              <a:t>înregistrează următoarele date:</a:t>
            </a:r>
            <a:endParaRPr lang="en-US" dirty="0"/>
          </a:p>
          <a:p>
            <a:pPr>
              <a:defRPr/>
            </a:pPr>
            <a:endParaRPr lang="ro-RO" dirty="0"/>
          </a:p>
          <a:p>
            <a:pPr marL="285750" indent="-285750">
              <a:buFont typeface="Arial" panose="020B0604020202020204" pitchFamily="34" charset="0"/>
              <a:buChar char="•"/>
              <a:defRPr/>
            </a:pPr>
            <a:r>
              <a:rPr lang="ro-RO" dirty="0"/>
              <a:t>distanța parcursă și viteza vehiculului;</a:t>
            </a:r>
            <a:endParaRPr lang="en-US" dirty="0"/>
          </a:p>
          <a:p>
            <a:pPr marL="285750" indent="-285750">
              <a:buFont typeface="Arial" panose="020B0604020202020204" pitchFamily="34" charset="0"/>
              <a:buChar char="•"/>
              <a:defRPr/>
            </a:pPr>
            <a:r>
              <a:rPr lang="ro-RO" dirty="0"/>
              <a:t>măsurarea timpului;</a:t>
            </a:r>
            <a:endParaRPr lang="en-US" dirty="0"/>
          </a:p>
          <a:p>
            <a:pPr marL="285750" indent="-285750">
              <a:buFont typeface="Arial" panose="020B0604020202020204" pitchFamily="34" charset="0"/>
              <a:buChar char="•"/>
              <a:defRPr/>
            </a:pPr>
            <a:r>
              <a:rPr lang="ro-RO" dirty="0"/>
              <a:t>puncte de poziție </a:t>
            </a:r>
            <a:r>
              <a:rPr lang="en-US" dirty="0"/>
              <a:t>(la </a:t>
            </a:r>
            <a:r>
              <a:rPr lang="ro-RO" dirty="0"/>
              <a:t>locul de începere a zilei de lucru</a:t>
            </a:r>
            <a:r>
              <a:rPr lang="en-US" dirty="0"/>
              <a:t>; </a:t>
            </a:r>
            <a:r>
              <a:rPr lang="ro-RO" dirty="0"/>
              <a:t>la fiecare trei ore de durată cumulată de conducere</a:t>
            </a:r>
            <a:r>
              <a:rPr lang="en-US" dirty="0"/>
              <a:t>; </a:t>
            </a:r>
            <a:r>
              <a:rPr lang="en-US" dirty="0" err="1"/>
              <a:t>si</a:t>
            </a:r>
            <a:r>
              <a:rPr lang="en-US" dirty="0"/>
              <a:t> la</a:t>
            </a:r>
            <a:r>
              <a:rPr lang="pt-BR" dirty="0"/>
              <a:t> locul de încheiere a zilei de lucru)</a:t>
            </a:r>
            <a:r>
              <a:rPr lang="ro-RO" dirty="0"/>
              <a:t>;</a:t>
            </a:r>
            <a:endParaRPr lang="en-US" dirty="0"/>
          </a:p>
          <a:p>
            <a:pPr marL="285750" indent="-285750">
              <a:buFont typeface="Arial" panose="020B0604020202020204" pitchFamily="34" charset="0"/>
              <a:buChar char="•"/>
              <a:defRPr/>
            </a:pPr>
            <a:r>
              <a:rPr lang="ro-RO" dirty="0"/>
              <a:t>identitatea conducătorului auto;</a:t>
            </a:r>
            <a:endParaRPr lang="en-US" dirty="0"/>
          </a:p>
          <a:p>
            <a:pPr marL="285750" indent="-285750">
              <a:buFont typeface="Arial" panose="020B0604020202020204" pitchFamily="34" charset="0"/>
              <a:buChar char="•"/>
              <a:defRPr/>
            </a:pPr>
            <a:r>
              <a:rPr lang="ro-RO" dirty="0"/>
              <a:t>activitatea conducătorului auto;</a:t>
            </a:r>
            <a:endParaRPr lang="en-US" dirty="0"/>
          </a:p>
          <a:p>
            <a:pPr marL="285750" indent="-285750">
              <a:buFont typeface="Arial" panose="020B0604020202020204" pitchFamily="34" charset="0"/>
              <a:buChar char="•"/>
              <a:defRPr/>
            </a:pPr>
            <a:r>
              <a:rPr lang="ro-RO" dirty="0"/>
              <a:t>date privind controlul, calibrarea și repararea tahografului, inclusiv identitatea atelierului;</a:t>
            </a:r>
            <a:endParaRPr lang="en-US" dirty="0"/>
          </a:p>
          <a:p>
            <a:pPr marL="285750" indent="-285750">
              <a:buFont typeface="Arial" panose="020B0604020202020204" pitchFamily="34" charset="0"/>
              <a:buChar char="•"/>
              <a:defRPr/>
            </a:pPr>
            <a:r>
              <a:rPr lang="ro-RO" dirty="0"/>
              <a:t>evenimente și anomalii.</a:t>
            </a:r>
          </a:p>
          <a:p>
            <a:pPr>
              <a:defRPr/>
            </a:pPr>
            <a:endParaRPr lang="en-US" dirty="0"/>
          </a:p>
        </p:txBody>
      </p:sp>
    </p:spTree>
    <p:extLst>
      <p:ext uri="{BB962C8B-B14F-4D97-AF65-F5344CB8AC3E}">
        <p14:creationId xmlns:p14="http://schemas.microsoft.com/office/powerpoint/2010/main" val="371727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57200" y="1178649"/>
            <a:ext cx="8001000" cy="5139869"/>
          </a:xfrm>
          <a:prstGeom prst="rect">
            <a:avLst/>
          </a:prstGeom>
        </p:spPr>
        <p:txBody>
          <a:bodyPr>
            <a:spAutoFit/>
          </a:bodyPr>
          <a:lstStyle/>
          <a:p>
            <a:pPr algn="ctr">
              <a:defRPr/>
            </a:pPr>
            <a:r>
              <a:rPr lang="en-US" b="1" dirty="0"/>
              <a:t>T</a:t>
            </a:r>
            <a:r>
              <a:rPr lang="ro-RO" b="1" dirty="0"/>
              <a:t>ahograful digital</a:t>
            </a:r>
            <a:r>
              <a:rPr lang="en-US" b="1" dirty="0"/>
              <a:t>: </a:t>
            </a:r>
            <a:r>
              <a:rPr lang="en-US" b="1" dirty="0" err="1"/>
              <a:t>functii</a:t>
            </a:r>
            <a:endParaRPr lang="en-US" dirty="0"/>
          </a:p>
          <a:p>
            <a:pPr>
              <a:defRPr/>
            </a:pPr>
            <a:endParaRPr lang="en-US" dirty="0"/>
          </a:p>
          <a:p>
            <a:pPr>
              <a:defRPr/>
            </a:pPr>
            <a:r>
              <a:rPr lang="ro-RO" dirty="0"/>
              <a:t>Tahograful digital asigură următoarele funcții:</a:t>
            </a:r>
            <a:endParaRPr lang="en-US" dirty="0"/>
          </a:p>
          <a:p>
            <a:pPr>
              <a:defRPr/>
            </a:pPr>
            <a:endParaRPr lang="ro-RO" dirty="0"/>
          </a:p>
          <a:p>
            <a:pPr marL="285750" indent="-285750">
              <a:buFont typeface="Arial" panose="020B0604020202020204" pitchFamily="34" charset="0"/>
              <a:buChar char="•"/>
              <a:defRPr/>
            </a:pPr>
            <a:r>
              <a:rPr lang="ro-RO" sz="1600" dirty="0"/>
              <a:t>măsurarea vitezei și a distanței;</a:t>
            </a:r>
            <a:endParaRPr lang="en-US" sz="1600" dirty="0"/>
          </a:p>
          <a:p>
            <a:pPr marL="285750" indent="-285750">
              <a:buFont typeface="Arial" panose="020B0604020202020204" pitchFamily="34" charset="0"/>
              <a:buChar char="•"/>
              <a:defRPr/>
            </a:pPr>
            <a:r>
              <a:rPr lang="ro-RO" sz="1600" dirty="0"/>
              <a:t>monitorizarea activităților conducătorului auto și a regimului de conducere;</a:t>
            </a:r>
            <a:endParaRPr lang="en-US" sz="1600" dirty="0"/>
          </a:p>
          <a:p>
            <a:pPr marL="285750" indent="-285750">
              <a:buFont typeface="Arial" panose="020B0604020202020204" pitchFamily="34" charset="0"/>
              <a:buChar char="•"/>
              <a:defRPr/>
            </a:pPr>
            <a:r>
              <a:rPr lang="ro-RO" sz="1600" dirty="0"/>
              <a:t>monitorizarea inserării și a retragerii cardurilor de tahograf;</a:t>
            </a:r>
            <a:endParaRPr lang="en-US" sz="1600" dirty="0"/>
          </a:p>
          <a:p>
            <a:pPr marL="285750" indent="-285750">
              <a:buFont typeface="Arial" panose="020B0604020202020204" pitchFamily="34" charset="0"/>
              <a:buChar char="•"/>
              <a:defRPr/>
            </a:pPr>
            <a:r>
              <a:rPr lang="ro-RO" sz="1600" dirty="0"/>
              <a:t>înregistrarea datelor introduse manual de către conducătorul auto;</a:t>
            </a:r>
            <a:endParaRPr lang="en-US" sz="1600" dirty="0"/>
          </a:p>
          <a:p>
            <a:pPr marL="285750" indent="-285750">
              <a:buFont typeface="Arial" panose="020B0604020202020204" pitchFamily="34" charset="0"/>
              <a:buChar char="•"/>
              <a:defRPr/>
            </a:pPr>
            <a:r>
              <a:rPr lang="ro-RO" sz="1600" dirty="0"/>
              <a:t>calibrarea;</a:t>
            </a:r>
            <a:endParaRPr lang="en-US" sz="1600" dirty="0"/>
          </a:p>
          <a:p>
            <a:pPr marL="285750" indent="-285750">
              <a:buFont typeface="Arial" panose="020B0604020202020204" pitchFamily="34" charset="0"/>
              <a:buChar char="•"/>
              <a:defRPr/>
            </a:pPr>
            <a:r>
              <a:rPr lang="ro-RO" sz="1600" dirty="0"/>
              <a:t>înregistrarea automată a punctelor de poziție;</a:t>
            </a:r>
            <a:endParaRPr lang="en-US" sz="1600" dirty="0"/>
          </a:p>
          <a:p>
            <a:pPr marL="285750" indent="-285750">
              <a:buFont typeface="Arial" panose="020B0604020202020204" pitchFamily="34" charset="0"/>
              <a:buChar char="•"/>
              <a:defRPr/>
            </a:pPr>
            <a:r>
              <a:rPr lang="ro-RO" sz="1600" dirty="0"/>
              <a:t>monitorizarea activităților de control;</a:t>
            </a:r>
            <a:endParaRPr lang="en-US" sz="1600" dirty="0"/>
          </a:p>
          <a:p>
            <a:pPr marL="285750" indent="-285750">
              <a:buFont typeface="Arial" panose="020B0604020202020204" pitchFamily="34" charset="0"/>
              <a:buChar char="•"/>
              <a:defRPr/>
            </a:pPr>
            <a:r>
              <a:rPr lang="ro-RO" sz="1600" dirty="0"/>
              <a:t>detectarea și înregistrarea evenimentelor și a anomaliilor;</a:t>
            </a:r>
            <a:endParaRPr lang="en-US" sz="1600" dirty="0"/>
          </a:p>
          <a:p>
            <a:pPr marL="285750" indent="-285750">
              <a:buFont typeface="Arial" panose="020B0604020202020204" pitchFamily="34" charset="0"/>
              <a:buChar char="•"/>
              <a:defRPr/>
            </a:pPr>
            <a:r>
              <a:rPr lang="ro-RO" sz="1600" dirty="0"/>
              <a:t>citirea din memoria de date și înregistrarea și stocarea în memoria de date;</a:t>
            </a:r>
            <a:endParaRPr lang="en-US" sz="1600" dirty="0"/>
          </a:p>
          <a:p>
            <a:pPr marL="285750" indent="-285750">
              <a:buFont typeface="Arial" panose="020B0604020202020204" pitchFamily="34" charset="0"/>
              <a:buChar char="•"/>
              <a:defRPr/>
            </a:pPr>
            <a:r>
              <a:rPr lang="ro-RO" sz="1600" dirty="0"/>
              <a:t>citirea de pe cardurile de tahograf, precum și înregistrarea și stocarea pe cardurile de tahograf;</a:t>
            </a:r>
            <a:endParaRPr lang="en-US" sz="1600" dirty="0"/>
          </a:p>
          <a:p>
            <a:pPr marL="285750" indent="-285750">
              <a:buFont typeface="Arial" panose="020B0604020202020204" pitchFamily="34" charset="0"/>
              <a:buChar char="•"/>
              <a:defRPr/>
            </a:pPr>
            <a:r>
              <a:rPr lang="ro-RO" sz="1600" dirty="0"/>
              <a:t>afișarea, avertizarea, tipărirea și descărcarea datelor pe dispozitive externe;</a:t>
            </a:r>
            <a:endParaRPr lang="en-US" sz="1600" dirty="0"/>
          </a:p>
          <a:p>
            <a:pPr marL="285750" indent="-285750">
              <a:buFont typeface="Arial" panose="020B0604020202020204" pitchFamily="34" charset="0"/>
              <a:buChar char="•"/>
              <a:defRPr/>
            </a:pPr>
            <a:r>
              <a:rPr lang="ro-RO" sz="1600" dirty="0"/>
              <a:t>reglarea orei și măsurarea timpului;</a:t>
            </a:r>
            <a:endParaRPr lang="en-US" sz="1600" dirty="0"/>
          </a:p>
          <a:p>
            <a:pPr marL="285750" indent="-285750">
              <a:buFont typeface="Arial" panose="020B0604020202020204" pitchFamily="34" charset="0"/>
              <a:buChar char="•"/>
              <a:defRPr/>
            </a:pPr>
            <a:r>
              <a:rPr lang="ro-RO" sz="1600" dirty="0"/>
              <a:t>comunicarea la distanță;</a:t>
            </a:r>
            <a:endParaRPr lang="en-US" sz="1600" dirty="0"/>
          </a:p>
          <a:p>
            <a:pPr marL="285750" indent="-285750">
              <a:buFont typeface="Arial" panose="020B0604020202020204" pitchFamily="34" charset="0"/>
              <a:buChar char="•"/>
              <a:defRPr/>
            </a:pPr>
            <a:r>
              <a:rPr lang="ro-RO" sz="1600" dirty="0"/>
              <a:t>gestionarea blocărilor executate de societate;</a:t>
            </a:r>
            <a:endParaRPr lang="en-US" sz="1600" dirty="0"/>
          </a:p>
          <a:p>
            <a:pPr marL="285750" indent="-285750">
              <a:buFont typeface="Arial" panose="020B0604020202020204" pitchFamily="34" charset="0"/>
              <a:buChar char="•"/>
              <a:defRPr/>
            </a:pPr>
            <a:r>
              <a:rPr lang="ro-RO" sz="1600" dirty="0"/>
              <a:t>teste integrate și autoteste.</a:t>
            </a:r>
            <a:endParaRPr lang="en-US" sz="1600" dirty="0"/>
          </a:p>
        </p:txBody>
      </p:sp>
    </p:spTree>
    <p:extLst>
      <p:ext uri="{BB962C8B-B14F-4D97-AF65-F5344CB8AC3E}">
        <p14:creationId xmlns:p14="http://schemas.microsoft.com/office/powerpoint/2010/main" val="37859394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79512" y="1484784"/>
            <a:ext cx="8784976"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b="1" dirty="0" err="1"/>
              <a:t>Tahograful</a:t>
            </a:r>
            <a:r>
              <a:rPr lang="en-US" b="1" dirty="0"/>
              <a:t> digital: a</a:t>
            </a:r>
            <a:r>
              <a:rPr lang="ro-RO" b="1" dirty="0"/>
              <a:t>fişare şi avertizare</a:t>
            </a:r>
            <a:endParaRPr lang="en-US" dirty="0"/>
          </a:p>
          <a:p>
            <a:pPr algn="just"/>
            <a:endParaRPr lang="en-US" dirty="0"/>
          </a:p>
          <a:p>
            <a:pPr algn="just"/>
            <a:r>
              <a:rPr lang="ro-RO" dirty="0"/>
              <a:t>Informațiile conținute în tahografele digitale și pe cardurile de tahograf referitoare la activitățile vehiculului și la conducătorul auto și la copilot se afișează într-un mod clar,</a:t>
            </a:r>
            <a:r>
              <a:rPr lang="en-US" dirty="0"/>
              <a:t> </a:t>
            </a:r>
            <a:r>
              <a:rPr lang="en-US" dirty="0" err="1"/>
              <a:t>usor</a:t>
            </a:r>
            <a:r>
              <a:rPr lang="en-US" dirty="0"/>
              <a:t> de </a:t>
            </a:r>
            <a:r>
              <a:rPr lang="en-US" dirty="0" err="1"/>
              <a:t>accesat</a:t>
            </a:r>
            <a:r>
              <a:rPr lang="en-US" dirty="0"/>
              <a:t> </a:t>
            </a:r>
            <a:r>
              <a:rPr lang="en-US" dirty="0" err="1"/>
              <a:t>si</a:t>
            </a:r>
            <a:r>
              <a:rPr lang="en-US" dirty="0"/>
              <a:t> de </a:t>
            </a:r>
            <a:r>
              <a:rPr lang="en-US" dirty="0" err="1"/>
              <a:t>inteles</a:t>
            </a:r>
            <a:r>
              <a:rPr lang="en-US" dirty="0"/>
              <a:t>:</a:t>
            </a:r>
          </a:p>
          <a:p>
            <a:pPr marL="285750" indent="-285750" algn="just">
              <a:buFont typeface="Arial" panose="020B0604020202020204" pitchFamily="34" charset="0"/>
              <a:buChar char="•"/>
            </a:pPr>
            <a:r>
              <a:rPr lang="ro-RO" sz="1600" dirty="0"/>
              <a:t>modul de funcţionare;</a:t>
            </a:r>
            <a:endParaRPr lang="en-US" sz="1600" dirty="0"/>
          </a:p>
          <a:p>
            <a:pPr marL="285750" indent="-285750" algn="just">
              <a:buFont typeface="Arial" panose="020B0604020202020204" pitchFamily="34" charset="0"/>
              <a:buChar char="•"/>
            </a:pPr>
            <a:r>
              <a:rPr lang="ro-RO" sz="1600" dirty="0"/>
              <a:t>activitatea conducătorului auto:</a:t>
            </a:r>
            <a:endParaRPr lang="en-US" sz="1600" dirty="0"/>
          </a:p>
          <a:p>
            <a:pPr marL="742950" lvl="1" indent="-285750" algn="just">
              <a:buFont typeface="Arial" panose="020B0604020202020204" pitchFamily="34" charset="0"/>
              <a:buChar char="•"/>
            </a:pPr>
            <a:r>
              <a:rPr lang="ro-RO" sz="1600" dirty="0"/>
              <a:t>dacă activitatea curentă a acestuia este „conducere“</a:t>
            </a:r>
            <a:r>
              <a:rPr lang="en-US" sz="1600" dirty="0"/>
              <a:t>, </a:t>
            </a:r>
            <a:r>
              <a:rPr lang="ro-RO" sz="1600" dirty="0"/>
              <a:t>timpul de conducere continuă a conducătorului auto şi durata cumulată a pauzelor la momentul respectiv;</a:t>
            </a:r>
            <a:endParaRPr lang="en-US" sz="1600" dirty="0"/>
          </a:p>
          <a:p>
            <a:pPr marL="742950" lvl="1" indent="-285750" algn="just">
              <a:buFont typeface="Arial" panose="020B0604020202020204" pitchFamily="34" charset="0"/>
              <a:buChar char="•"/>
            </a:pPr>
            <a:r>
              <a:rPr lang="ro-RO" sz="1600" dirty="0"/>
              <a:t>dacă activitatea curentă este „disponibilitate/alte activităţi/odihnă sau pauză", durata curentă a activităţii în cauză şi durata curentă cumulată a pauzelor;</a:t>
            </a:r>
            <a:endParaRPr lang="en-US" sz="1600" dirty="0"/>
          </a:p>
          <a:p>
            <a:pPr marL="285750" indent="-285750" algn="just">
              <a:buFont typeface="Arial" panose="020B0604020202020204" pitchFamily="34" charset="0"/>
              <a:buChar char="•"/>
            </a:pPr>
            <a:r>
              <a:rPr lang="ro-RO" sz="1600" dirty="0"/>
              <a:t>date privind avertizările;</a:t>
            </a:r>
            <a:endParaRPr lang="en-US" sz="1600" dirty="0"/>
          </a:p>
          <a:p>
            <a:pPr marL="285750" indent="-285750" algn="just">
              <a:buFont typeface="Arial" panose="020B0604020202020204" pitchFamily="34" charset="0"/>
              <a:buChar char="•"/>
            </a:pPr>
            <a:r>
              <a:rPr lang="ro-RO" sz="1600" dirty="0"/>
              <a:t>date privind accesul la meniu.</a:t>
            </a:r>
            <a:endParaRPr lang="en-US" sz="1600" dirty="0"/>
          </a:p>
          <a:p>
            <a:pPr algn="just"/>
            <a:endParaRPr lang="en-US" dirty="0"/>
          </a:p>
          <a:p>
            <a:pPr algn="just"/>
            <a:r>
              <a:rPr lang="ro-RO" dirty="0"/>
              <a:t>Tahografele digitale avertizează conducătorii auto la detectarea oricărui eveniment şi/sau anomalii şi înainte şi în momentul depăşirii timpului maxim permis de conducere continuă, pentru a facilita respectarea legislaţiei. Avertizările sunt vizuale</a:t>
            </a:r>
            <a:r>
              <a:rPr lang="en-US" dirty="0"/>
              <a:t> </a:t>
            </a:r>
            <a:r>
              <a:rPr lang="en-US" dirty="0" err="1"/>
              <a:t>dar</a:t>
            </a:r>
            <a:r>
              <a:rPr lang="en-US" dirty="0"/>
              <a:t> </a:t>
            </a:r>
            <a:r>
              <a:rPr lang="ro-RO" dirty="0"/>
              <a:t>pot f</a:t>
            </a:r>
            <a:r>
              <a:rPr lang="en-US" dirty="0"/>
              <a:t>i </a:t>
            </a:r>
            <a:r>
              <a:rPr lang="en-US" dirty="0" err="1"/>
              <a:t>si</a:t>
            </a:r>
            <a:r>
              <a:rPr lang="ro-RO" dirty="0"/>
              <a:t> auditive</a:t>
            </a:r>
            <a:r>
              <a:rPr lang="en-US" dirty="0"/>
              <a:t> care </a:t>
            </a:r>
            <a:r>
              <a:rPr lang="ro-RO" dirty="0"/>
              <a:t>durează cel puţin 30</a:t>
            </a:r>
            <a:r>
              <a:rPr lang="en-US" dirty="0"/>
              <a:t> </a:t>
            </a:r>
            <a:r>
              <a:rPr lang="ro-RO" dirty="0"/>
              <a:t>sec</a:t>
            </a:r>
            <a:r>
              <a:rPr lang="en-US" dirty="0"/>
              <a:t>.</a:t>
            </a:r>
            <a:r>
              <a:rPr lang="ro-RO" dirty="0"/>
              <a:t> Motivul avertizării este afişat şi rămâne vizibil până când utilizatorul confirmă luarea acesteia la cunoştinţă</a:t>
            </a:r>
            <a:endParaRPr lang="en-US" dirty="0"/>
          </a:p>
        </p:txBody>
      </p:sp>
    </p:spTree>
    <p:extLst>
      <p:ext uri="{BB962C8B-B14F-4D97-AF65-F5344CB8AC3E}">
        <p14:creationId xmlns:p14="http://schemas.microsoft.com/office/powerpoint/2010/main" val="4053168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481254" y="1484784"/>
            <a:ext cx="8287642"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2800" b="1" dirty="0"/>
              <a:t>T</a:t>
            </a:r>
            <a:r>
              <a:rPr lang="ro-RO" sz="2800" b="1" dirty="0"/>
              <a:t>ahograful </a:t>
            </a:r>
            <a:r>
              <a:rPr lang="en-US" sz="2800" b="1" dirty="0"/>
              <a:t>digital </a:t>
            </a:r>
            <a:r>
              <a:rPr lang="ro-RO" sz="2800" b="1" dirty="0"/>
              <a:t>inteligent</a:t>
            </a:r>
            <a:endParaRPr lang="en-US" sz="2800" dirty="0"/>
          </a:p>
          <a:p>
            <a:r>
              <a:rPr lang="ro-RO" b="1" dirty="0"/>
              <a:t> </a:t>
            </a:r>
            <a:endParaRPr lang="en-US" dirty="0"/>
          </a:p>
          <a:p>
            <a:pPr algn="ctr"/>
            <a:r>
              <a:rPr lang="en-US" b="1" dirty="0"/>
              <a:t>I</a:t>
            </a:r>
            <a:r>
              <a:rPr lang="ro-RO" b="1" dirty="0"/>
              <a:t>nregistrarea poziţiei vehiculului în anumite puncte în timpul zilei de lucru</a:t>
            </a:r>
            <a:endParaRPr lang="en-US" dirty="0"/>
          </a:p>
          <a:p>
            <a:pPr algn="ctr"/>
            <a:r>
              <a:rPr lang="ro-RO" dirty="0"/>
              <a:t> </a:t>
            </a:r>
            <a:endParaRPr lang="en-US" dirty="0"/>
          </a:p>
          <a:p>
            <a:r>
              <a:rPr lang="en-US" dirty="0"/>
              <a:t>V</a:t>
            </a:r>
            <a:r>
              <a:rPr lang="ro-RO" dirty="0"/>
              <a:t>ehiculele echipate cu un tahograf inteligent sunt conectate la un serviciu de poziţionare bazat pe un sistem de navigaţie prin satelit</a:t>
            </a:r>
            <a:r>
              <a:rPr lang="en-US" dirty="0"/>
              <a:t>:</a:t>
            </a:r>
          </a:p>
          <a:p>
            <a:endParaRPr lang="en-US" dirty="0"/>
          </a:p>
          <a:p>
            <a:pPr marL="285750" indent="-285750">
              <a:buFont typeface="Arial" pitchFamily="34" charset="0"/>
              <a:buChar char="•"/>
            </a:pPr>
            <a:r>
              <a:rPr lang="ro-RO" dirty="0"/>
              <a:t>conexiunile la serviciu </a:t>
            </a:r>
            <a:r>
              <a:rPr lang="en-US" dirty="0"/>
              <a:t>de </a:t>
            </a:r>
            <a:r>
              <a:rPr lang="ro-RO" dirty="0"/>
              <a:t>poziţionare gratuit. </a:t>
            </a:r>
            <a:endParaRPr lang="en-US" dirty="0"/>
          </a:p>
          <a:p>
            <a:pPr marL="285750" indent="-285750">
              <a:buFont typeface="Arial" pitchFamily="34" charset="0"/>
              <a:buChar char="•"/>
            </a:pPr>
            <a:r>
              <a:rPr lang="ro-RO" dirty="0"/>
              <a:t>datele nu se stochează în mod permanent în tahograf</a:t>
            </a:r>
            <a:endParaRPr lang="en-US" dirty="0"/>
          </a:p>
          <a:p>
            <a:pPr marL="285750" indent="-285750">
              <a:buFont typeface="Arial" pitchFamily="34" charset="0"/>
              <a:buChar char="•"/>
            </a:pPr>
            <a:r>
              <a:rPr lang="ro-RO" dirty="0"/>
              <a:t>datele stocate nu sunt accesibile niciunui alt utilizator</a:t>
            </a:r>
            <a:endParaRPr lang="en-US" dirty="0"/>
          </a:p>
          <a:p>
            <a:pPr marL="285750" indent="-285750">
              <a:buFont typeface="Arial" pitchFamily="34" charset="0"/>
              <a:buChar char="•"/>
            </a:pPr>
            <a:r>
              <a:rPr lang="ro-RO" dirty="0"/>
              <a:t>datele se şterg automat după ce nu mai sunt necesare pentru scopurile respective.</a:t>
            </a:r>
            <a:endParaRPr lang="en-US" dirty="0"/>
          </a:p>
        </p:txBody>
      </p:sp>
    </p:spTree>
    <p:extLst>
      <p:ext uri="{BB962C8B-B14F-4D97-AF65-F5344CB8AC3E}">
        <p14:creationId xmlns:p14="http://schemas.microsoft.com/office/powerpoint/2010/main" val="4031248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FE1E-95F7-4889-A1BE-944335451FE6}"/>
              </a:ext>
            </a:extLst>
          </p:cNvPr>
          <p:cNvSpPr>
            <a:spLocks noGrp="1"/>
          </p:cNvSpPr>
          <p:nvPr>
            <p:ph type="title"/>
          </p:nvPr>
        </p:nvSpPr>
        <p:spPr/>
        <p:txBody>
          <a:bodyPr/>
          <a:lstStyle/>
          <a:p>
            <a:r>
              <a:rPr lang="en-US" b="1" dirty="0" err="1"/>
              <a:t>Inregistrarea</a:t>
            </a:r>
            <a:r>
              <a:rPr lang="en-US" b="1" dirty="0"/>
              <a:t> </a:t>
            </a:r>
            <a:r>
              <a:rPr lang="en-US" b="1" dirty="0" err="1"/>
              <a:t>pozitiei</a:t>
            </a:r>
            <a:r>
              <a:rPr lang="en-US" b="1" dirty="0"/>
              <a:t> </a:t>
            </a:r>
            <a:r>
              <a:rPr lang="en-US" b="1" dirty="0" err="1"/>
              <a:t>vehiculului</a:t>
            </a:r>
            <a:endParaRPr lang="ro-RO" b="1" dirty="0"/>
          </a:p>
        </p:txBody>
      </p:sp>
      <p:sp>
        <p:nvSpPr>
          <p:cNvPr id="3" name="Content Placeholder 2">
            <a:extLst>
              <a:ext uri="{FF2B5EF4-FFF2-40B4-BE49-F238E27FC236}">
                <a16:creationId xmlns:a16="http://schemas.microsoft.com/office/drawing/2014/main" id="{05E3C9FA-34FD-491F-9926-96D6E3721F2B}"/>
              </a:ext>
            </a:extLst>
          </p:cNvPr>
          <p:cNvSpPr>
            <a:spLocks noGrp="1"/>
          </p:cNvSpPr>
          <p:nvPr>
            <p:ph idx="1"/>
          </p:nvPr>
        </p:nvSpPr>
        <p:spPr/>
        <p:txBody>
          <a:bodyPr>
            <a:normAutofit fontScale="92500"/>
          </a:bodyPr>
          <a:lstStyle/>
          <a:p>
            <a:pPr marL="0" marR="0" algn="just">
              <a:spcBef>
                <a:spcPts val="0"/>
              </a:spcBef>
              <a:spcAft>
                <a:spcPts val="600"/>
              </a:spcAft>
            </a:pPr>
            <a:r>
              <a:rPr lang="ro-RO" sz="1800" dirty="0">
                <a:solidFill>
                  <a:srgbClr val="FF0000"/>
                </a:solidFill>
                <a:effectLst/>
                <a:latin typeface="Arial" panose="020B0604020202020204" pitchFamily="34" charset="0"/>
                <a:ea typeface="Times New Roman" panose="02020603050405020304" pitchFamily="18" charset="0"/>
              </a:rPr>
              <a:t>Pentru a facilita verificarea respectării legislației relevante, poziția vehiculului se înregistrează în mod automat în următoarele puncte sau în cel mai apropiat punct de astfel de locuri, atunci când semnalul prin satelit este disponibil:</a:t>
            </a:r>
            <a:endParaRPr lang="ro-RO"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pPr>
            <a:r>
              <a:rPr lang="ro-RO" sz="1800" spc="-10" dirty="0">
                <a:solidFill>
                  <a:srgbClr val="FF0000"/>
                </a:solidFill>
                <a:effectLst/>
                <a:latin typeface="Arial" panose="020B0604020202020204" pitchFamily="34" charset="0"/>
                <a:ea typeface="Times New Roman" panose="02020603050405020304" pitchFamily="18" charset="0"/>
              </a:rPr>
              <a:t>locul de începere a zilei de</a:t>
            </a:r>
            <a:r>
              <a:rPr lang="ro-RO" sz="1800" spc="-20" dirty="0">
                <a:solidFill>
                  <a:srgbClr val="FF0000"/>
                </a:solidFill>
                <a:effectLst/>
                <a:latin typeface="Arial" panose="020B0604020202020204" pitchFamily="34" charset="0"/>
                <a:ea typeface="Times New Roman" panose="02020603050405020304" pitchFamily="18" charset="0"/>
              </a:rPr>
              <a:t> </a:t>
            </a:r>
            <a:r>
              <a:rPr lang="ro-RO" sz="1800" spc="-10" dirty="0">
                <a:solidFill>
                  <a:srgbClr val="FF0000"/>
                </a:solidFill>
                <a:effectLst/>
                <a:latin typeface="Arial" panose="020B0604020202020204" pitchFamily="34" charset="0"/>
                <a:ea typeface="Times New Roman" panose="02020603050405020304" pitchFamily="18" charset="0"/>
              </a:rPr>
              <a:t>lucru;</a:t>
            </a:r>
            <a:endParaRPr lang="ro-RO" sz="1800" spc="-1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pPr>
            <a:r>
              <a:rPr lang="ro-RO" sz="1800" spc="-10" dirty="0">
                <a:solidFill>
                  <a:srgbClr val="FF0000"/>
                </a:solidFill>
                <a:effectLst/>
                <a:latin typeface="Arial" panose="020B0604020202020204" pitchFamily="34" charset="0"/>
                <a:ea typeface="Times New Roman" panose="02020603050405020304" pitchFamily="18" charset="0"/>
              </a:rPr>
              <a:t>de fiecare dată când vehiculul trece frontiera unui stat</a:t>
            </a:r>
            <a:r>
              <a:rPr lang="ro-RO" sz="1800" spc="-35" dirty="0">
                <a:solidFill>
                  <a:srgbClr val="FF0000"/>
                </a:solidFill>
                <a:effectLst/>
                <a:latin typeface="Arial" panose="020B0604020202020204" pitchFamily="34" charset="0"/>
                <a:ea typeface="Times New Roman" panose="02020603050405020304" pitchFamily="18" charset="0"/>
              </a:rPr>
              <a:t> </a:t>
            </a:r>
            <a:r>
              <a:rPr lang="ro-RO" sz="1800" spc="-10" dirty="0">
                <a:solidFill>
                  <a:srgbClr val="FF0000"/>
                </a:solidFill>
                <a:effectLst/>
                <a:latin typeface="Arial" panose="020B0604020202020204" pitchFamily="34" charset="0"/>
                <a:ea typeface="Times New Roman" panose="02020603050405020304" pitchFamily="18" charset="0"/>
              </a:rPr>
              <a:t>membru;</a:t>
            </a:r>
            <a:endParaRPr lang="ro-RO" sz="1800" spc="-1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pPr>
            <a:r>
              <a:rPr lang="ro-RO" sz="1800" spc="-10" dirty="0">
                <a:solidFill>
                  <a:srgbClr val="FF0000"/>
                </a:solidFill>
                <a:effectLst/>
                <a:latin typeface="Arial" panose="020B0604020202020204" pitchFamily="34" charset="0"/>
                <a:ea typeface="Times New Roman" panose="02020603050405020304" pitchFamily="18" charset="0"/>
              </a:rPr>
              <a:t>de fiecare dată când vehiculul desfășoară activități de încărcare sau</a:t>
            </a:r>
            <a:r>
              <a:rPr lang="ro-RO" sz="1800" spc="-95" dirty="0">
                <a:solidFill>
                  <a:srgbClr val="FF0000"/>
                </a:solidFill>
                <a:effectLst/>
                <a:latin typeface="Arial" panose="020B0604020202020204" pitchFamily="34" charset="0"/>
                <a:ea typeface="Times New Roman" panose="02020603050405020304" pitchFamily="18" charset="0"/>
              </a:rPr>
              <a:t> </a:t>
            </a:r>
            <a:r>
              <a:rPr lang="ro-RO" sz="1800" spc="-10" dirty="0">
                <a:solidFill>
                  <a:srgbClr val="FF0000"/>
                </a:solidFill>
                <a:effectLst/>
                <a:latin typeface="Arial" panose="020B0604020202020204" pitchFamily="34" charset="0"/>
                <a:ea typeface="Times New Roman" panose="02020603050405020304" pitchFamily="18" charset="0"/>
              </a:rPr>
              <a:t>descărcare;</a:t>
            </a:r>
            <a:endParaRPr lang="ro-RO" sz="1800" spc="-1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pPr>
            <a:r>
              <a:rPr lang="ro-RO" sz="1800" spc="-10" dirty="0">
                <a:solidFill>
                  <a:srgbClr val="FF0000"/>
                </a:solidFill>
                <a:effectLst/>
                <a:latin typeface="Arial" panose="020B0604020202020204" pitchFamily="34" charset="0"/>
                <a:ea typeface="Times New Roman" panose="02020603050405020304" pitchFamily="18" charset="0"/>
              </a:rPr>
              <a:t>la fiecare trei ore de durată cumulată de conducere;</a:t>
            </a:r>
            <a:r>
              <a:rPr lang="ro-RO" sz="1800" spc="-35" dirty="0">
                <a:solidFill>
                  <a:srgbClr val="FF0000"/>
                </a:solidFill>
                <a:effectLst/>
                <a:latin typeface="Arial" panose="020B0604020202020204" pitchFamily="34" charset="0"/>
                <a:ea typeface="Times New Roman" panose="02020603050405020304" pitchFamily="18" charset="0"/>
              </a:rPr>
              <a:t> </a:t>
            </a:r>
            <a:r>
              <a:rPr lang="ro-RO" sz="1800" spc="-10" dirty="0">
                <a:solidFill>
                  <a:srgbClr val="FF0000"/>
                </a:solidFill>
                <a:effectLst/>
                <a:latin typeface="Arial" panose="020B0604020202020204" pitchFamily="34" charset="0"/>
                <a:ea typeface="Times New Roman" panose="02020603050405020304" pitchFamily="18" charset="0"/>
              </a:rPr>
              <a:t>și</a:t>
            </a:r>
            <a:endParaRPr lang="ro-RO" sz="1800" spc="-1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pPr>
            <a:r>
              <a:rPr lang="ro-RO" sz="1800" spc="-10" dirty="0">
                <a:solidFill>
                  <a:srgbClr val="FF0000"/>
                </a:solidFill>
                <a:effectLst/>
                <a:latin typeface="Arial" panose="020B0604020202020204" pitchFamily="34" charset="0"/>
                <a:ea typeface="Times New Roman" panose="02020603050405020304" pitchFamily="18" charset="0"/>
              </a:rPr>
              <a:t>locul de încheiere a zilei de</a:t>
            </a:r>
            <a:r>
              <a:rPr lang="ro-RO" sz="1800" spc="-20" dirty="0">
                <a:solidFill>
                  <a:srgbClr val="FF0000"/>
                </a:solidFill>
                <a:effectLst/>
                <a:latin typeface="Arial" panose="020B0604020202020204" pitchFamily="34" charset="0"/>
                <a:ea typeface="Times New Roman" panose="02020603050405020304" pitchFamily="18" charset="0"/>
              </a:rPr>
              <a:t> </a:t>
            </a:r>
            <a:r>
              <a:rPr lang="ro-RO" sz="1800" spc="-10" dirty="0">
                <a:solidFill>
                  <a:srgbClr val="FF0000"/>
                </a:solidFill>
                <a:effectLst/>
                <a:latin typeface="Arial" panose="020B0604020202020204" pitchFamily="34" charset="0"/>
                <a:ea typeface="Times New Roman" panose="02020603050405020304" pitchFamily="18" charset="0"/>
              </a:rPr>
              <a:t>lucru.</a:t>
            </a:r>
            <a:endParaRPr lang="ro-RO" sz="1800" spc="-1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ro-RO" sz="1800" dirty="0">
                <a:solidFill>
                  <a:srgbClr val="FF0000"/>
                </a:solidFill>
                <a:effectLst/>
                <a:latin typeface="Arial" panose="020B0604020202020204" pitchFamily="34" charset="0"/>
                <a:ea typeface="Times New Roman" panose="02020603050405020304" pitchFamily="18" charset="0"/>
              </a:rPr>
              <a:t>Pentru a facilita verificarea de către autoritățile de control a respectării normelor, tahograful inteligent înregistrează, de asemenea, dacă vehiculul a fost utilizat pentru transportul de mărfuri sau de persoane</a:t>
            </a:r>
            <a:endParaRPr lang="ro-RO" sz="1800" dirty="0">
              <a:effectLst/>
              <a:latin typeface="Times New Roman" panose="02020603050405020304" pitchFamily="18" charset="0"/>
              <a:ea typeface="Times New Roman" panose="02020603050405020304" pitchFamily="18" charset="0"/>
            </a:endParaRPr>
          </a:p>
          <a:p>
            <a:pPr marL="0" marR="66040" algn="just">
              <a:spcBef>
                <a:spcPts val="0"/>
              </a:spcBef>
              <a:spcAft>
                <a:spcPts val="600"/>
              </a:spcAft>
            </a:pPr>
            <a:r>
              <a:rPr lang="en-US" sz="1800" dirty="0" err="1">
                <a:solidFill>
                  <a:srgbClr val="FF0000"/>
                </a:solidFill>
                <a:effectLst/>
                <a:latin typeface="Arial" panose="020B0604020202020204" pitchFamily="34" charset="0"/>
                <a:ea typeface="Times New Roman" panose="02020603050405020304" pitchFamily="18" charset="0"/>
              </a:rPr>
              <a:t>Totusi</a:t>
            </a:r>
            <a:r>
              <a:rPr lang="en-US" sz="1800" dirty="0">
                <a:solidFill>
                  <a:srgbClr val="FF0000"/>
                </a:solidFill>
                <a:effectLst/>
                <a:latin typeface="Arial" panose="020B0604020202020204" pitchFamily="34" charset="0"/>
                <a:ea typeface="Times New Roman" panose="02020603050405020304" pitchFamily="18" charset="0"/>
              </a:rPr>
              <a:t>, in </a:t>
            </a:r>
            <a:r>
              <a:rPr lang="en-US" sz="1800" dirty="0" err="1">
                <a:solidFill>
                  <a:srgbClr val="FF0000"/>
                </a:solidFill>
                <a:effectLst/>
                <a:latin typeface="Arial" panose="020B0604020202020204" pitchFamily="34" charset="0"/>
                <a:ea typeface="Times New Roman" panose="02020603050405020304" pitchFamily="18" charset="0"/>
              </a:rPr>
              <a:t>cazul</a:t>
            </a:r>
            <a:r>
              <a:rPr lang="en-US" sz="1800" dirty="0">
                <a:solidFill>
                  <a:srgbClr val="FF0000"/>
                </a:solidFill>
                <a:effectLst/>
                <a:latin typeface="Arial" panose="020B0604020202020204" pitchFamily="34" charset="0"/>
                <a:ea typeface="Times New Roman" panose="02020603050405020304" pitchFamily="18" charset="0"/>
              </a:rPr>
              <a:t> in care </a:t>
            </a:r>
            <a:r>
              <a:rPr lang="en-US" sz="1800" dirty="0" err="1">
                <a:solidFill>
                  <a:srgbClr val="FF0000"/>
                </a:solidFill>
                <a:effectLst/>
                <a:latin typeface="Arial" panose="020B0604020202020204" pitchFamily="34" charset="0"/>
                <a:ea typeface="Times New Roman" panose="02020603050405020304" pitchFamily="18" charset="0"/>
              </a:rPr>
              <a:t>tahograful</a:t>
            </a:r>
            <a:r>
              <a:rPr lang="en-US" sz="1800" dirty="0">
                <a:solidFill>
                  <a:srgbClr val="FF0000"/>
                </a:solidFill>
                <a:effectLst/>
                <a:latin typeface="Arial" panose="020B0604020202020204" pitchFamily="34" charset="0"/>
                <a:ea typeface="Times New Roman" panose="02020603050405020304" pitchFamily="18" charset="0"/>
              </a:rPr>
              <a:t> </a:t>
            </a:r>
            <a:r>
              <a:rPr lang="en-US" sz="1800" dirty="0" err="1">
                <a:solidFill>
                  <a:srgbClr val="FF0000"/>
                </a:solidFill>
                <a:effectLst/>
                <a:latin typeface="Arial" panose="020B0604020202020204" pitchFamily="34" charset="0"/>
                <a:ea typeface="Times New Roman" panose="02020603050405020304" pitchFamily="18" charset="0"/>
              </a:rPr>
              <a:t>instalat</a:t>
            </a:r>
            <a:r>
              <a:rPr lang="en-US" sz="1800" dirty="0">
                <a:solidFill>
                  <a:srgbClr val="FF0000"/>
                </a:solidFill>
                <a:effectLst/>
                <a:latin typeface="Arial" panose="020B0604020202020204" pitchFamily="34" charset="0"/>
                <a:ea typeface="Times New Roman" panose="02020603050405020304" pitchFamily="18" charset="0"/>
              </a:rPr>
              <a:t> nu are </a:t>
            </a:r>
            <a:r>
              <a:rPr lang="en-US" sz="1800" dirty="0" err="1">
                <a:solidFill>
                  <a:srgbClr val="FF0000"/>
                </a:solidFill>
                <a:effectLst/>
                <a:latin typeface="Arial" panose="020B0604020202020204" pitchFamily="34" charset="0"/>
                <a:ea typeface="Times New Roman" panose="02020603050405020304" pitchFamily="18" charset="0"/>
              </a:rPr>
              <a:t>capacitatea</a:t>
            </a:r>
            <a:r>
              <a:rPr lang="en-US" sz="1800" dirty="0">
                <a:solidFill>
                  <a:srgbClr val="FF0000"/>
                </a:solidFill>
                <a:effectLst/>
                <a:latin typeface="Arial" panose="020B0604020202020204" pitchFamily="34" charset="0"/>
                <a:ea typeface="Times New Roman" panose="02020603050405020304" pitchFamily="18" charset="0"/>
              </a:rPr>
              <a:t> de a </a:t>
            </a:r>
            <a:r>
              <a:rPr lang="ro-RO" sz="1800" dirty="0">
                <a:solidFill>
                  <a:srgbClr val="FF0000"/>
                </a:solidFill>
                <a:effectLst/>
                <a:latin typeface="Arial" panose="020B0604020202020204" pitchFamily="34" charset="0"/>
                <a:ea typeface="Times New Roman" panose="02020603050405020304" pitchFamily="18" charset="0"/>
              </a:rPr>
              <a:t>înregistra trecer</a:t>
            </a:r>
            <a:r>
              <a:rPr lang="en-US" sz="1800" dirty="0" err="1">
                <a:solidFill>
                  <a:srgbClr val="FF0000"/>
                </a:solidFill>
                <a:effectLst/>
                <a:latin typeface="Arial" panose="020B0604020202020204" pitchFamily="34" charset="0"/>
                <a:ea typeface="Times New Roman" panose="02020603050405020304" pitchFamily="18" charset="0"/>
              </a:rPr>
              <a:t>ea</a:t>
            </a:r>
            <a:r>
              <a:rPr lang="ro-RO" sz="1800" dirty="0">
                <a:solidFill>
                  <a:srgbClr val="FF0000"/>
                </a:solidFill>
                <a:effectLst/>
                <a:latin typeface="Arial" panose="020B0604020202020204" pitchFamily="34" charset="0"/>
                <a:ea typeface="Times New Roman" panose="02020603050405020304" pitchFamily="18" charset="0"/>
              </a:rPr>
              <a:t> frontierelor și activitățil</a:t>
            </a:r>
            <a:r>
              <a:rPr lang="en-US" sz="1800" dirty="0">
                <a:solidFill>
                  <a:srgbClr val="FF0000"/>
                </a:solidFill>
                <a:effectLst/>
                <a:latin typeface="Arial" panose="020B0604020202020204" pitchFamily="34" charset="0"/>
                <a:ea typeface="Times New Roman" panose="02020603050405020304" pitchFamily="18" charset="0"/>
              </a:rPr>
              <a:t>e</a:t>
            </a:r>
            <a:r>
              <a:rPr lang="ro-RO" sz="1800" dirty="0">
                <a:solidFill>
                  <a:srgbClr val="FF0000"/>
                </a:solidFill>
                <a:effectLst/>
                <a:latin typeface="Arial" panose="020B0604020202020204" pitchFamily="34" charset="0"/>
                <a:ea typeface="Times New Roman" panose="02020603050405020304" pitchFamily="18" charset="0"/>
              </a:rPr>
              <a:t> suplimentare menționate la primul paragraf a doua și a treia liniuță și la al doilea paragraph</a:t>
            </a:r>
            <a:r>
              <a:rPr lang="en-US" sz="1800" dirty="0">
                <a:solidFill>
                  <a:srgbClr val="FF0000"/>
                </a:solidFill>
                <a:effectLst/>
                <a:latin typeface="Arial" panose="020B0604020202020204" pitchFamily="34" charset="0"/>
                <a:ea typeface="Times New Roman" panose="02020603050405020304" pitchFamily="18" charset="0"/>
              </a:rPr>
              <a:t>, </a:t>
            </a:r>
            <a:r>
              <a:rPr lang="en-US" sz="1800" dirty="0" err="1">
                <a:solidFill>
                  <a:srgbClr val="FF0000"/>
                </a:solidFill>
                <a:effectLst/>
                <a:latin typeface="Arial" panose="020B0604020202020204" pitchFamily="34" charset="0"/>
                <a:ea typeface="Times New Roman" panose="02020603050405020304" pitchFamily="18" charset="0"/>
              </a:rPr>
              <a:t>acestea</a:t>
            </a:r>
            <a:r>
              <a:rPr lang="en-US" sz="1800" dirty="0">
                <a:solidFill>
                  <a:srgbClr val="FF0000"/>
                </a:solidFill>
                <a:effectLst/>
                <a:latin typeface="Arial" panose="020B0604020202020204" pitchFamily="34" charset="0"/>
                <a:ea typeface="Times New Roman" panose="02020603050405020304" pitchFamily="18" charset="0"/>
              </a:rPr>
              <a:t> se </a:t>
            </a:r>
            <a:r>
              <a:rPr lang="en-US" sz="1800" dirty="0" err="1">
                <a:solidFill>
                  <a:srgbClr val="FF0000"/>
                </a:solidFill>
                <a:effectLst/>
                <a:latin typeface="Arial" panose="020B0604020202020204" pitchFamily="34" charset="0"/>
                <a:ea typeface="Times New Roman" panose="02020603050405020304" pitchFamily="18" charset="0"/>
              </a:rPr>
              <a:t>inregistreaza</a:t>
            </a:r>
            <a:r>
              <a:rPr lang="en-US" sz="1800" dirty="0">
                <a:solidFill>
                  <a:srgbClr val="FF0000"/>
                </a:solidFill>
                <a:effectLst/>
                <a:latin typeface="Arial" panose="020B0604020202020204" pitchFamily="34" charset="0"/>
                <a:ea typeface="Times New Roman" panose="02020603050405020304" pitchFamily="18" charset="0"/>
              </a:rPr>
              <a:t> manual.</a:t>
            </a:r>
            <a:r>
              <a:rPr lang="ro-RO" sz="1800" dirty="0">
                <a:solidFill>
                  <a:srgbClr val="FF0000"/>
                </a:solidFill>
                <a:effectLst/>
                <a:latin typeface="Arial" panose="020B0604020202020204" pitchFamily="34" charset="0"/>
                <a:ea typeface="Times New Roman" panose="02020603050405020304" pitchFamily="18" charset="0"/>
              </a:rPr>
              <a:t> </a:t>
            </a:r>
            <a:endParaRPr lang="ro-RO" sz="1800" dirty="0">
              <a:effectLst/>
              <a:latin typeface="Times New Roman" panose="02020603050405020304" pitchFamily="18" charset="0"/>
              <a:ea typeface="Times New Roman" panose="02020603050405020304" pitchFamily="18" charset="0"/>
            </a:endParaRPr>
          </a:p>
          <a:p>
            <a:endParaRPr lang="ro-RO" dirty="0"/>
          </a:p>
        </p:txBody>
      </p:sp>
    </p:spTree>
    <p:extLst>
      <p:ext uri="{BB962C8B-B14F-4D97-AF65-F5344CB8AC3E}">
        <p14:creationId xmlns:p14="http://schemas.microsoft.com/office/powerpoint/2010/main" val="6500616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711019" y="1313544"/>
            <a:ext cx="78486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o-RO" sz="2400" b="1" dirty="0"/>
              <a:t>Interfaţa cu sistemele de transport inteligente</a:t>
            </a:r>
            <a:endParaRPr lang="en-US" sz="2400" dirty="0"/>
          </a:p>
          <a:p>
            <a:r>
              <a:rPr lang="ro-RO" b="1" dirty="0"/>
              <a:t> </a:t>
            </a:r>
            <a:endParaRPr lang="en-US" dirty="0"/>
          </a:p>
          <a:p>
            <a:r>
              <a:rPr lang="ro-RO" sz="2000" dirty="0"/>
              <a:t>Tahografele sunt  echipate cu interfeţe standardizate care permit</a:t>
            </a:r>
            <a:r>
              <a:rPr lang="en-US" sz="2000" dirty="0"/>
              <a:t> </a:t>
            </a:r>
            <a:r>
              <a:rPr lang="en-US" sz="2000" dirty="0" err="1"/>
              <a:t>comunicarea</a:t>
            </a:r>
            <a:r>
              <a:rPr lang="en-US" sz="2000" dirty="0"/>
              <a:t> la </a:t>
            </a:r>
            <a:r>
              <a:rPr lang="en-US" sz="2000" dirty="0" err="1"/>
              <a:t>distanta</a:t>
            </a:r>
            <a:r>
              <a:rPr lang="en-US" sz="2000" dirty="0"/>
              <a:t>, </a:t>
            </a:r>
            <a:r>
              <a:rPr lang="en-US" sz="2000" dirty="0" err="1"/>
              <a:t>adica</a:t>
            </a:r>
            <a:r>
              <a:rPr lang="ro-RO" sz="2000" dirty="0"/>
              <a:t> utilizarea în mod operaţional de către un dispozitiv extern a datelor înregistrate sau produse de tahograf, sub rezerva respectării următoarelor condiţii:</a:t>
            </a:r>
            <a:endParaRPr lang="en-US" sz="2000" dirty="0"/>
          </a:p>
          <a:p>
            <a:r>
              <a:rPr lang="ro-RO" sz="2000" dirty="0"/>
              <a:t> </a:t>
            </a:r>
            <a:endParaRPr lang="en-US" sz="2000" dirty="0"/>
          </a:p>
          <a:p>
            <a:pPr marL="342900" indent="-342900">
              <a:buFont typeface="Arial" panose="020B0604020202020204" pitchFamily="34" charset="0"/>
              <a:buChar char="•"/>
            </a:pPr>
            <a:r>
              <a:rPr lang="ro-RO" sz="2000" dirty="0"/>
              <a:t>interfaţa nu afectează autenticitatea şi integritatea datelor tahografului;</a:t>
            </a:r>
            <a:endParaRPr lang="en-US" sz="2000" dirty="0"/>
          </a:p>
          <a:p>
            <a:pPr marL="342900" indent="-342900">
              <a:buFont typeface="Arial" panose="020B0604020202020204" pitchFamily="34" charset="0"/>
              <a:buChar char="•"/>
            </a:pPr>
            <a:r>
              <a:rPr lang="ro-RO" sz="2000" dirty="0"/>
              <a:t>dispozitivul extern conectat la interfaţă are acces la datele cu caracter personal, inclusiv datele de geopoziţionare, numai după acordarea consimţământului verificabil al conducătorului auto la care se referă datele.</a:t>
            </a:r>
            <a:endParaRPr lang="en-US" sz="2000" dirty="0"/>
          </a:p>
          <a:p>
            <a:r>
              <a:rPr lang="ro-RO" sz="2000" dirty="0"/>
              <a:t> </a:t>
            </a:r>
            <a:endParaRPr lang="en-US" sz="2000" dirty="0"/>
          </a:p>
        </p:txBody>
      </p:sp>
    </p:spTree>
    <p:extLst>
      <p:ext uri="{BB962C8B-B14F-4D97-AF65-F5344CB8AC3E}">
        <p14:creationId xmlns:p14="http://schemas.microsoft.com/office/powerpoint/2010/main" val="140902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23528" y="1664172"/>
            <a:ext cx="8280920" cy="4373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dirty="0">
              <a:latin typeface="+mn-lt"/>
            </a:endParaRPr>
          </a:p>
          <a:p>
            <a:pPr algn="ctr"/>
            <a:r>
              <a:rPr lang="en-US" sz="2000" b="1" dirty="0" err="1">
                <a:latin typeface="+mn-lt"/>
                <a:cs typeface="Arial" panose="020B0604020202020204" pitchFamily="34" charset="0"/>
              </a:rPr>
              <a:t>Istoric</a:t>
            </a:r>
            <a:endParaRPr lang="en-US" sz="2000" b="1" dirty="0">
              <a:latin typeface="+mn-lt"/>
              <a:cs typeface="Arial" panose="020B0604020202020204" pitchFamily="34" charset="0"/>
            </a:endParaRPr>
          </a:p>
          <a:p>
            <a:pPr algn="ctr"/>
            <a:endParaRPr lang="en-US" b="1" dirty="0">
              <a:latin typeface="+mn-lt"/>
              <a:cs typeface="Arial" panose="020B0604020202020204" pitchFamily="34" charset="0"/>
            </a:endParaRPr>
          </a:p>
          <a:p>
            <a:pPr>
              <a:buFont typeface="Arial" panose="020B0604020202020204" pitchFamily="34" charset="0"/>
              <a:buChar char="•"/>
            </a:pPr>
            <a:r>
              <a:rPr lang="en-US" dirty="0" err="1">
                <a:latin typeface="+mn-lt"/>
                <a:cs typeface="Arial" panose="020B0604020202020204" pitchFamily="34" charset="0"/>
              </a:rPr>
              <a:t>Normele</a:t>
            </a:r>
            <a:r>
              <a:rPr lang="en-US" dirty="0">
                <a:latin typeface="+mn-lt"/>
                <a:cs typeface="Arial" panose="020B0604020202020204" pitchFamily="34" charset="0"/>
              </a:rPr>
              <a:t> </a:t>
            </a:r>
            <a:r>
              <a:rPr lang="en-US" dirty="0" err="1">
                <a:latin typeface="+mn-lt"/>
                <a:cs typeface="Arial" panose="020B0604020202020204" pitchFamily="34" charset="0"/>
              </a:rPr>
              <a:t>privind</a:t>
            </a:r>
            <a:r>
              <a:rPr lang="en-US" dirty="0">
                <a:latin typeface="+mn-lt"/>
                <a:cs typeface="Arial" panose="020B0604020202020204" pitchFamily="34" charset="0"/>
              </a:rPr>
              <a:t> </a:t>
            </a:r>
            <a:r>
              <a:rPr lang="en-US" dirty="0" err="1">
                <a:latin typeface="+mn-lt"/>
                <a:cs typeface="Arial" panose="020B0604020202020204" pitchFamily="34" charset="0"/>
              </a:rPr>
              <a:t>orele</a:t>
            </a:r>
            <a:r>
              <a:rPr lang="en-US" dirty="0">
                <a:latin typeface="+mn-lt"/>
                <a:cs typeface="Arial" panose="020B0604020202020204" pitchFamily="34" charset="0"/>
              </a:rPr>
              <a:t> de </a:t>
            </a:r>
            <a:r>
              <a:rPr lang="en-US" dirty="0" err="1">
                <a:latin typeface="+mn-lt"/>
                <a:cs typeface="Arial" panose="020B0604020202020204" pitchFamily="34" charset="0"/>
              </a:rPr>
              <a:t>condus</a:t>
            </a:r>
            <a:r>
              <a:rPr lang="en-US" dirty="0">
                <a:latin typeface="+mn-lt"/>
                <a:cs typeface="Arial" panose="020B0604020202020204" pitchFamily="34" charset="0"/>
              </a:rPr>
              <a:t> </a:t>
            </a:r>
            <a:r>
              <a:rPr lang="en-US" dirty="0" err="1">
                <a:latin typeface="+mn-lt"/>
                <a:cs typeface="Arial" panose="020B0604020202020204" pitchFamily="34" charset="0"/>
              </a:rPr>
              <a:t>și</a:t>
            </a:r>
            <a:r>
              <a:rPr lang="en-US" dirty="0">
                <a:latin typeface="+mn-lt"/>
                <a:cs typeface="Arial" panose="020B0604020202020204" pitchFamily="34" charset="0"/>
              </a:rPr>
              <a:t> </a:t>
            </a:r>
            <a:r>
              <a:rPr lang="en-US" dirty="0" err="1">
                <a:latin typeface="+mn-lt"/>
                <a:cs typeface="Arial" panose="020B0604020202020204" pitchFamily="34" charset="0"/>
              </a:rPr>
              <a:t>tahografele</a:t>
            </a:r>
            <a:r>
              <a:rPr lang="en-US" dirty="0">
                <a:latin typeface="+mn-lt"/>
                <a:cs typeface="Arial" panose="020B0604020202020204" pitchFamily="34" charset="0"/>
              </a:rPr>
              <a:t> au </a:t>
            </a:r>
            <a:r>
              <a:rPr lang="en-US" dirty="0" err="1">
                <a:latin typeface="+mn-lt"/>
                <a:cs typeface="Arial" panose="020B0604020202020204" pitchFamily="34" charset="0"/>
              </a:rPr>
              <a:t>fost</a:t>
            </a:r>
            <a:r>
              <a:rPr lang="en-US" dirty="0">
                <a:latin typeface="+mn-lt"/>
                <a:cs typeface="Arial" panose="020B0604020202020204" pitchFamily="34" charset="0"/>
              </a:rPr>
              <a:t> </a:t>
            </a:r>
            <a:r>
              <a:rPr lang="en-US" dirty="0" err="1">
                <a:latin typeface="+mn-lt"/>
                <a:cs typeface="Arial" panose="020B0604020202020204" pitchFamily="34" charset="0"/>
              </a:rPr>
              <a:t>introduse</a:t>
            </a:r>
            <a:r>
              <a:rPr lang="en-US" dirty="0">
                <a:latin typeface="+mn-lt"/>
                <a:cs typeface="Arial" panose="020B0604020202020204" pitchFamily="34" charset="0"/>
              </a:rPr>
              <a:t> la </a:t>
            </a:r>
            <a:r>
              <a:rPr lang="en-US" dirty="0" err="1">
                <a:latin typeface="+mn-lt"/>
                <a:cs typeface="Arial" panose="020B0604020202020204" pitchFamily="34" charset="0"/>
              </a:rPr>
              <a:t>scară</a:t>
            </a:r>
            <a:r>
              <a:rPr lang="en-US" dirty="0">
                <a:latin typeface="+mn-lt"/>
                <a:cs typeface="Arial" panose="020B0604020202020204" pitchFamily="34" charset="0"/>
              </a:rPr>
              <a:t> </a:t>
            </a:r>
            <a:r>
              <a:rPr lang="en-US" dirty="0" err="1">
                <a:latin typeface="+mn-lt"/>
                <a:cs typeface="Arial" panose="020B0604020202020204" pitchFamily="34" charset="0"/>
              </a:rPr>
              <a:t>largă</a:t>
            </a:r>
            <a:r>
              <a:rPr lang="en-US" dirty="0">
                <a:latin typeface="+mn-lt"/>
                <a:cs typeface="Arial" panose="020B0604020202020204" pitchFamily="34" charset="0"/>
              </a:rPr>
              <a:t> pe </a:t>
            </a:r>
            <a:r>
              <a:rPr lang="en-US" dirty="0" err="1">
                <a:latin typeface="+mn-lt"/>
                <a:cs typeface="Arial" panose="020B0604020202020204" pitchFamily="34" charset="0"/>
              </a:rPr>
              <a:t>teritoriul</a:t>
            </a:r>
            <a:r>
              <a:rPr lang="en-US" dirty="0">
                <a:latin typeface="+mn-lt"/>
                <a:cs typeface="Arial" panose="020B0604020202020204" pitchFamily="34" charset="0"/>
              </a:rPr>
              <a:t> </a:t>
            </a:r>
            <a:r>
              <a:rPr lang="en-US" dirty="0" err="1">
                <a:latin typeface="+mn-lt"/>
                <a:cs typeface="Arial" panose="020B0604020202020204" pitchFamily="34" charset="0"/>
              </a:rPr>
              <a:t>Uniunii</a:t>
            </a:r>
            <a:r>
              <a:rPr lang="en-US" dirty="0">
                <a:latin typeface="+mn-lt"/>
                <a:cs typeface="Arial" panose="020B0604020202020204" pitchFamily="34" charset="0"/>
              </a:rPr>
              <a:t> </a:t>
            </a:r>
            <a:r>
              <a:rPr lang="en-US" dirty="0" err="1">
                <a:latin typeface="+mn-lt"/>
                <a:cs typeface="Arial" panose="020B0604020202020204" pitchFamily="34" charset="0"/>
              </a:rPr>
              <a:t>Europene</a:t>
            </a:r>
            <a:r>
              <a:rPr lang="en-US" dirty="0">
                <a:latin typeface="+mn-lt"/>
                <a:cs typeface="Arial" panose="020B0604020202020204" pitchFamily="34" charset="0"/>
              </a:rPr>
              <a:t> </a:t>
            </a:r>
            <a:r>
              <a:rPr lang="en-US" dirty="0" err="1">
                <a:latin typeface="+mn-lt"/>
                <a:cs typeface="Arial" panose="020B0604020202020204" pitchFamily="34" charset="0"/>
              </a:rPr>
              <a:t>odată</a:t>
            </a:r>
            <a:r>
              <a:rPr lang="en-US" dirty="0">
                <a:latin typeface="+mn-lt"/>
                <a:cs typeface="Arial" panose="020B0604020202020204" pitchFamily="34" charset="0"/>
              </a:rPr>
              <a:t> cu </a:t>
            </a:r>
            <a:r>
              <a:rPr lang="en-US" dirty="0" err="1">
                <a:latin typeface="+mn-lt"/>
                <a:cs typeface="Arial" panose="020B0604020202020204" pitchFamily="34" charset="0"/>
              </a:rPr>
              <a:t>adoptarea</a:t>
            </a:r>
            <a:r>
              <a:rPr lang="en-US" dirty="0">
                <a:latin typeface="+mn-lt"/>
                <a:cs typeface="Arial" panose="020B0604020202020204" pitchFamily="34" charset="0"/>
              </a:rPr>
              <a:t> </a:t>
            </a:r>
            <a:r>
              <a:rPr lang="en-US" dirty="0" err="1">
                <a:latin typeface="+mn-lt"/>
                <a:cs typeface="Arial" panose="020B0604020202020204" pitchFamily="34" charset="0"/>
              </a:rPr>
              <a:t>Regulamentului</a:t>
            </a:r>
            <a:r>
              <a:rPr lang="en-US" dirty="0">
                <a:latin typeface="+mn-lt"/>
                <a:cs typeface="Arial" panose="020B0604020202020204" pitchFamily="34" charset="0"/>
              </a:rPr>
              <a:t> (CEE) nr. 543/694 al </a:t>
            </a:r>
            <a:r>
              <a:rPr lang="en-US" dirty="0" err="1">
                <a:latin typeface="+mn-lt"/>
                <a:cs typeface="Arial" panose="020B0604020202020204" pitchFamily="34" charset="0"/>
              </a:rPr>
              <a:t>Consiliului</a:t>
            </a:r>
            <a:r>
              <a:rPr lang="en-US" dirty="0">
                <a:latin typeface="+mn-lt"/>
                <a:cs typeface="Arial" panose="020B0604020202020204" pitchFamily="34" charset="0"/>
              </a:rPr>
              <a:t> din 25 </a:t>
            </a:r>
            <a:r>
              <a:rPr lang="en-US" dirty="0" err="1">
                <a:latin typeface="+mn-lt"/>
                <a:cs typeface="Arial" panose="020B0604020202020204" pitchFamily="34" charset="0"/>
              </a:rPr>
              <a:t>martie</a:t>
            </a:r>
            <a:r>
              <a:rPr lang="en-US" dirty="0">
                <a:latin typeface="+mn-lt"/>
                <a:cs typeface="Arial" panose="020B0604020202020204" pitchFamily="34" charset="0"/>
              </a:rPr>
              <a:t> 1969. </a:t>
            </a:r>
            <a:r>
              <a:rPr lang="en-US" dirty="0" err="1">
                <a:latin typeface="+mn-lt"/>
                <a:cs typeface="Arial" panose="020B0604020202020204" pitchFamily="34" charset="0"/>
              </a:rPr>
              <a:t>Scopul</a:t>
            </a:r>
            <a:r>
              <a:rPr lang="en-US" dirty="0">
                <a:latin typeface="+mn-lt"/>
                <a:cs typeface="Arial" panose="020B0604020202020204" pitchFamily="34" charset="0"/>
              </a:rPr>
              <a:t> </a:t>
            </a:r>
            <a:r>
              <a:rPr lang="en-US" dirty="0" err="1">
                <a:latin typeface="+mn-lt"/>
                <a:cs typeface="Arial" panose="020B0604020202020204" pitchFamily="34" charset="0"/>
              </a:rPr>
              <a:t>regulamentului</a:t>
            </a:r>
            <a:r>
              <a:rPr lang="en-US" dirty="0">
                <a:latin typeface="+mn-lt"/>
                <a:cs typeface="Arial" panose="020B0604020202020204" pitchFamily="34" charset="0"/>
              </a:rPr>
              <a:t> a </a:t>
            </a:r>
            <a:r>
              <a:rPr lang="en-US" dirty="0" err="1">
                <a:latin typeface="+mn-lt"/>
                <a:cs typeface="Arial" panose="020B0604020202020204" pitchFamily="34" charset="0"/>
              </a:rPr>
              <a:t>fost</a:t>
            </a:r>
            <a:r>
              <a:rPr lang="en-US" dirty="0">
                <a:latin typeface="+mn-lt"/>
                <a:cs typeface="Arial" panose="020B0604020202020204" pitchFamily="34" charset="0"/>
              </a:rPr>
              <a:t>: </a:t>
            </a:r>
            <a:r>
              <a:rPr lang="en-US" dirty="0" err="1">
                <a:latin typeface="+mn-lt"/>
                <a:cs typeface="Arial" panose="020B0604020202020204" pitchFamily="34" charset="0"/>
              </a:rPr>
              <a:t>îmbunătățirea</a:t>
            </a:r>
            <a:r>
              <a:rPr lang="en-US" dirty="0">
                <a:latin typeface="+mn-lt"/>
                <a:cs typeface="Arial" panose="020B0604020202020204" pitchFamily="34" charset="0"/>
              </a:rPr>
              <a:t> </a:t>
            </a:r>
            <a:r>
              <a:rPr lang="en-US" dirty="0" err="1">
                <a:latin typeface="+mn-lt"/>
                <a:cs typeface="Arial" panose="020B0604020202020204" pitchFamily="34" charset="0"/>
              </a:rPr>
              <a:t>siguranței</a:t>
            </a:r>
            <a:r>
              <a:rPr lang="en-US" dirty="0">
                <a:latin typeface="+mn-lt"/>
                <a:cs typeface="Arial" panose="020B0604020202020204" pitchFamily="34" charset="0"/>
              </a:rPr>
              <a:t> </a:t>
            </a:r>
            <a:r>
              <a:rPr lang="en-US" dirty="0" err="1">
                <a:latin typeface="+mn-lt"/>
                <a:cs typeface="Arial" panose="020B0604020202020204" pitchFamily="34" charset="0"/>
              </a:rPr>
              <a:t>rutiere</a:t>
            </a:r>
            <a:r>
              <a:rPr lang="en-US" dirty="0">
                <a:latin typeface="+mn-lt"/>
                <a:cs typeface="Arial" panose="020B0604020202020204" pitchFamily="34" charset="0"/>
              </a:rPr>
              <a:t> </a:t>
            </a:r>
            <a:r>
              <a:rPr lang="en-US" dirty="0" err="1">
                <a:latin typeface="+mn-lt"/>
                <a:cs typeface="Arial" panose="020B0604020202020204" pitchFamily="34" charset="0"/>
              </a:rPr>
              <a:t>si</a:t>
            </a:r>
            <a:r>
              <a:rPr lang="en-US" dirty="0">
                <a:latin typeface="+mn-lt"/>
                <a:cs typeface="Arial" panose="020B0604020202020204" pitchFamily="34" charset="0"/>
              </a:rPr>
              <a:t> a </a:t>
            </a:r>
            <a:r>
              <a:rPr lang="en-US" dirty="0" err="1">
                <a:latin typeface="+mn-lt"/>
                <a:cs typeface="Arial" panose="020B0604020202020204" pitchFamily="34" charset="0"/>
              </a:rPr>
              <a:t>condițiilor</a:t>
            </a:r>
            <a:r>
              <a:rPr lang="en-US" dirty="0">
                <a:latin typeface="+mn-lt"/>
                <a:cs typeface="Arial" panose="020B0604020202020204" pitchFamily="34" charset="0"/>
              </a:rPr>
              <a:t> </a:t>
            </a:r>
            <a:r>
              <a:rPr lang="en-US" dirty="0" err="1">
                <a:latin typeface="+mn-lt"/>
                <a:cs typeface="Arial" panose="020B0604020202020204" pitchFamily="34" charset="0"/>
              </a:rPr>
              <a:t>sociale</a:t>
            </a:r>
            <a:r>
              <a:rPr lang="en-US" dirty="0">
                <a:latin typeface="+mn-lt"/>
                <a:cs typeface="Arial" panose="020B0604020202020204" pitchFamily="34" charset="0"/>
              </a:rPr>
              <a:t> ale </a:t>
            </a:r>
            <a:r>
              <a:rPr lang="en-US" dirty="0" err="1">
                <a:latin typeface="+mn-lt"/>
                <a:cs typeface="Arial" panose="020B0604020202020204" pitchFamily="34" charset="0"/>
              </a:rPr>
              <a:t>personalului</a:t>
            </a:r>
            <a:r>
              <a:rPr lang="en-US" dirty="0">
                <a:latin typeface="+mn-lt"/>
                <a:cs typeface="Arial" panose="020B0604020202020204" pitchFamily="34" charset="0"/>
              </a:rPr>
              <a:t> care </a:t>
            </a:r>
            <a:r>
              <a:rPr lang="en-US" dirty="0" err="1">
                <a:latin typeface="+mn-lt"/>
                <a:cs typeface="Arial" panose="020B0604020202020204" pitchFamily="34" charset="0"/>
              </a:rPr>
              <a:t>efectuează</a:t>
            </a:r>
            <a:r>
              <a:rPr lang="en-US" dirty="0">
                <a:latin typeface="+mn-lt"/>
                <a:cs typeface="Arial" panose="020B0604020202020204" pitchFamily="34" charset="0"/>
              </a:rPr>
              <a:t> </a:t>
            </a:r>
            <a:r>
              <a:rPr lang="en-US" dirty="0" err="1">
                <a:latin typeface="+mn-lt"/>
                <a:cs typeface="Arial" panose="020B0604020202020204" pitchFamily="34" charset="0"/>
              </a:rPr>
              <a:t>transportul</a:t>
            </a:r>
            <a:r>
              <a:rPr lang="en-US" dirty="0">
                <a:latin typeface="+mn-lt"/>
                <a:cs typeface="Arial" panose="020B0604020202020204" pitchFamily="34" charset="0"/>
              </a:rPr>
              <a:t> </a:t>
            </a:r>
            <a:r>
              <a:rPr lang="en-US" dirty="0" err="1">
                <a:latin typeface="+mn-lt"/>
                <a:cs typeface="Arial" panose="020B0604020202020204" pitchFamily="34" charset="0"/>
              </a:rPr>
              <a:t>rutier</a:t>
            </a:r>
            <a:r>
              <a:rPr lang="en-US" dirty="0">
                <a:latin typeface="+mn-lt"/>
                <a:cs typeface="Arial" panose="020B0604020202020204" pitchFamily="34" charset="0"/>
              </a:rPr>
              <a:t>, precum </a:t>
            </a:r>
            <a:r>
              <a:rPr lang="en-US" dirty="0" err="1">
                <a:latin typeface="+mn-lt"/>
                <a:cs typeface="Arial" panose="020B0604020202020204" pitchFamily="34" charset="0"/>
              </a:rPr>
              <a:t>si</a:t>
            </a:r>
            <a:r>
              <a:rPr lang="en-US" dirty="0">
                <a:latin typeface="+mn-lt"/>
                <a:cs typeface="Arial" panose="020B0604020202020204" pitchFamily="34" charset="0"/>
              </a:rPr>
              <a:t> </a:t>
            </a:r>
            <a:r>
              <a:rPr lang="en-US" dirty="0" err="1">
                <a:latin typeface="+mn-lt"/>
                <a:cs typeface="Arial" panose="020B0604020202020204" pitchFamily="34" charset="0"/>
              </a:rPr>
              <a:t>promovarea</a:t>
            </a:r>
            <a:r>
              <a:rPr lang="en-US" dirty="0">
                <a:latin typeface="+mn-lt"/>
                <a:cs typeface="Arial" panose="020B0604020202020204" pitchFamily="34" charset="0"/>
              </a:rPr>
              <a:t> </a:t>
            </a:r>
            <a:r>
              <a:rPr lang="en-US" dirty="0" err="1">
                <a:latin typeface="+mn-lt"/>
                <a:cs typeface="Arial" panose="020B0604020202020204" pitchFamily="34" charset="0"/>
              </a:rPr>
              <a:t>concurenței</a:t>
            </a:r>
            <a:r>
              <a:rPr lang="en-US" dirty="0">
                <a:latin typeface="+mn-lt"/>
                <a:cs typeface="Arial" panose="020B0604020202020204" pitchFamily="34" charset="0"/>
              </a:rPr>
              <a:t> </a:t>
            </a:r>
            <a:r>
              <a:rPr lang="en-US" dirty="0" err="1">
                <a:latin typeface="+mn-lt"/>
                <a:cs typeface="Arial" panose="020B0604020202020204" pitchFamily="34" charset="0"/>
              </a:rPr>
              <a:t>echitabile</a:t>
            </a:r>
            <a:r>
              <a:rPr lang="en-US" dirty="0">
                <a:latin typeface="+mn-lt"/>
                <a:cs typeface="Arial" panose="020B0604020202020204" pitchFamily="34" charset="0"/>
              </a:rPr>
              <a:t> </a:t>
            </a:r>
            <a:r>
              <a:rPr lang="en-US" dirty="0" err="1">
                <a:latin typeface="+mn-lt"/>
                <a:cs typeface="Arial" panose="020B0604020202020204" pitchFamily="34" charset="0"/>
              </a:rPr>
              <a:t>în</a:t>
            </a:r>
            <a:r>
              <a:rPr lang="en-US" dirty="0">
                <a:latin typeface="+mn-lt"/>
                <a:cs typeface="Arial" panose="020B0604020202020204" pitchFamily="34" charset="0"/>
              </a:rPr>
              <a:t> </a:t>
            </a:r>
            <a:r>
              <a:rPr lang="en-US" dirty="0" err="1">
                <a:latin typeface="+mn-lt"/>
                <a:cs typeface="Arial" panose="020B0604020202020204" pitchFamily="34" charset="0"/>
              </a:rPr>
              <a:t>cadrul</a:t>
            </a:r>
            <a:r>
              <a:rPr lang="en-US" dirty="0">
                <a:latin typeface="+mn-lt"/>
                <a:cs typeface="Arial" panose="020B0604020202020204" pitchFamily="34" charset="0"/>
              </a:rPr>
              <a:t> </a:t>
            </a:r>
            <a:r>
              <a:rPr lang="en-US" dirty="0" err="1">
                <a:latin typeface="+mn-lt"/>
                <a:cs typeface="Arial" panose="020B0604020202020204" pitchFamily="34" charset="0"/>
              </a:rPr>
              <a:t>industriei</a:t>
            </a:r>
            <a:r>
              <a:rPr lang="en-US" dirty="0">
                <a:latin typeface="+mn-lt"/>
                <a:cs typeface="Arial" panose="020B0604020202020204" pitchFamily="34" charset="0"/>
              </a:rPr>
              <a:t> de transport </a:t>
            </a:r>
            <a:r>
              <a:rPr lang="en-US" dirty="0" err="1">
                <a:latin typeface="+mn-lt"/>
                <a:cs typeface="Arial" panose="020B0604020202020204" pitchFamily="34" charset="0"/>
              </a:rPr>
              <a:t>rutier</a:t>
            </a:r>
            <a:r>
              <a:rPr lang="en-US" dirty="0">
                <a:latin typeface="+mn-lt"/>
                <a:cs typeface="Arial" panose="020B0604020202020204" pitchFamily="34" charset="0"/>
              </a:rPr>
              <a:t> </a:t>
            </a:r>
            <a:r>
              <a:rPr lang="en-US" dirty="0" err="1">
                <a:latin typeface="+mn-lt"/>
                <a:cs typeface="Arial" panose="020B0604020202020204" pitchFamily="34" charset="0"/>
              </a:rPr>
              <a:t>și</a:t>
            </a:r>
            <a:r>
              <a:rPr lang="en-US" dirty="0">
                <a:latin typeface="+mn-lt"/>
                <a:cs typeface="Arial" panose="020B0604020202020204" pitchFamily="34" charset="0"/>
              </a:rPr>
              <a:t> cu </a:t>
            </a:r>
            <a:r>
              <a:rPr lang="en-US" dirty="0" err="1">
                <a:latin typeface="+mn-lt"/>
                <a:cs typeface="Arial" panose="020B0604020202020204" pitchFamily="34" charset="0"/>
              </a:rPr>
              <a:t>alte</a:t>
            </a:r>
            <a:r>
              <a:rPr lang="en-US" dirty="0">
                <a:latin typeface="+mn-lt"/>
                <a:cs typeface="Arial" panose="020B0604020202020204" pitchFamily="34" charset="0"/>
              </a:rPr>
              <a:t> </a:t>
            </a:r>
            <a:r>
              <a:rPr lang="en-US" dirty="0" err="1">
                <a:latin typeface="+mn-lt"/>
                <a:cs typeface="Arial" panose="020B0604020202020204" pitchFamily="34" charset="0"/>
              </a:rPr>
              <a:t>moduri</a:t>
            </a:r>
            <a:r>
              <a:rPr lang="en-US" dirty="0">
                <a:latin typeface="+mn-lt"/>
                <a:cs typeface="Arial" panose="020B0604020202020204" pitchFamily="34" charset="0"/>
              </a:rPr>
              <a:t> de transport.</a:t>
            </a:r>
          </a:p>
          <a:p>
            <a:pPr marL="0" indent="0"/>
            <a:endParaRPr lang="en-US" dirty="0">
              <a:latin typeface="+mn-lt"/>
              <a:cs typeface="Arial" panose="020B0604020202020204" pitchFamily="34" charset="0"/>
            </a:endParaRPr>
          </a:p>
          <a:p>
            <a:pPr>
              <a:buFont typeface="Arial" panose="020B0604020202020204" pitchFamily="34" charset="0"/>
              <a:buChar char="•"/>
            </a:pPr>
            <a:r>
              <a:rPr lang="en-US" dirty="0">
                <a:latin typeface="+mn-lt"/>
              </a:rPr>
              <a:t> </a:t>
            </a:r>
            <a:r>
              <a:rPr lang="en-US" dirty="0" err="1">
                <a:latin typeface="+mn-lt"/>
              </a:rPr>
              <a:t>Acordul</a:t>
            </a:r>
            <a:r>
              <a:rPr lang="en-US" dirty="0">
                <a:latin typeface="+mn-lt"/>
              </a:rPr>
              <a:t> </a:t>
            </a:r>
            <a:r>
              <a:rPr lang="en-US" dirty="0" err="1">
                <a:latin typeface="+mn-lt"/>
              </a:rPr>
              <a:t>european</a:t>
            </a:r>
            <a:r>
              <a:rPr lang="en-US" dirty="0">
                <a:latin typeface="+mn-lt"/>
              </a:rPr>
              <a:t> </a:t>
            </a:r>
            <a:r>
              <a:rPr lang="en-US" dirty="0" err="1">
                <a:latin typeface="+mn-lt"/>
              </a:rPr>
              <a:t>privind</a:t>
            </a:r>
            <a:r>
              <a:rPr lang="en-US" dirty="0">
                <a:latin typeface="+mn-lt"/>
              </a:rPr>
              <a:t> </a:t>
            </a:r>
            <a:r>
              <a:rPr lang="en-US" dirty="0" err="1">
                <a:latin typeface="+mn-lt"/>
              </a:rPr>
              <a:t>activitatea</a:t>
            </a:r>
            <a:r>
              <a:rPr lang="en-US" dirty="0">
                <a:latin typeface="+mn-lt"/>
              </a:rPr>
              <a:t> </a:t>
            </a:r>
            <a:r>
              <a:rPr lang="en-US" dirty="0" err="1">
                <a:latin typeface="+mn-lt"/>
              </a:rPr>
              <a:t>echipajelor</a:t>
            </a:r>
            <a:r>
              <a:rPr lang="en-US" dirty="0">
                <a:latin typeface="+mn-lt"/>
              </a:rPr>
              <a:t> </a:t>
            </a:r>
            <a:r>
              <a:rPr lang="en-US" dirty="0" err="1">
                <a:latin typeface="+mn-lt"/>
              </a:rPr>
              <a:t>vehiculelor</a:t>
            </a:r>
            <a:r>
              <a:rPr lang="en-US" dirty="0">
                <a:latin typeface="+mn-lt"/>
              </a:rPr>
              <a:t> care </a:t>
            </a:r>
            <a:r>
              <a:rPr lang="en-US" dirty="0" err="1">
                <a:latin typeface="+mn-lt"/>
              </a:rPr>
              <a:t>efectuează</a:t>
            </a:r>
            <a:r>
              <a:rPr lang="en-US" dirty="0">
                <a:latin typeface="+mn-lt"/>
              </a:rPr>
              <a:t> </a:t>
            </a:r>
            <a:r>
              <a:rPr lang="en-US" dirty="0" err="1">
                <a:latin typeface="+mn-lt"/>
              </a:rPr>
              <a:t>transporturi</a:t>
            </a:r>
            <a:r>
              <a:rPr lang="en-US" dirty="0">
                <a:latin typeface="+mn-lt"/>
              </a:rPr>
              <a:t> </a:t>
            </a:r>
            <a:r>
              <a:rPr lang="en-US" dirty="0" err="1">
                <a:latin typeface="+mn-lt"/>
              </a:rPr>
              <a:t>rutiere</a:t>
            </a:r>
            <a:r>
              <a:rPr lang="en-US" dirty="0">
                <a:latin typeface="+mn-lt"/>
              </a:rPr>
              <a:t> </a:t>
            </a:r>
            <a:r>
              <a:rPr lang="en-US" dirty="0" err="1">
                <a:latin typeface="+mn-lt"/>
              </a:rPr>
              <a:t>internaţionale</a:t>
            </a:r>
            <a:r>
              <a:rPr lang="en-US" dirty="0">
                <a:latin typeface="+mn-lt"/>
              </a:rPr>
              <a:t> (AETR), </a:t>
            </a:r>
            <a:r>
              <a:rPr lang="en-US" dirty="0" err="1">
                <a:latin typeface="+mn-lt"/>
              </a:rPr>
              <a:t>încheiat</a:t>
            </a:r>
            <a:r>
              <a:rPr lang="en-US" dirty="0">
                <a:latin typeface="+mn-lt"/>
              </a:rPr>
              <a:t> la Geneva, la 1 </a:t>
            </a:r>
            <a:r>
              <a:rPr lang="en-US" dirty="0" err="1">
                <a:latin typeface="+mn-lt"/>
              </a:rPr>
              <a:t>iulie</a:t>
            </a:r>
            <a:r>
              <a:rPr lang="en-US" dirty="0">
                <a:latin typeface="+mn-lt"/>
              </a:rPr>
              <a:t> 1970, </a:t>
            </a:r>
            <a:r>
              <a:rPr lang="en-US" dirty="0" err="1">
                <a:latin typeface="+mn-lt"/>
              </a:rPr>
              <a:t>urmareste</a:t>
            </a:r>
            <a:r>
              <a:rPr lang="en-US" dirty="0">
                <a:latin typeface="+mn-lt"/>
              </a:rPr>
              <a:t> </a:t>
            </a:r>
            <a:r>
              <a:rPr lang="en-US" dirty="0" err="1">
                <a:latin typeface="+mn-lt"/>
              </a:rPr>
              <a:t>aceleasi</a:t>
            </a:r>
            <a:r>
              <a:rPr lang="en-US" dirty="0">
                <a:latin typeface="+mn-lt"/>
              </a:rPr>
              <a:t> </a:t>
            </a:r>
            <a:r>
              <a:rPr lang="en-US" dirty="0" err="1">
                <a:latin typeface="+mn-lt"/>
              </a:rPr>
              <a:t>scopuri</a:t>
            </a:r>
            <a:r>
              <a:rPr lang="en-US" dirty="0">
                <a:latin typeface="+mn-lt"/>
              </a:rPr>
              <a:t>, </a:t>
            </a:r>
            <a:r>
              <a:rPr lang="en-US" dirty="0" err="1">
                <a:latin typeface="+mn-lt"/>
              </a:rPr>
              <a:t>dar</a:t>
            </a:r>
            <a:r>
              <a:rPr lang="en-US" dirty="0">
                <a:latin typeface="+mn-lt"/>
              </a:rPr>
              <a:t> se </a:t>
            </a:r>
            <a:r>
              <a:rPr lang="en-US" dirty="0" err="1">
                <a:latin typeface="+mn-lt"/>
              </a:rPr>
              <a:t>aplica</a:t>
            </a:r>
            <a:r>
              <a:rPr lang="en-US" dirty="0">
                <a:latin typeface="+mn-lt"/>
              </a:rPr>
              <a:t> </a:t>
            </a:r>
            <a:r>
              <a:rPr lang="en-US" dirty="0" err="1">
                <a:latin typeface="+mn-lt"/>
              </a:rPr>
              <a:t>si</a:t>
            </a:r>
            <a:r>
              <a:rPr lang="en-US" dirty="0">
                <a:latin typeface="+mn-lt"/>
              </a:rPr>
              <a:t> in </a:t>
            </a:r>
            <a:r>
              <a:rPr lang="en-US" dirty="0" err="1">
                <a:latin typeface="+mn-lt"/>
              </a:rPr>
              <a:t>tari</a:t>
            </a:r>
            <a:r>
              <a:rPr lang="en-US" dirty="0">
                <a:latin typeface="+mn-lt"/>
              </a:rPr>
              <a:t> care nu sunt </a:t>
            </a:r>
            <a:r>
              <a:rPr lang="en-US" dirty="0" err="1">
                <a:latin typeface="+mn-lt"/>
              </a:rPr>
              <a:t>membre</a:t>
            </a:r>
            <a:r>
              <a:rPr lang="en-US" dirty="0">
                <a:latin typeface="+mn-lt"/>
              </a:rPr>
              <a:t> ale UE. AETR se </a:t>
            </a:r>
            <a:r>
              <a:rPr lang="en-US" dirty="0" err="1">
                <a:latin typeface="+mn-lt"/>
              </a:rPr>
              <a:t>armonizeaza</a:t>
            </a:r>
            <a:r>
              <a:rPr lang="en-US" dirty="0">
                <a:latin typeface="+mn-lt"/>
              </a:rPr>
              <a:t> periodic cu </a:t>
            </a:r>
            <a:r>
              <a:rPr lang="en-US" dirty="0" err="1">
                <a:latin typeface="+mn-lt"/>
              </a:rPr>
              <a:t>prevederile</a:t>
            </a:r>
            <a:r>
              <a:rPr lang="en-US" dirty="0">
                <a:latin typeface="+mn-lt"/>
              </a:rPr>
              <a:t> </a:t>
            </a:r>
            <a:r>
              <a:rPr lang="en-US" dirty="0" err="1">
                <a:latin typeface="+mn-lt"/>
              </a:rPr>
              <a:t>legislatiei</a:t>
            </a:r>
            <a:r>
              <a:rPr lang="en-US" dirty="0">
                <a:latin typeface="+mn-lt"/>
              </a:rPr>
              <a:t> UE.</a:t>
            </a:r>
            <a:endParaRPr lang="ro-RO" dirty="0">
              <a:latin typeface="+mn-lt"/>
              <a:cs typeface="Arial" panose="020B0604020202020204" pitchFamily="34" charset="0"/>
            </a:endParaRPr>
          </a:p>
        </p:txBody>
      </p:sp>
    </p:spTree>
    <p:extLst>
      <p:ext uri="{BB962C8B-B14F-4D97-AF65-F5344CB8AC3E}">
        <p14:creationId xmlns:p14="http://schemas.microsoft.com/office/powerpoint/2010/main" val="2196301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10766" y="1372494"/>
            <a:ext cx="8712968" cy="5601533"/>
          </a:xfrm>
          <a:prstGeom prst="rect">
            <a:avLst/>
          </a:prstGeom>
        </p:spPr>
        <p:txBody>
          <a:bodyPr wrap="square">
            <a:spAutoFit/>
          </a:bodyPr>
          <a:lstStyle/>
          <a:p>
            <a:pPr>
              <a:spcAft>
                <a:spcPts val="600"/>
              </a:spcAft>
              <a:defRPr/>
            </a:pPr>
            <a:r>
              <a:rPr lang="ro-RO" b="1" dirty="0"/>
              <a:t>Comunicarea la distanta</a:t>
            </a:r>
            <a:endParaRPr lang="en-US" b="1" dirty="0"/>
          </a:p>
          <a:p>
            <a:pPr marL="285750" marR="0" lvl="0" indent="-285750" algn="l" defTabSz="914400" rtl="0" eaLnBrk="1" fontAlgn="auto" latinLnBrk="0" hangingPunct="1">
              <a:spcAft>
                <a:spcPts val="600"/>
              </a:spcAft>
              <a:buClrTx/>
              <a:buSzTx/>
              <a:buFont typeface="Arial" panose="020B0604020202020204" pitchFamily="34" charset="0"/>
              <a:buChar char="•"/>
              <a:tabLst/>
              <a:defRPr/>
            </a:pPr>
            <a:r>
              <a:rPr kumimoji="0" lang="ro-RO" sz="1300" b="0" i="0" u="none" strike="noStrike" kern="1200" cap="none" spc="0" normalizeH="0" baseline="0" noProof="0" dirty="0">
                <a:ln>
                  <a:noFill/>
                </a:ln>
                <a:solidFill>
                  <a:srgbClr val="FF0000"/>
                </a:solidFill>
                <a:effectLst/>
                <a:uLnTx/>
                <a:uFillTx/>
                <a:ea typeface="Times New Roman" panose="02020603050405020304" pitchFamily="18" charset="0"/>
                <a:cs typeface="+mn-cs"/>
              </a:rPr>
              <a:t>Comunicarea se stabilește cu tahograful numai în urma unei cereri emise de echipamentele autorităților de control. Aceasta este securizată pentru a asigura integritatea datelor și autentificarea aparaturii de înregistrare și de control. Accesul la datele comunicate este permis numai autorităților de control autorizate să verifice încălcările actelor juridice, precum și atelierelor, în măsura în care este necesar pentru verificarea bunei funcționări a tahografului;</a:t>
            </a:r>
            <a:endParaRPr kumimoji="0" lang="en-US" sz="1300" b="0" i="0" u="none" strike="noStrike" kern="1200" cap="none" spc="0" normalizeH="0" baseline="0" noProof="0" dirty="0">
              <a:ln>
                <a:noFill/>
              </a:ln>
              <a:solidFill>
                <a:srgbClr val="FF0000"/>
              </a:solidFill>
              <a:effectLst/>
              <a:uLnTx/>
              <a:uFillTx/>
              <a:ea typeface="Times New Roman" panose="02020603050405020304" pitchFamily="18" charset="0"/>
              <a:cs typeface="+mn-cs"/>
            </a:endParaRPr>
          </a:p>
          <a:p>
            <a:pPr marL="285750" marR="0" lvl="0" indent="-285750" algn="just" defTabSz="914400" rtl="0" eaLnBrk="1" fontAlgn="auto" latinLnBrk="0" hangingPunct="1">
              <a:spcAft>
                <a:spcPts val="600"/>
              </a:spcAft>
              <a:buClrTx/>
              <a:buSzTx/>
              <a:buFont typeface="Arial" panose="020B0604020202020204" pitchFamily="34" charset="0"/>
              <a:buChar char="•"/>
              <a:tabLst/>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Datele schimbate în timpul comunicării se limitează la datele necesare  pentru  efectuarea  de  controale  în  trafic selective ale vehiculelor al căror  tahograf  ar  fi  putut  fi manipulat sau folosit abuziv. Aceste date se referă la  următoarele evenimente sau date înregistrate de tahograf:</a:t>
            </a: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ultima tentativă de încălcare a securității;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cea mai lungă întrerupere a alimentării cu energie;</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anomalia senzorului;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eroare privind datele de mișcare;</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conflict privind mișcarea vehiculului;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conducere auto fără un card valid;</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introducerea cardului în timpul mersului;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date privind reglarea orei;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date de calibrare, inclusiv datele ultimelor două calibrări;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numărul de înmatriculare al vehiculului;</a:t>
            </a:r>
            <a:endPar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viteza înregistrată de tahograf</a:t>
            </a:r>
            <a:r>
              <a:rPr kumimoji="0" lang="en-US" sz="1300" b="0" i="0" u="none" strike="noStrike" kern="1200" cap="none" spc="0" normalizeH="0" baseline="0" noProof="0" dirty="0">
                <a:ln>
                  <a:noFill/>
                </a:ln>
                <a:solidFill>
                  <a:prstClr val="black"/>
                </a:solidFill>
                <a:effectLst/>
                <a:uLnTx/>
                <a:uFillTx/>
                <a:ea typeface="Times New Roman" panose="02020603050405020304" pitchFamily="18" charset="0"/>
                <a:cs typeface="+mn-cs"/>
              </a:rPr>
              <a:t>;</a:t>
            </a:r>
          </a:p>
          <a:p>
            <a:pPr marL="742950" lvl="1" indent="-285750" algn="just">
              <a:spcAft>
                <a:spcPts val="600"/>
              </a:spcAft>
              <a:buFont typeface="Arial" panose="020B0604020202020204" pitchFamily="34" charset="0"/>
              <a:buChar char="•"/>
              <a:defRPr/>
            </a:pPr>
            <a:r>
              <a:rPr kumimoji="0" lang="ro-RO" sz="1300" b="0" i="0" u="none" strike="noStrike" kern="1200" cap="none" spc="0" normalizeH="0" baseline="0" noProof="0" dirty="0">
                <a:ln>
                  <a:noFill/>
                </a:ln>
                <a:solidFill>
                  <a:srgbClr val="FF0000"/>
                </a:solidFill>
                <a:effectLst/>
                <a:uLnTx/>
                <a:uFillTx/>
                <a:ea typeface="Times New Roman" panose="02020603050405020304" pitchFamily="18" charset="0"/>
                <a:cs typeface="+mn-cs"/>
              </a:rPr>
              <a:t>depășirea duratei maxime de</a:t>
            </a:r>
            <a:r>
              <a:rPr kumimoji="0" lang="ro-RO" sz="1300" b="0" i="0" u="none" strike="noStrike" kern="1200" cap="none" spc="-15" normalizeH="0" baseline="0" noProof="0" dirty="0">
                <a:ln>
                  <a:noFill/>
                </a:ln>
                <a:solidFill>
                  <a:srgbClr val="FF0000"/>
                </a:solidFill>
                <a:effectLst/>
                <a:uLnTx/>
                <a:uFillTx/>
                <a:ea typeface="Times New Roman" panose="02020603050405020304" pitchFamily="18" charset="0"/>
                <a:cs typeface="+mn-cs"/>
              </a:rPr>
              <a:t> </a:t>
            </a:r>
            <a:r>
              <a:rPr kumimoji="0" lang="ro-RO" sz="1300" b="0" i="0" u="none" strike="noStrike" kern="1200" cap="none" spc="0" normalizeH="0" baseline="0" noProof="0" dirty="0">
                <a:ln>
                  <a:noFill/>
                </a:ln>
                <a:solidFill>
                  <a:srgbClr val="FF0000"/>
                </a:solidFill>
                <a:effectLst/>
                <a:uLnTx/>
                <a:uFillTx/>
                <a:ea typeface="Times New Roman" panose="02020603050405020304" pitchFamily="18" charset="0"/>
                <a:cs typeface="+mn-cs"/>
              </a:rPr>
              <a:t>conducere.</a:t>
            </a:r>
            <a:endParaRPr kumimoji="0" lang="ro-RO" sz="13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pPr>
              <a:defRPr/>
            </a:pPr>
            <a:endParaRPr lang="en-US" dirty="0"/>
          </a:p>
        </p:txBody>
      </p:sp>
    </p:spTree>
    <p:extLst>
      <p:ext uri="{BB962C8B-B14F-4D97-AF65-F5344CB8AC3E}">
        <p14:creationId xmlns:p14="http://schemas.microsoft.com/office/powerpoint/2010/main" val="163341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533400" y="1340768"/>
            <a:ext cx="7855024" cy="5060032"/>
          </a:xfrm>
        </p:spPr>
        <p:txBody>
          <a:bodyPr>
            <a:normAutofit lnSpcReduction="10000"/>
          </a:bodyPr>
          <a:lstStyle/>
          <a:p>
            <a:pPr marL="0" indent="0">
              <a:buNone/>
            </a:pPr>
            <a:r>
              <a:rPr lang="ro-RO" sz="3000" b="1" dirty="0">
                <a:cs typeface="Arial" charset="0"/>
              </a:rPr>
              <a:t>Protecţia datelor</a:t>
            </a:r>
            <a:r>
              <a:rPr lang="ro-RO" sz="3000" dirty="0">
                <a:cs typeface="Arial" charset="0"/>
              </a:rPr>
              <a:t> </a:t>
            </a:r>
            <a:endParaRPr lang="en-US" sz="3000" dirty="0">
              <a:cs typeface="Arial" charset="0"/>
            </a:endParaRPr>
          </a:p>
          <a:p>
            <a:pPr marL="0" indent="0" algn="just">
              <a:buNone/>
            </a:pPr>
            <a:endParaRPr lang="en-US" sz="1800" dirty="0">
              <a:cs typeface="Arial" charset="0"/>
            </a:endParaRPr>
          </a:p>
          <a:p>
            <a:pPr marL="0" indent="0" algn="just">
              <a:buNone/>
            </a:pPr>
            <a:r>
              <a:rPr lang="ro-RO" sz="1800" dirty="0">
                <a:cs typeface="Arial" charset="0"/>
              </a:rPr>
              <a:t>Statele membre se asigură că prelucrarea datelor cu caracter personal în contextul </a:t>
            </a:r>
            <a:r>
              <a:rPr lang="en-US" sz="1800" dirty="0" err="1">
                <a:cs typeface="Arial" charset="0"/>
              </a:rPr>
              <a:t>legislatiei</a:t>
            </a:r>
            <a:r>
              <a:rPr lang="en-US" sz="1800" dirty="0">
                <a:cs typeface="Arial" charset="0"/>
              </a:rPr>
              <a:t> </a:t>
            </a:r>
            <a:r>
              <a:rPr lang="en-US" sz="1800" dirty="0" err="1">
                <a:cs typeface="Arial" charset="0"/>
              </a:rPr>
              <a:t>privind</a:t>
            </a:r>
            <a:r>
              <a:rPr lang="en-US" sz="1800" dirty="0">
                <a:cs typeface="Arial" charset="0"/>
              </a:rPr>
              <a:t> duratele de </a:t>
            </a:r>
            <a:r>
              <a:rPr lang="en-US" sz="1800" dirty="0" err="1">
                <a:cs typeface="Arial" charset="0"/>
              </a:rPr>
              <a:t>conducere</a:t>
            </a:r>
            <a:r>
              <a:rPr lang="en-US" sz="1800" dirty="0">
                <a:cs typeface="Arial" charset="0"/>
              </a:rPr>
              <a:t> </a:t>
            </a:r>
            <a:r>
              <a:rPr lang="en-US" sz="1800" dirty="0" err="1">
                <a:cs typeface="Arial" charset="0"/>
              </a:rPr>
              <a:t>si</a:t>
            </a:r>
            <a:r>
              <a:rPr lang="en-US" sz="1800" dirty="0">
                <a:cs typeface="Arial" charset="0"/>
              </a:rPr>
              <a:t> de </a:t>
            </a:r>
            <a:r>
              <a:rPr lang="en-US" sz="1800" dirty="0" err="1">
                <a:cs typeface="Arial" charset="0"/>
              </a:rPr>
              <a:t>odihna</a:t>
            </a:r>
            <a:r>
              <a:rPr lang="en-US" sz="1800" dirty="0">
                <a:cs typeface="Arial" charset="0"/>
              </a:rPr>
              <a:t> </a:t>
            </a:r>
            <a:r>
              <a:rPr lang="ro-RO" sz="1800" dirty="0">
                <a:cs typeface="Arial" charset="0"/>
              </a:rPr>
              <a:t>se efectuează exclusiv în scopul verificării respectării </a:t>
            </a:r>
            <a:r>
              <a:rPr lang="en-US" sz="1800" dirty="0" err="1">
                <a:cs typeface="Arial" charset="0"/>
              </a:rPr>
              <a:t>acestei</a:t>
            </a:r>
            <a:r>
              <a:rPr lang="en-US" sz="1800" dirty="0">
                <a:cs typeface="Arial" charset="0"/>
              </a:rPr>
              <a:t> </a:t>
            </a:r>
            <a:r>
              <a:rPr lang="en-US" sz="1800" dirty="0" err="1">
                <a:cs typeface="Arial" charset="0"/>
              </a:rPr>
              <a:t>legislatii</a:t>
            </a:r>
            <a:r>
              <a:rPr lang="en-US" sz="1800" dirty="0">
                <a:cs typeface="Arial" charset="0"/>
              </a:rPr>
              <a:t>.</a:t>
            </a:r>
          </a:p>
          <a:p>
            <a:pPr marL="0" indent="0" algn="just">
              <a:buNone/>
            </a:pPr>
            <a:r>
              <a:rPr lang="en-US" sz="1800" dirty="0">
                <a:cs typeface="Arial" charset="0"/>
              </a:rPr>
              <a:t> </a:t>
            </a:r>
          </a:p>
          <a:p>
            <a:pPr marL="0" indent="0" algn="just">
              <a:buNone/>
            </a:pPr>
            <a:r>
              <a:rPr lang="en-US" sz="1800" dirty="0" err="1">
                <a:cs typeface="Arial" charset="0"/>
              </a:rPr>
              <a:t>Datele</a:t>
            </a:r>
            <a:r>
              <a:rPr lang="en-US" sz="1800" dirty="0">
                <a:cs typeface="Arial" charset="0"/>
              </a:rPr>
              <a:t> </a:t>
            </a:r>
            <a:r>
              <a:rPr lang="en-US" sz="1800" dirty="0" err="1">
                <a:cs typeface="Arial" charset="0"/>
              </a:rPr>
              <a:t>utilizate</a:t>
            </a:r>
            <a:r>
              <a:rPr lang="en-US" sz="1800" dirty="0">
                <a:cs typeface="Arial" charset="0"/>
              </a:rPr>
              <a:t> sunt </a:t>
            </a:r>
            <a:r>
              <a:rPr lang="en-US" sz="1800" dirty="0" err="1">
                <a:cs typeface="Arial" charset="0"/>
              </a:rPr>
              <a:t>folosite</a:t>
            </a:r>
            <a:r>
              <a:rPr lang="en-US" sz="1800" dirty="0">
                <a:cs typeface="Arial" charset="0"/>
              </a:rPr>
              <a:t> </a:t>
            </a:r>
            <a:r>
              <a:rPr lang="en-US" sz="1800" dirty="0" err="1">
                <a:cs typeface="Arial" charset="0"/>
              </a:rPr>
              <a:t>exclusiv</a:t>
            </a:r>
            <a:r>
              <a:rPr lang="en-US" sz="1800" dirty="0">
                <a:cs typeface="Arial" charset="0"/>
              </a:rPr>
              <a:t> </a:t>
            </a:r>
            <a:r>
              <a:rPr lang="en-US" sz="1800" dirty="0" err="1">
                <a:cs typeface="Arial" charset="0"/>
              </a:rPr>
              <a:t>în</a:t>
            </a:r>
            <a:r>
              <a:rPr lang="en-US" sz="1800" dirty="0">
                <a:cs typeface="Arial" charset="0"/>
              </a:rPr>
              <a:t> </a:t>
            </a:r>
            <a:r>
              <a:rPr lang="en-US" sz="1800" dirty="0" err="1">
                <a:cs typeface="Arial" charset="0"/>
              </a:rPr>
              <a:t>scopul</a:t>
            </a:r>
            <a:r>
              <a:rPr lang="en-US" sz="1800" dirty="0">
                <a:cs typeface="Arial" charset="0"/>
              </a:rPr>
              <a:t> </a:t>
            </a:r>
            <a:r>
              <a:rPr lang="en-US" sz="1800" dirty="0" err="1">
                <a:cs typeface="Arial" charset="0"/>
              </a:rPr>
              <a:t>verificării</a:t>
            </a:r>
            <a:r>
              <a:rPr lang="en-US" sz="1800" dirty="0">
                <a:cs typeface="Arial" charset="0"/>
              </a:rPr>
              <a:t> </a:t>
            </a:r>
            <a:r>
              <a:rPr lang="en-US" sz="1800" dirty="0" err="1">
                <a:cs typeface="Arial" charset="0"/>
              </a:rPr>
              <a:t>si</a:t>
            </a:r>
            <a:r>
              <a:rPr lang="en-US" sz="1800" dirty="0">
                <a:cs typeface="Arial" charset="0"/>
              </a:rPr>
              <a:t> nu se transmit </a:t>
            </a:r>
            <a:r>
              <a:rPr lang="en-US" sz="1800" dirty="0" err="1">
                <a:cs typeface="Arial" charset="0"/>
              </a:rPr>
              <a:t>altor</a:t>
            </a:r>
            <a:r>
              <a:rPr lang="en-US" sz="1800" dirty="0">
                <a:cs typeface="Arial" charset="0"/>
              </a:rPr>
              <a:t> </a:t>
            </a:r>
            <a:r>
              <a:rPr lang="en-US" sz="1800" dirty="0" err="1">
                <a:cs typeface="Arial" charset="0"/>
              </a:rPr>
              <a:t>entităţi</a:t>
            </a:r>
            <a:r>
              <a:rPr lang="en-US" sz="1800" dirty="0">
                <a:cs typeface="Arial" charset="0"/>
              </a:rPr>
              <a:t> </a:t>
            </a:r>
            <a:r>
              <a:rPr lang="en-US" sz="1800" dirty="0" err="1">
                <a:cs typeface="Arial" charset="0"/>
              </a:rPr>
              <a:t>decât</a:t>
            </a:r>
            <a:r>
              <a:rPr lang="en-US" sz="1800" dirty="0">
                <a:cs typeface="Arial" charset="0"/>
              </a:rPr>
              <a:t> </a:t>
            </a:r>
            <a:r>
              <a:rPr lang="en-US" sz="1800" dirty="0" err="1">
                <a:cs typeface="Arial" charset="0"/>
              </a:rPr>
              <a:t>autorităţile</a:t>
            </a:r>
            <a:r>
              <a:rPr lang="en-US" sz="1800" dirty="0">
                <a:cs typeface="Arial" charset="0"/>
              </a:rPr>
              <a:t> care </a:t>
            </a:r>
            <a:r>
              <a:rPr lang="en-US" sz="1800" dirty="0" err="1">
                <a:cs typeface="Arial" charset="0"/>
              </a:rPr>
              <a:t>controlează</a:t>
            </a:r>
            <a:r>
              <a:rPr lang="en-US" sz="1800" dirty="0">
                <a:cs typeface="Arial" charset="0"/>
              </a:rPr>
              <a:t> </a:t>
            </a:r>
            <a:r>
              <a:rPr lang="en-US" sz="1800" dirty="0" err="1">
                <a:cs typeface="Arial" charset="0"/>
              </a:rPr>
              <a:t>perioadele</a:t>
            </a:r>
            <a:r>
              <a:rPr lang="en-US" sz="1800" dirty="0">
                <a:cs typeface="Arial" charset="0"/>
              </a:rPr>
              <a:t> de </a:t>
            </a:r>
            <a:r>
              <a:rPr lang="en-US" sz="1800" dirty="0" err="1">
                <a:cs typeface="Arial" charset="0"/>
              </a:rPr>
              <a:t>conducere</a:t>
            </a:r>
            <a:r>
              <a:rPr lang="en-US" sz="1800" dirty="0">
                <a:cs typeface="Arial" charset="0"/>
              </a:rPr>
              <a:t> </a:t>
            </a:r>
            <a:r>
              <a:rPr lang="en-US" sz="1800" dirty="0" err="1">
                <a:cs typeface="Arial" charset="0"/>
              </a:rPr>
              <a:t>şi</a:t>
            </a:r>
            <a:r>
              <a:rPr lang="en-US" sz="1800" dirty="0">
                <a:cs typeface="Arial" charset="0"/>
              </a:rPr>
              <a:t> de </a:t>
            </a:r>
            <a:r>
              <a:rPr lang="en-US" sz="1800" dirty="0" err="1">
                <a:cs typeface="Arial" charset="0"/>
              </a:rPr>
              <a:t>odihna</a:t>
            </a:r>
            <a:r>
              <a:rPr lang="en-US" sz="1800" dirty="0">
                <a:cs typeface="Arial" charset="0"/>
              </a:rPr>
              <a:t> </a:t>
            </a:r>
            <a:r>
              <a:rPr lang="en-US" sz="1800" dirty="0" err="1">
                <a:cs typeface="Arial" charset="0"/>
              </a:rPr>
              <a:t>şi</a:t>
            </a:r>
            <a:r>
              <a:rPr lang="en-US" sz="1800" dirty="0">
                <a:cs typeface="Arial" charset="0"/>
              </a:rPr>
              <a:t> </a:t>
            </a:r>
            <a:r>
              <a:rPr lang="en-US" sz="1800" dirty="0" err="1">
                <a:cs typeface="Arial" charset="0"/>
              </a:rPr>
              <a:t>organismele</a:t>
            </a:r>
            <a:r>
              <a:rPr lang="en-US" sz="1800" dirty="0">
                <a:cs typeface="Arial" charset="0"/>
              </a:rPr>
              <a:t> </a:t>
            </a:r>
            <a:r>
              <a:rPr lang="en-US" sz="1800" dirty="0" err="1">
                <a:cs typeface="Arial" charset="0"/>
              </a:rPr>
              <a:t>judiciare</a:t>
            </a:r>
            <a:endParaRPr lang="en-US" sz="1800" dirty="0">
              <a:cs typeface="Arial" charset="0"/>
            </a:endParaRPr>
          </a:p>
          <a:p>
            <a:pPr marL="0" indent="0" algn="just">
              <a:buNone/>
            </a:pPr>
            <a:r>
              <a:rPr lang="en-US" sz="1800" dirty="0">
                <a:cs typeface="Arial" charset="0"/>
              </a:rPr>
              <a:t> </a:t>
            </a:r>
          </a:p>
          <a:p>
            <a:pPr marL="0" indent="0" algn="just">
              <a:buNone/>
            </a:pPr>
            <a:r>
              <a:rPr lang="en-US" sz="1800" dirty="0" err="1">
                <a:cs typeface="Arial" charset="0"/>
              </a:rPr>
              <a:t>Datele</a:t>
            </a:r>
            <a:r>
              <a:rPr lang="en-US" sz="1800" dirty="0">
                <a:cs typeface="Arial" charset="0"/>
              </a:rPr>
              <a:t> pot fi </a:t>
            </a:r>
            <a:r>
              <a:rPr lang="en-US" sz="1800" dirty="0" err="1">
                <a:cs typeface="Arial" charset="0"/>
              </a:rPr>
              <a:t>stocate</a:t>
            </a:r>
            <a:r>
              <a:rPr lang="en-US" sz="1800" dirty="0">
                <a:cs typeface="Arial" charset="0"/>
              </a:rPr>
              <a:t> de </a:t>
            </a:r>
            <a:r>
              <a:rPr lang="en-US" sz="1800" dirty="0" err="1">
                <a:cs typeface="Arial" charset="0"/>
              </a:rPr>
              <a:t>către</a:t>
            </a:r>
            <a:r>
              <a:rPr lang="en-US" sz="1800" dirty="0">
                <a:cs typeface="Arial" charset="0"/>
              </a:rPr>
              <a:t> </a:t>
            </a:r>
            <a:r>
              <a:rPr lang="en-US" sz="1800" dirty="0" err="1">
                <a:cs typeface="Arial" charset="0"/>
              </a:rPr>
              <a:t>autorităţile</a:t>
            </a:r>
            <a:r>
              <a:rPr lang="en-US" sz="1800" dirty="0">
                <a:cs typeface="Arial" charset="0"/>
              </a:rPr>
              <a:t> de control </a:t>
            </a:r>
            <a:r>
              <a:rPr lang="en-US" sz="1800" dirty="0" err="1">
                <a:cs typeface="Arial" charset="0"/>
              </a:rPr>
              <a:t>doar</a:t>
            </a:r>
            <a:r>
              <a:rPr lang="en-US" sz="1800" dirty="0">
                <a:cs typeface="Arial" charset="0"/>
              </a:rPr>
              <a:t> pe </a:t>
            </a:r>
            <a:r>
              <a:rPr lang="en-US" sz="1800" dirty="0" err="1">
                <a:cs typeface="Arial" charset="0"/>
              </a:rPr>
              <a:t>durata</a:t>
            </a:r>
            <a:r>
              <a:rPr lang="en-US" sz="1800" dirty="0">
                <a:cs typeface="Arial" charset="0"/>
              </a:rPr>
              <a:t> </a:t>
            </a:r>
            <a:r>
              <a:rPr lang="en-US" sz="1800" dirty="0" err="1">
                <a:cs typeface="Arial" charset="0"/>
              </a:rPr>
              <a:t>controlului</a:t>
            </a:r>
            <a:r>
              <a:rPr lang="en-US" sz="1800" dirty="0">
                <a:cs typeface="Arial" charset="0"/>
              </a:rPr>
              <a:t> </a:t>
            </a:r>
            <a:r>
              <a:rPr lang="en-US" sz="1800" dirty="0" err="1">
                <a:cs typeface="Arial" charset="0"/>
              </a:rPr>
              <a:t>în</a:t>
            </a:r>
            <a:r>
              <a:rPr lang="en-US" sz="1800" dirty="0">
                <a:cs typeface="Arial" charset="0"/>
              </a:rPr>
              <a:t> </a:t>
            </a:r>
            <a:r>
              <a:rPr lang="en-US" sz="1800" dirty="0" err="1">
                <a:cs typeface="Arial" charset="0"/>
              </a:rPr>
              <a:t>trafic</a:t>
            </a:r>
            <a:r>
              <a:rPr lang="en-US" sz="1800" dirty="0">
                <a:cs typeface="Arial" charset="0"/>
              </a:rPr>
              <a:t> </a:t>
            </a:r>
            <a:r>
              <a:rPr lang="en-US" sz="1800" dirty="0" err="1">
                <a:cs typeface="Arial" charset="0"/>
              </a:rPr>
              <a:t>şi</a:t>
            </a:r>
            <a:r>
              <a:rPr lang="en-US" sz="1800" dirty="0">
                <a:cs typeface="Arial" charset="0"/>
              </a:rPr>
              <a:t> sunt </a:t>
            </a:r>
            <a:r>
              <a:rPr lang="en-US" sz="1800" dirty="0" err="1">
                <a:cs typeface="Arial" charset="0"/>
              </a:rPr>
              <a:t>şterse</a:t>
            </a:r>
            <a:r>
              <a:rPr lang="en-US" sz="1800" dirty="0">
                <a:cs typeface="Arial" charset="0"/>
              </a:rPr>
              <a:t> la </a:t>
            </a:r>
            <a:r>
              <a:rPr lang="en-US" sz="1800" dirty="0" err="1">
                <a:cs typeface="Arial" charset="0"/>
              </a:rPr>
              <a:t>cel</a:t>
            </a:r>
            <a:r>
              <a:rPr lang="en-US" sz="1800" dirty="0">
                <a:cs typeface="Arial" charset="0"/>
              </a:rPr>
              <a:t> </a:t>
            </a:r>
            <a:r>
              <a:rPr lang="en-US" sz="1800" dirty="0" err="1">
                <a:cs typeface="Arial" charset="0"/>
              </a:rPr>
              <a:t>mult</a:t>
            </a:r>
            <a:r>
              <a:rPr lang="en-US" sz="1800" dirty="0">
                <a:cs typeface="Arial" charset="0"/>
              </a:rPr>
              <a:t> </a:t>
            </a:r>
            <a:r>
              <a:rPr lang="en-US" sz="1800" dirty="0" err="1">
                <a:cs typeface="Arial" charset="0"/>
              </a:rPr>
              <a:t>trei</a:t>
            </a:r>
            <a:r>
              <a:rPr lang="en-US" sz="1800" dirty="0">
                <a:cs typeface="Arial" charset="0"/>
              </a:rPr>
              <a:t> ore de la </a:t>
            </a:r>
            <a:r>
              <a:rPr lang="en-US" sz="1800" dirty="0" err="1">
                <a:cs typeface="Arial" charset="0"/>
              </a:rPr>
              <a:t>comunicarea</a:t>
            </a:r>
            <a:r>
              <a:rPr lang="en-US" sz="1800" dirty="0">
                <a:cs typeface="Arial" charset="0"/>
              </a:rPr>
              <a:t> </a:t>
            </a:r>
            <a:r>
              <a:rPr lang="en-US" sz="1800" dirty="0" err="1">
                <a:cs typeface="Arial" charset="0"/>
              </a:rPr>
              <a:t>lor</a:t>
            </a:r>
            <a:r>
              <a:rPr lang="en-US" sz="1800" dirty="0">
                <a:cs typeface="Arial" charset="0"/>
              </a:rPr>
              <a:t>, cu </a:t>
            </a:r>
            <a:r>
              <a:rPr lang="en-US" sz="1800" dirty="0" err="1">
                <a:cs typeface="Arial" charset="0"/>
              </a:rPr>
              <a:t>excepţia</a:t>
            </a:r>
            <a:r>
              <a:rPr lang="en-US" sz="1800" dirty="0">
                <a:cs typeface="Arial" charset="0"/>
              </a:rPr>
              <a:t> </a:t>
            </a:r>
            <a:r>
              <a:rPr lang="en-US" sz="1800" dirty="0" err="1">
                <a:cs typeface="Arial" charset="0"/>
              </a:rPr>
              <a:t>cazului</a:t>
            </a:r>
            <a:r>
              <a:rPr lang="en-US" sz="1800" dirty="0">
                <a:cs typeface="Arial" charset="0"/>
              </a:rPr>
              <a:t> </a:t>
            </a:r>
            <a:r>
              <a:rPr lang="en-US" sz="1800" dirty="0" err="1">
                <a:cs typeface="Arial" charset="0"/>
              </a:rPr>
              <a:t>în</a:t>
            </a:r>
            <a:r>
              <a:rPr lang="en-US" sz="1800" dirty="0">
                <a:cs typeface="Arial" charset="0"/>
              </a:rPr>
              <a:t> care </a:t>
            </a:r>
            <a:r>
              <a:rPr lang="en-US" sz="1800" dirty="0" err="1">
                <a:cs typeface="Arial" charset="0"/>
              </a:rPr>
              <a:t>datele</a:t>
            </a:r>
            <a:r>
              <a:rPr lang="en-US" sz="1800" dirty="0">
                <a:cs typeface="Arial" charset="0"/>
              </a:rPr>
              <a:t> </a:t>
            </a:r>
            <a:r>
              <a:rPr lang="en-US" sz="1800" dirty="0" err="1">
                <a:cs typeface="Arial" charset="0"/>
              </a:rPr>
              <a:t>indică</a:t>
            </a:r>
            <a:r>
              <a:rPr lang="en-US" sz="1800" dirty="0">
                <a:cs typeface="Arial" charset="0"/>
              </a:rPr>
              <a:t> o </a:t>
            </a:r>
            <a:r>
              <a:rPr lang="en-US" sz="1800" dirty="0" err="1">
                <a:cs typeface="Arial" charset="0"/>
              </a:rPr>
              <a:t>posibilă</a:t>
            </a:r>
            <a:r>
              <a:rPr lang="en-US" sz="1800" dirty="0">
                <a:cs typeface="Arial" charset="0"/>
              </a:rPr>
              <a:t> </a:t>
            </a:r>
            <a:r>
              <a:rPr lang="en-US" sz="1800" dirty="0" err="1">
                <a:cs typeface="Arial" charset="0"/>
              </a:rPr>
              <a:t>manipulare</a:t>
            </a:r>
            <a:r>
              <a:rPr lang="en-US" sz="1800" dirty="0">
                <a:cs typeface="Arial" charset="0"/>
              </a:rPr>
              <a:t> sau un </a:t>
            </a:r>
            <a:r>
              <a:rPr lang="en-US" sz="1800" dirty="0" err="1">
                <a:cs typeface="Arial" charset="0"/>
              </a:rPr>
              <a:t>posibil</a:t>
            </a:r>
            <a:r>
              <a:rPr lang="en-US" sz="1800" dirty="0">
                <a:cs typeface="Arial" charset="0"/>
              </a:rPr>
              <a:t> </a:t>
            </a:r>
            <a:r>
              <a:rPr lang="en-US" sz="1800" dirty="0" err="1">
                <a:cs typeface="Arial" charset="0"/>
              </a:rPr>
              <a:t>abuz</a:t>
            </a:r>
            <a:r>
              <a:rPr lang="en-US" sz="1800" dirty="0">
                <a:cs typeface="Arial" charset="0"/>
              </a:rPr>
              <a:t> care </a:t>
            </a:r>
            <a:r>
              <a:rPr lang="en-US" sz="1800" dirty="0" err="1">
                <a:cs typeface="Arial" charset="0"/>
              </a:rPr>
              <a:t>vizează</a:t>
            </a:r>
            <a:r>
              <a:rPr lang="en-US" sz="1800" dirty="0">
                <a:cs typeface="Arial" charset="0"/>
              </a:rPr>
              <a:t> </a:t>
            </a:r>
            <a:r>
              <a:rPr lang="en-US" sz="1800" dirty="0" err="1">
                <a:cs typeface="Arial" charset="0"/>
              </a:rPr>
              <a:t>tahograful</a:t>
            </a:r>
            <a:r>
              <a:rPr lang="en-US" sz="1800" dirty="0">
                <a:cs typeface="Arial" charset="0"/>
              </a:rPr>
              <a:t>.</a:t>
            </a:r>
          </a:p>
          <a:p>
            <a:pPr marL="0" indent="0" algn="just">
              <a:buNone/>
            </a:pPr>
            <a:endParaRPr lang="en-US" sz="1800" dirty="0">
              <a:cs typeface="Arial" charset="0"/>
            </a:endParaRPr>
          </a:p>
          <a:p>
            <a:pPr marL="0" indent="0" algn="just">
              <a:buNone/>
            </a:pPr>
            <a:r>
              <a:rPr lang="en-US" sz="1800" dirty="0" err="1">
                <a:cs typeface="Arial" charset="0"/>
              </a:rPr>
              <a:t>Dacă</a:t>
            </a:r>
            <a:r>
              <a:rPr lang="en-US" sz="1800" dirty="0">
                <a:cs typeface="Arial" charset="0"/>
              </a:rPr>
              <a:t> </a:t>
            </a:r>
            <a:r>
              <a:rPr lang="en-US" sz="1800" dirty="0" err="1">
                <a:cs typeface="Arial" charset="0"/>
              </a:rPr>
              <a:t>manipularea</a:t>
            </a:r>
            <a:r>
              <a:rPr lang="en-US" sz="1800" dirty="0">
                <a:cs typeface="Arial" charset="0"/>
              </a:rPr>
              <a:t> sau </a:t>
            </a:r>
            <a:r>
              <a:rPr lang="en-US" sz="1800" dirty="0" err="1">
                <a:cs typeface="Arial" charset="0"/>
              </a:rPr>
              <a:t>abuzul</a:t>
            </a:r>
            <a:r>
              <a:rPr lang="en-US" sz="1800" dirty="0">
                <a:cs typeface="Arial" charset="0"/>
              </a:rPr>
              <a:t> nu se </a:t>
            </a:r>
            <a:r>
              <a:rPr lang="en-US" sz="1800" dirty="0" err="1">
                <a:cs typeface="Arial" charset="0"/>
              </a:rPr>
              <a:t>confirmă</a:t>
            </a:r>
            <a:r>
              <a:rPr lang="en-US" sz="1800" dirty="0">
                <a:cs typeface="Arial" charset="0"/>
              </a:rPr>
              <a:t>, </a:t>
            </a:r>
            <a:r>
              <a:rPr lang="en-US" sz="1800" dirty="0" err="1">
                <a:cs typeface="Arial" charset="0"/>
              </a:rPr>
              <a:t>datele</a:t>
            </a:r>
            <a:r>
              <a:rPr lang="en-US" sz="1800" dirty="0">
                <a:cs typeface="Arial" charset="0"/>
              </a:rPr>
              <a:t> </a:t>
            </a:r>
            <a:r>
              <a:rPr lang="en-US" sz="1800" dirty="0" err="1">
                <a:cs typeface="Arial" charset="0"/>
              </a:rPr>
              <a:t>transmise</a:t>
            </a:r>
            <a:r>
              <a:rPr lang="en-US" sz="1800" dirty="0">
                <a:cs typeface="Arial" charset="0"/>
              </a:rPr>
              <a:t> se </a:t>
            </a:r>
            <a:r>
              <a:rPr lang="en-US" sz="1800" dirty="0" err="1">
                <a:cs typeface="Arial" charset="0"/>
              </a:rPr>
              <a:t>şterg</a:t>
            </a:r>
            <a:r>
              <a:rPr lang="en-US" sz="1800" dirty="0">
                <a:cs typeface="Arial" charset="0"/>
              </a:rPr>
              <a:t>.</a:t>
            </a:r>
          </a:p>
        </p:txBody>
      </p:sp>
    </p:spTree>
    <p:extLst>
      <p:ext uri="{BB962C8B-B14F-4D97-AF65-F5344CB8AC3E}">
        <p14:creationId xmlns:p14="http://schemas.microsoft.com/office/powerpoint/2010/main" val="10388496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213358" y="1844824"/>
            <a:ext cx="885698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ro-RO" sz="2400" b="1" dirty="0"/>
              <a:t>Instalarea</a:t>
            </a:r>
            <a:r>
              <a:rPr lang="en-US" sz="2400" b="1" dirty="0"/>
              <a:t>,</a:t>
            </a:r>
            <a:r>
              <a:rPr lang="ro-RO" sz="2400" b="1" dirty="0"/>
              <a:t> inspecţia</a:t>
            </a:r>
            <a:r>
              <a:rPr lang="en-US" sz="2400" b="1" dirty="0"/>
              <a:t>, </a:t>
            </a:r>
            <a:r>
              <a:rPr lang="en-US" sz="2400" b="1" dirty="0" err="1"/>
              <a:t>repararea</a:t>
            </a:r>
            <a:r>
              <a:rPr lang="ro-RO" sz="2400" b="1" dirty="0"/>
              <a:t> </a:t>
            </a:r>
            <a:endParaRPr lang="en-US" sz="2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ro-RO" dirty="0"/>
              <a:t>Tahografele pot fi instalate sau reparate doar de montatori in ateliere sau producători de vehicule aprobaţi în acest scop de autorităţile competente.</a:t>
            </a:r>
            <a:endParaRPr lang="en-US" dirty="0"/>
          </a:p>
          <a:p>
            <a:pPr marL="285750" indent="-285750">
              <a:buFont typeface="Arial" panose="020B0604020202020204" pitchFamily="34" charset="0"/>
              <a:buChar char="•"/>
            </a:pPr>
            <a:r>
              <a:rPr lang="ro-RO" dirty="0"/>
              <a:t>Montatorii, atelierele sau producătorii de vehicule aprobaţi sigilează tahograful, în conformitate cu specificaţiile incluse în certificatul de omologare de</a:t>
            </a:r>
            <a:r>
              <a:rPr lang="en-US" dirty="0"/>
              <a:t> tip</a:t>
            </a:r>
            <a:r>
              <a:rPr lang="ro-RO" dirty="0"/>
              <a:t>, după ce verifică funcţionarea corectă a acestuia şi, în special, astfel încât să garanteze că niciun dispozitiv de manipulare nu poate să falsifice sau să modifice datele înregistrate.</a:t>
            </a:r>
            <a:endParaRPr lang="en-US" dirty="0"/>
          </a:p>
          <a:p>
            <a:pPr marL="285750" indent="-285750">
              <a:buFont typeface="Arial" panose="020B0604020202020204" pitchFamily="34" charset="0"/>
              <a:buChar char="•"/>
            </a:pPr>
            <a:r>
              <a:rPr lang="ro-RO" dirty="0"/>
              <a:t>Montatorul, atelierul sau producătorul de vehicule aprobat aplică o marcă specială pe sigiliile pe care le ataşează în ceea ce priveşte tahografele digitale, introduce datele electronice de securitate pentru realizarea verificărilor de autentificare.	</a:t>
            </a:r>
            <a:endParaRPr lang="en-US" dirty="0"/>
          </a:p>
          <a:p>
            <a:pPr marL="285750" indent="-285750">
              <a:buFont typeface="Arial" panose="020B0604020202020204" pitchFamily="34" charset="0"/>
              <a:buChar char="•"/>
            </a:pPr>
            <a:r>
              <a:rPr lang="ro-RO" dirty="0"/>
              <a:t>Tahografele digitale nu se repara ci doar se inlocuiesc.</a:t>
            </a:r>
            <a:endParaRPr lang="en-US" dirty="0"/>
          </a:p>
          <a:p>
            <a:pPr marL="285750" indent="-285750">
              <a:buFont typeface="Arial" panose="020B0604020202020204" pitchFamily="34" charset="0"/>
              <a:buChar char="•"/>
            </a:pPr>
            <a:r>
              <a:rPr lang="ro-RO" dirty="0"/>
              <a:t>In caz de defectare a tahografului analog acesta nu se mai repara ci se inlocuieste cu tahograf digital de generatia 1 sau 2.</a:t>
            </a:r>
            <a:endParaRPr lang="en-US" dirty="0"/>
          </a:p>
          <a:p>
            <a:r>
              <a:rPr lang="en-US" dirty="0"/>
              <a:t>         </a:t>
            </a:r>
          </a:p>
        </p:txBody>
      </p:sp>
    </p:spTree>
    <p:extLst>
      <p:ext uri="{BB962C8B-B14F-4D97-AF65-F5344CB8AC3E}">
        <p14:creationId xmlns:p14="http://schemas.microsoft.com/office/powerpoint/2010/main" val="8031180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5614" y="1200150"/>
            <a:ext cx="8363272" cy="4031873"/>
          </a:xfrm>
          <a:prstGeom prst="rect">
            <a:avLst/>
          </a:prstGeom>
        </p:spPr>
        <p:txBody>
          <a:bodyPr wrap="square">
            <a:spAutoFit/>
          </a:bodyPr>
          <a:lstStyle/>
          <a:p>
            <a:pPr>
              <a:defRPr/>
            </a:pPr>
            <a:r>
              <a:rPr lang="ro-RO" sz="2400" b="1" dirty="0"/>
              <a:t>Inspecţiile tahografelor</a:t>
            </a:r>
            <a:endParaRPr lang="en-US" sz="2400" dirty="0"/>
          </a:p>
          <a:p>
            <a:pPr>
              <a:defRPr/>
            </a:pPr>
            <a:r>
              <a:rPr lang="ro-RO" dirty="0"/>
              <a:t> </a:t>
            </a:r>
            <a:endParaRPr lang="en-US" dirty="0"/>
          </a:p>
          <a:p>
            <a:pPr>
              <a:defRPr/>
            </a:pPr>
            <a:r>
              <a:rPr lang="ro-RO" dirty="0"/>
              <a:t>Inspectiile periodice se efectuează cel puţin o dată la doi ani.</a:t>
            </a:r>
            <a:r>
              <a:rPr lang="en-US" dirty="0"/>
              <a:t> </a:t>
            </a:r>
            <a:r>
              <a:rPr lang="ro-RO" dirty="0"/>
              <a:t>Inspecţiile menţionate verifică cel puţin următoarele aspecte:</a:t>
            </a:r>
            <a:endParaRPr lang="en-US" dirty="0"/>
          </a:p>
          <a:p>
            <a:pPr>
              <a:defRPr/>
            </a:pPr>
            <a:endParaRPr lang="en-US" dirty="0"/>
          </a:p>
          <a:p>
            <a:pPr marL="285750" indent="-285750">
              <a:buFont typeface="Arial" panose="020B0604020202020204" pitchFamily="34" charset="0"/>
              <a:buChar char="•"/>
              <a:defRPr/>
            </a:pPr>
            <a:r>
              <a:rPr lang="ro-RO" dirty="0"/>
              <a:t>tahograful este corect instalat şi este corespunzător pentru vehicul;</a:t>
            </a:r>
            <a:endParaRPr lang="en-US" dirty="0"/>
          </a:p>
          <a:p>
            <a:pPr marL="285750" indent="-285750">
              <a:buFont typeface="Arial" panose="020B0604020202020204" pitchFamily="34" charset="0"/>
              <a:buChar char="•"/>
              <a:defRPr/>
            </a:pPr>
            <a:r>
              <a:rPr lang="ro-RO" dirty="0"/>
              <a:t>tahograful funcţionează în mod corespunzător;</a:t>
            </a:r>
            <a:endParaRPr lang="en-US" dirty="0"/>
          </a:p>
          <a:p>
            <a:pPr marL="285750" indent="-285750">
              <a:buFont typeface="Arial" panose="020B0604020202020204" pitchFamily="34" charset="0"/>
              <a:buChar char="•"/>
              <a:defRPr/>
            </a:pPr>
            <a:r>
              <a:rPr lang="ro-RO" dirty="0"/>
              <a:t>pe tahograf se regăseşte marca de omologare de tip;</a:t>
            </a:r>
            <a:endParaRPr lang="en-US" dirty="0"/>
          </a:p>
          <a:p>
            <a:pPr marL="285750" indent="-285750">
              <a:buFont typeface="Arial" panose="020B0604020202020204" pitchFamily="34" charset="0"/>
              <a:buChar char="•"/>
              <a:defRPr/>
            </a:pPr>
            <a:r>
              <a:rPr lang="ro-RO" dirty="0"/>
              <a:t>plăcuţa de instalare este fixată;</a:t>
            </a:r>
            <a:endParaRPr lang="en-US" dirty="0"/>
          </a:p>
          <a:p>
            <a:pPr marL="285750" indent="-285750">
              <a:buFont typeface="Arial" panose="020B0604020202020204" pitchFamily="34" charset="0"/>
              <a:buChar char="•"/>
              <a:defRPr/>
            </a:pPr>
            <a:r>
              <a:rPr lang="ro-RO" dirty="0"/>
              <a:t>toate sigiliile sunt intacte şi eficace;</a:t>
            </a:r>
            <a:endParaRPr lang="en-US" dirty="0"/>
          </a:p>
          <a:p>
            <a:pPr marL="285750" indent="-285750">
              <a:buFont typeface="Arial" panose="020B0604020202020204" pitchFamily="34" charset="0"/>
              <a:buChar char="•"/>
              <a:defRPr/>
            </a:pPr>
            <a:r>
              <a:rPr lang="en-US" dirty="0"/>
              <a:t>n</a:t>
            </a:r>
            <a:r>
              <a:rPr lang="ro-RO" dirty="0"/>
              <a:t>u există dispozitive de manipulare ataşate la tahograf sau urme ale utilizării unor astfel de dispozitive;</a:t>
            </a:r>
            <a:endParaRPr lang="en-US" dirty="0"/>
          </a:p>
          <a:p>
            <a:pPr marL="285750" indent="-285750">
              <a:buFont typeface="Arial" panose="020B0604020202020204" pitchFamily="34" charset="0"/>
              <a:buChar char="•"/>
              <a:defRPr/>
            </a:pPr>
            <a:r>
              <a:rPr lang="ro-RO" dirty="0"/>
              <a:t>dimensiunea pneurilor şi circumferinţa efectivă a pneurilor.</a:t>
            </a:r>
            <a:endParaRPr lang="en-US" dirty="0"/>
          </a:p>
          <a:p>
            <a:pPr marL="285750" indent="-285750">
              <a:buFontTx/>
              <a:buChar char="-"/>
              <a:defRPr/>
            </a:pPr>
            <a:endParaRPr lang="en-US" sz="1600" dirty="0"/>
          </a:p>
        </p:txBody>
      </p:sp>
    </p:spTree>
    <p:extLst>
      <p:ext uri="{BB962C8B-B14F-4D97-AF65-F5344CB8AC3E}">
        <p14:creationId xmlns:p14="http://schemas.microsoft.com/office/powerpoint/2010/main" val="11681988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686C-251B-4895-BADE-6FB00F02AE12}"/>
              </a:ext>
            </a:extLst>
          </p:cNvPr>
          <p:cNvSpPr>
            <a:spLocks noGrp="1"/>
          </p:cNvSpPr>
          <p:nvPr>
            <p:ph type="title"/>
          </p:nvPr>
        </p:nvSpPr>
        <p:spPr/>
        <p:txBody>
          <a:bodyPr/>
          <a:lstStyle/>
          <a:p>
            <a:r>
              <a:rPr lang="en-US" b="1" dirty="0" err="1"/>
              <a:t>Sigiliul</a:t>
            </a:r>
            <a:r>
              <a:rPr lang="en-US" b="1" dirty="0"/>
              <a:t> </a:t>
            </a:r>
            <a:r>
              <a:rPr lang="en-US" b="1" dirty="0" err="1"/>
              <a:t>tahografului</a:t>
            </a:r>
            <a:r>
              <a:rPr lang="en-US" b="1" dirty="0"/>
              <a:t> (1/2)</a:t>
            </a:r>
            <a:endParaRPr lang="ro-RO" b="1" dirty="0"/>
          </a:p>
        </p:txBody>
      </p:sp>
      <p:sp>
        <p:nvSpPr>
          <p:cNvPr id="3" name="Content Placeholder 2">
            <a:extLst>
              <a:ext uri="{FF2B5EF4-FFF2-40B4-BE49-F238E27FC236}">
                <a16:creationId xmlns:a16="http://schemas.microsoft.com/office/drawing/2014/main" id="{A58F7141-36CC-4FD6-8822-09BB8A7E9DA4}"/>
              </a:ext>
            </a:extLst>
          </p:cNvPr>
          <p:cNvSpPr>
            <a:spLocks noGrp="1"/>
          </p:cNvSpPr>
          <p:nvPr>
            <p:ph idx="1"/>
          </p:nvPr>
        </p:nvSpPr>
        <p:spPr/>
        <p:txBody>
          <a:bodyPr>
            <a:normAutofit lnSpcReduction="10000"/>
          </a:bodyPr>
          <a:lstStyle/>
          <a:p>
            <a:pPr>
              <a:spcBef>
                <a:spcPts val="0"/>
              </a:spcBef>
              <a:spcAft>
                <a:spcPts val="600"/>
              </a:spcAft>
            </a:pPr>
            <a:r>
              <a:rPr lang="ro-RO" sz="1800" dirty="0">
                <a:effectLst/>
                <a:ea typeface="Times New Roman" panose="02020603050405020304" pitchFamily="18" charset="0"/>
              </a:rPr>
              <a:t>Un sigiliu se îndepărtează sau se rupe doar:</a:t>
            </a:r>
            <a:endParaRPr lang="en-US" sz="1800" dirty="0">
              <a:effectLst/>
              <a:ea typeface="Times New Roman" panose="02020603050405020304" pitchFamily="18" charset="0"/>
            </a:endParaRPr>
          </a:p>
          <a:p>
            <a:pPr marL="0" marR="0" indent="0">
              <a:spcBef>
                <a:spcPts val="0"/>
              </a:spcBef>
              <a:spcAft>
                <a:spcPts val="600"/>
              </a:spcAft>
              <a:buNone/>
            </a:pPr>
            <a:endParaRPr lang="ro-RO" sz="1800" dirty="0">
              <a:effectLst/>
              <a:ea typeface="Times New Roman" panose="02020603050405020304" pitchFamily="18" charset="0"/>
            </a:endParaRPr>
          </a:p>
          <a:p>
            <a:pPr lvl="1">
              <a:spcBef>
                <a:spcPts val="0"/>
              </a:spcBef>
              <a:spcAft>
                <a:spcPts val="600"/>
              </a:spcAft>
              <a:tabLst>
                <a:tab pos="914400" algn="l"/>
              </a:tabLst>
            </a:pPr>
            <a:r>
              <a:rPr lang="ro-RO" sz="1800" dirty="0">
                <a:effectLst/>
                <a:ea typeface="Times New Roman" panose="02020603050405020304" pitchFamily="18" charset="0"/>
              </a:rPr>
              <a:t>de către montatori sau ateliere aprobate de autoritățile competente în temeiul articolului 24, în scopul reparării, mentenanței sau recalibrării tahografului, sau de către agenții de control formați în mod corespunzător și, atunci când este necesar, autorizați, în scopuri de control;</a:t>
            </a:r>
          </a:p>
          <a:p>
            <a:pPr lvl="1"/>
            <a:r>
              <a:rPr lang="ro-RO" sz="1800" dirty="0">
                <a:effectLst/>
                <a:ea typeface="Times New Roman" panose="02020603050405020304" pitchFamily="18" charset="0"/>
              </a:rPr>
              <a:t>în scopul unei reparări sau al unei modificări a vehiculului care afectează sigiliul. În astfel de cazuri, se păstrează la bordul  vehiculului  o  declarație  scrisă  care  menționează data și ora la care sigiliul a fost rupt  și  care  prezintă  motivele pentru îndepărtarea sigiliului.</a:t>
            </a:r>
            <a:endParaRPr lang="en-US" sz="1800" dirty="0">
              <a:effectLst/>
              <a:ea typeface="Times New Roman" panose="02020603050405020304" pitchFamily="18" charset="0"/>
            </a:endParaRPr>
          </a:p>
          <a:p>
            <a:pPr marL="457200" lvl="1" indent="0">
              <a:buNone/>
            </a:pPr>
            <a:endParaRPr lang="en-US" sz="1800" dirty="0">
              <a:effectLst/>
              <a:ea typeface="Times New Roman" panose="02020603050405020304" pitchFamily="18" charset="0"/>
            </a:endParaRPr>
          </a:p>
          <a:p>
            <a:r>
              <a:rPr kumimoji="0" lang="ro-RO" sz="1800" b="0" i="0" u="none" strike="noStrike" kern="1200" cap="none" spc="0" normalizeH="0" baseline="0" noProof="0" dirty="0">
                <a:ln>
                  <a:noFill/>
                </a:ln>
                <a:solidFill>
                  <a:srgbClr val="FF0000"/>
                </a:solidFill>
                <a:effectLst/>
                <a:uLnTx/>
                <a:uFillTx/>
                <a:ea typeface="Times New Roman" panose="02020603050405020304" pitchFamily="18" charset="0"/>
                <a:cs typeface="+mn-cs"/>
              </a:rPr>
              <a:t>Sigiliile îndepărtate sau rupte se înlocuiesc de către un montator sau un atelier aprobat, fără întârzieri nejustificate și cel târziu în termen de șapte zile de la îndepărtarea sau ruperea acestora. În cazul în care sigiliile au fost îndepărtate sau rupte în scopul controlului, acestea pot fi înlocuite de un agent de control echipat cu aparatură de sigilare și cu o marcă specială unică, fără întârzieri nejustificate.</a:t>
            </a:r>
            <a:endParaRPr kumimoji="0" lang="ro-RO" sz="1800" b="0" i="0" u="none" strike="noStrike" kern="1200" cap="none" spc="0" normalizeH="0" baseline="0" noProof="0" dirty="0">
              <a:ln>
                <a:noFill/>
              </a:ln>
              <a:solidFill>
                <a:prstClr val="black"/>
              </a:solidFill>
              <a:effectLst/>
              <a:uLnTx/>
              <a:uFillTx/>
              <a:ea typeface="Times New Roman" panose="02020603050405020304" pitchFamily="18" charset="0"/>
              <a:cs typeface="+mn-cs"/>
            </a:endParaRPr>
          </a:p>
          <a:p>
            <a:endParaRPr lang="en-US" sz="1800" dirty="0">
              <a:effectLst/>
              <a:ea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606036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5203C9-7D84-4E2C-980E-D38655F091A1}"/>
              </a:ext>
            </a:extLst>
          </p:cNvPr>
          <p:cNvSpPr>
            <a:spLocks noGrp="1"/>
          </p:cNvSpPr>
          <p:nvPr>
            <p:ph idx="1"/>
          </p:nvPr>
        </p:nvSpPr>
        <p:spPr>
          <a:xfrm>
            <a:off x="457200" y="1556792"/>
            <a:ext cx="8229600" cy="4525963"/>
          </a:xfrm>
        </p:spPr>
        <p:txBody>
          <a:bodyPr>
            <a:normAutofit fontScale="92500" lnSpcReduction="10000"/>
          </a:bodyPr>
          <a:lstStyle/>
          <a:p>
            <a:pPr marL="0" marR="201295" algn="just">
              <a:spcBef>
                <a:spcPts val="0"/>
              </a:spcBef>
              <a:spcAft>
                <a:spcPts val="600"/>
              </a:spcAft>
            </a:pPr>
            <a:r>
              <a:rPr lang="ro-RO" sz="1800" dirty="0">
                <a:solidFill>
                  <a:srgbClr val="FF0000"/>
                </a:solidFill>
                <a:effectLst/>
                <a:ea typeface="Times New Roman" panose="02020603050405020304" pitchFamily="18" charset="0"/>
              </a:rPr>
              <a:t>Atunci când un agent de control îndepărtează un sigiliu, cardul de control se introduce în tahograf din momentul îndepărtării sigiliului și până la încheierea inspecției, inclusiv în cazul aplicării unui nou sigiliu. </a:t>
            </a:r>
            <a:endParaRPr lang="en-US" sz="1800" dirty="0">
              <a:solidFill>
                <a:srgbClr val="FF0000"/>
              </a:solidFill>
              <a:effectLst/>
              <a:ea typeface="Times New Roman" panose="02020603050405020304" pitchFamily="18" charset="0"/>
            </a:endParaRPr>
          </a:p>
          <a:p>
            <a:pPr marL="0" marR="201295" algn="just">
              <a:spcBef>
                <a:spcPts val="0"/>
              </a:spcBef>
              <a:spcAft>
                <a:spcPts val="600"/>
              </a:spcAft>
            </a:pPr>
            <a:r>
              <a:rPr lang="ro-RO" sz="1800" dirty="0">
                <a:solidFill>
                  <a:srgbClr val="FF0000"/>
                </a:solidFill>
                <a:effectLst/>
                <a:ea typeface="Times New Roman" panose="02020603050405020304" pitchFamily="18" charset="0"/>
              </a:rPr>
              <a:t>Agentul de control emite o declarație scrisă care cuprinde cel puțin următoarele informații:</a:t>
            </a:r>
            <a:endParaRPr lang="ro-RO" sz="180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numărul de identificare al</a:t>
            </a:r>
            <a:r>
              <a:rPr lang="ro-RO" sz="1800" spc="-15" dirty="0">
                <a:solidFill>
                  <a:srgbClr val="FF0000"/>
                </a:solidFill>
                <a:effectLst/>
                <a:ea typeface="Times New Roman" panose="02020603050405020304" pitchFamily="18" charset="0"/>
              </a:rPr>
              <a:t> </a:t>
            </a:r>
            <a:r>
              <a:rPr lang="ro-RO" sz="1800" spc="-10" dirty="0">
                <a:solidFill>
                  <a:srgbClr val="FF0000"/>
                </a:solidFill>
                <a:effectLst/>
                <a:ea typeface="Times New Roman" panose="02020603050405020304" pitchFamily="18" charset="0"/>
              </a:rPr>
              <a:t>vehiculului;</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numele agentului;</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autoritatea de control și statul membru;</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numărul cardului de control;</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numărul sigiliului</a:t>
            </a:r>
            <a:r>
              <a:rPr lang="ro-RO" sz="1800" spc="-5" dirty="0">
                <a:solidFill>
                  <a:srgbClr val="FF0000"/>
                </a:solidFill>
                <a:effectLst/>
                <a:ea typeface="Times New Roman" panose="02020603050405020304" pitchFamily="18" charset="0"/>
              </a:rPr>
              <a:t> </a:t>
            </a:r>
            <a:r>
              <a:rPr lang="ro-RO" sz="1800" spc="-10" dirty="0">
                <a:solidFill>
                  <a:srgbClr val="FF0000"/>
                </a:solidFill>
                <a:effectLst/>
                <a:ea typeface="Times New Roman" panose="02020603050405020304" pitchFamily="18" charset="0"/>
              </a:rPr>
              <a:t>îndepărtat;</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data și ora îndepărtării</a:t>
            </a:r>
            <a:r>
              <a:rPr lang="ro-RO" sz="1800" spc="-20" dirty="0">
                <a:solidFill>
                  <a:srgbClr val="FF0000"/>
                </a:solidFill>
                <a:effectLst/>
                <a:ea typeface="Times New Roman" panose="02020603050405020304" pitchFamily="18" charset="0"/>
              </a:rPr>
              <a:t> </a:t>
            </a:r>
            <a:r>
              <a:rPr lang="ro-RO" sz="1800" spc="-10" dirty="0">
                <a:solidFill>
                  <a:srgbClr val="FF0000"/>
                </a:solidFill>
                <a:effectLst/>
                <a:ea typeface="Times New Roman" panose="02020603050405020304" pitchFamily="18" charset="0"/>
              </a:rPr>
              <a:t>sigiliului;</a:t>
            </a:r>
            <a:endParaRPr lang="ro-RO" sz="1800" spc="-10" dirty="0">
              <a:effectLst/>
              <a:ea typeface="Times New Roman" panose="02020603050405020304" pitchFamily="18" charset="0"/>
            </a:endParaRPr>
          </a:p>
          <a:p>
            <a:pPr marL="342900" marR="0" lvl="0" indent="-342900" algn="just">
              <a:spcBef>
                <a:spcPts val="0"/>
              </a:spcBef>
              <a:spcAft>
                <a:spcPts val="600"/>
              </a:spcAft>
              <a:buSzPts val="1200"/>
              <a:buFont typeface="Times New Roman" panose="02020603050405020304" pitchFamily="18" charset="0"/>
              <a:buChar char="–"/>
              <a:tabLst>
                <a:tab pos="983615" algn="l"/>
                <a:tab pos="984250" algn="l"/>
              </a:tabLst>
            </a:pPr>
            <a:r>
              <a:rPr lang="ro-RO" sz="1800" spc="-10" dirty="0">
                <a:solidFill>
                  <a:srgbClr val="FF0000"/>
                </a:solidFill>
                <a:effectLst/>
                <a:ea typeface="Times New Roman" panose="02020603050405020304" pitchFamily="18" charset="0"/>
              </a:rPr>
              <a:t>numărul noului sigiliu, atunci când agentul de control a aplicat un nou</a:t>
            </a:r>
            <a:r>
              <a:rPr lang="ro-RO" sz="1800" spc="-45" dirty="0">
                <a:solidFill>
                  <a:srgbClr val="FF0000"/>
                </a:solidFill>
                <a:effectLst/>
                <a:ea typeface="Times New Roman" panose="02020603050405020304" pitchFamily="18" charset="0"/>
              </a:rPr>
              <a:t> </a:t>
            </a:r>
            <a:r>
              <a:rPr lang="ro-RO" sz="1800" spc="-10" dirty="0">
                <a:solidFill>
                  <a:srgbClr val="FF0000"/>
                </a:solidFill>
                <a:effectLst/>
                <a:ea typeface="Times New Roman" panose="02020603050405020304" pitchFamily="18" charset="0"/>
              </a:rPr>
              <a:t>sigiliu.</a:t>
            </a:r>
            <a:endParaRPr lang="ro-RO" sz="1800" spc="-10" dirty="0">
              <a:effectLst/>
              <a:ea typeface="Times New Roman" panose="02020603050405020304" pitchFamily="18" charset="0"/>
            </a:endParaRPr>
          </a:p>
          <a:p>
            <a:r>
              <a:rPr lang="ro-RO" sz="1800" dirty="0">
                <a:solidFill>
                  <a:srgbClr val="FF0000"/>
                </a:solidFill>
                <a:effectLst/>
                <a:ea typeface="Times New Roman" panose="02020603050405020304" pitchFamily="18" charset="0"/>
              </a:rPr>
              <a:t>Înainte de înlocuirea sigiliilor, un atelier aprobat efectuează o verificare și calibrare a tahografului, cu excepția cazului în care un sigiliu a fost îndepărtat sau rupt în scopul controlului și înlocuit de un agent de control.</a:t>
            </a:r>
            <a:endParaRPr lang="ro-RO" dirty="0"/>
          </a:p>
        </p:txBody>
      </p:sp>
      <p:sp>
        <p:nvSpPr>
          <p:cNvPr id="4" name="Title 1">
            <a:extLst>
              <a:ext uri="{FF2B5EF4-FFF2-40B4-BE49-F238E27FC236}">
                <a16:creationId xmlns:a16="http://schemas.microsoft.com/office/drawing/2014/main" id="{D0F83B4D-F7CE-4A9A-9310-C7DA4AD8A857}"/>
              </a:ext>
            </a:extLst>
          </p:cNvPr>
          <p:cNvSpPr>
            <a:spLocks noGrp="1"/>
          </p:cNvSpPr>
          <p:nvPr>
            <p:ph type="title"/>
          </p:nvPr>
        </p:nvSpPr>
        <p:spPr>
          <a:xfrm>
            <a:off x="457200" y="274638"/>
            <a:ext cx="8229600" cy="1143000"/>
          </a:xfrm>
        </p:spPr>
        <p:txBody>
          <a:bodyPr/>
          <a:lstStyle/>
          <a:p>
            <a:r>
              <a:rPr lang="en-US" b="1" dirty="0" err="1"/>
              <a:t>Sigiliul</a:t>
            </a:r>
            <a:r>
              <a:rPr lang="en-US" b="1" dirty="0"/>
              <a:t> </a:t>
            </a:r>
            <a:r>
              <a:rPr lang="en-US" b="1" dirty="0" err="1"/>
              <a:t>tahografului</a:t>
            </a:r>
            <a:r>
              <a:rPr lang="en-US" b="1" dirty="0"/>
              <a:t> (2/2)</a:t>
            </a:r>
            <a:endParaRPr lang="ro-RO" b="1" dirty="0"/>
          </a:p>
        </p:txBody>
      </p:sp>
    </p:spTree>
    <p:extLst>
      <p:ext uri="{BB962C8B-B14F-4D97-AF65-F5344CB8AC3E}">
        <p14:creationId xmlns:p14="http://schemas.microsoft.com/office/powerpoint/2010/main" val="33054509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1043608" y="2786154"/>
            <a:ext cx="64807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dirty="0"/>
              <a:t> </a:t>
            </a:r>
            <a:r>
              <a:rPr lang="en-US" sz="3200" b="1" dirty="0" err="1"/>
              <a:t>Tahograful</a:t>
            </a:r>
            <a:r>
              <a:rPr lang="en-US" sz="3200" b="1" dirty="0"/>
              <a:t> digital intelligent</a:t>
            </a:r>
          </a:p>
        </p:txBody>
      </p:sp>
    </p:spTree>
    <p:extLst>
      <p:ext uri="{BB962C8B-B14F-4D97-AF65-F5344CB8AC3E}">
        <p14:creationId xmlns:p14="http://schemas.microsoft.com/office/powerpoint/2010/main" val="1883715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Proiect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co-</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finantat</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din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Programul</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Operational Capital </a:t>
            </a:r>
            <a:r>
              <a:rPr kumimoji="0" lang="en-US" sz="700" b="0" i="0" u="none" strike="noStrike" kern="1200" cap="none" spc="0" normalizeH="0" baseline="0" noProof="0" dirty="0" err="1">
                <a:ln>
                  <a:noFill/>
                </a:ln>
                <a:solidFill>
                  <a:srgbClr val="000000"/>
                </a:solidFill>
                <a:effectLst/>
                <a:uLnTx/>
                <a:uFillTx/>
                <a:latin typeface="Arial" charset="0"/>
                <a:ea typeface="+mn-ea"/>
                <a:cs typeface="Arial" charset="0"/>
              </a:rPr>
              <a:t>Uman</a:t>
            </a:r>
            <a:r>
              <a:rPr kumimoji="0" lang="en-US" sz="700" b="0" i="0" u="none" strike="noStrike" kern="1200" cap="none" spc="0" normalizeH="0" baseline="0" noProof="0" dirty="0">
                <a:ln>
                  <a:noFill/>
                </a:ln>
                <a:solidFill>
                  <a:srgbClr val="000000"/>
                </a:solidFill>
                <a:effectLst/>
                <a:uLnTx/>
                <a:uFillTx/>
                <a:latin typeface="Arial" charset="0"/>
                <a:ea typeface="+mn-ea"/>
                <a:cs typeface="Arial" charset="0"/>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Grp="1" noChangeArrowheads="1"/>
          </p:cNvSpPr>
          <p:nvPr>
            <p:ph idx="1"/>
          </p:nvPr>
        </p:nvSpPr>
        <p:spPr>
          <a:xfrm>
            <a:off x="838200" y="2924944"/>
            <a:ext cx="7467600" cy="844550"/>
          </a:xfrm>
        </p:spPr>
        <p:txBody>
          <a:bodyPr>
            <a:normAutofit/>
          </a:bodyPr>
          <a:lstStyle/>
          <a:p>
            <a:pPr marL="0" indent="0" algn="ctr" eaLnBrk="1" hangingPunct="1">
              <a:lnSpc>
                <a:spcPct val="80000"/>
              </a:lnSpc>
              <a:buFontTx/>
              <a:buNone/>
            </a:pPr>
            <a:r>
              <a:rPr lang="en-US" sz="4000" b="1" dirty="0">
                <a:latin typeface="Calibri" pitchFamily="34" charset="0"/>
                <a:cs typeface="Arial" charset="0"/>
              </a:rPr>
              <a:t>[…]</a:t>
            </a:r>
          </a:p>
        </p:txBody>
      </p:sp>
    </p:spTree>
    <p:extLst>
      <p:ext uri="{BB962C8B-B14F-4D97-AF65-F5344CB8AC3E}">
        <p14:creationId xmlns:p14="http://schemas.microsoft.com/office/powerpoint/2010/main" val="3087663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6237288"/>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9552" y="1700808"/>
            <a:ext cx="8147248" cy="452431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ro-RO" sz="1600" b="1" spc="50" dirty="0">
                <a:ln w="11430"/>
                <a:latin typeface="Arial" panose="020B0604020202020204" pitchFamily="34" charset="0"/>
                <a:cs typeface="Arial" panose="020B0604020202020204" pitchFamily="34" charset="0"/>
              </a:rPr>
              <a:t>Această prezentare este un extras din suportul de curs </a:t>
            </a:r>
            <a:r>
              <a:rPr lang="ro-RO" sz="1600" spc="50" dirty="0">
                <a:ln w="11430"/>
                <a:latin typeface="Arial" panose="020B0604020202020204" pitchFamily="34" charset="0"/>
                <a:cs typeface="Arial" panose="020B0604020202020204" pitchFamily="34" charset="0"/>
              </a:rPr>
              <a:t>al</a:t>
            </a:r>
            <a:r>
              <a:rPr lang="ro-RO" sz="1600" b="1" spc="50" dirty="0">
                <a:ln w="11430"/>
                <a:latin typeface="Arial" panose="020B0604020202020204" pitchFamily="34" charset="0"/>
                <a:cs typeface="Arial" panose="020B0604020202020204" pitchFamily="34" charset="0"/>
              </a:rPr>
              <a:t> </a:t>
            </a:r>
            <a:r>
              <a:rPr lang="ro-RO" sz="1600" spc="50" dirty="0">
                <a:ln w="11430"/>
                <a:latin typeface="Arial" panose="020B0604020202020204" pitchFamily="34" charset="0"/>
                <a:cs typeface="Arial" panose="020B0604020202020204" pitchFamily="34" charset="0"/>
              </a:rPr>
              <a:t>programului de specializare conducător auto transport rutier de mărfuri </a:t>
            </a:r>
          </a:p>
          <a:p>
            <a:pPr algn="just"/>
            <a:r>
              <a:rPr lang="ro-RO" sz="1600" b="1" spc="50" dirty="0">
                <a:ln w="11430"/>
                <a:latin typeface="Arial" panose="020B0604020202020204" pitchFamily="34" charset="0"/>
                <a:cs typeface="Arial" panose="020B0604020202020204" pitchFamily="34" charset="0"/>
              </a:rPr>
              <a:t>– modulul </a:t>
            </a:r>
            <a:r>
              <a:rPr lang="vi-VN" sz="1600" b="1" dirty="0">
                <a:latin typeface="Arial" panose="020B0604020202020204" pitchFamily="34" charset="0"/>
                <a:cs typeface="Arial" panose="020B0604020202020204" pitchFamily="34" charset="0"/>
              </a:rPr>
              <a:t>planificarea timpului de lucru (conducere şi odihnă)</a:t>
            </a:r>
            <a:r>
              <a:rPr lang="vi-VN" sz="1600" dirty="0">
                <a:latin typeface="Arial" panose="020B0604020202020204" pitchFamily="34" charset="0"/>
                <a:cs typeface="Arial" panose="020B0604020202020204" pitchFamily="34" charset="0"/>
              </a:rPr>
              <a:t> şi utilizarea echipamentelor TIC de ultima generaţie (</a:t>
            </a:r>
            <a:r>
              <a:rPr lang="vi-VN" sz="1600" b="1" dirty="0">
                <a:latin typeface="Arial" panose="020B0604020202020204" pitchFamily="34" charset="0"/>
                <a:cs typeface="Arial" panose="020B0604020202020204" pitchFamily="34" charset="0"/>
              </a:rPr>
              <a:t>tahograf inteligent</a:t>
            </a:r>
            <a:r>
              <a:rPr lang="vi-VN" sz="1600" dirty="0">
                <a:latin typeface="Arial" panose="020B0604020202020204" pitchFamily="34" charset="0"/>
                <a:cs typeface="Arial" panose="020B0604020202020204" pitchFamily="34" charset="0"/>
              </a:rPr>
              <a:t>), </a:t>
            </a:r>
            <a:endParaRPr lang="ro-RO" sz="1600" b="1" spc="50" dirty="0">
              <a:ln w="11430"/>
              <a:latin typeface="Arial" panose="020B0604020202020204" pitchFamily="34" charset="0"/>
              <a:cs typeface="Arial" panose="020B0604020202020204" pitchFamily="34" charset="0"/>
            </a:endParaRPr>
          </a:p>
          <a:p>
            <a:pPr algn="just"/>
            <a:r>
              <a:rPr lang="ro-RO" sz="1600" b="1" spc="50" dirty="0">
                <a:ln w="11430"/>
                <a:latin typeface="Arial" panose="020B0604020202020204" pitchFamily="34" charset="0"/>
                <a:cs typeface="Arial" panose="020B0604020202020204" pitchFamily="34" charset="0"/>
              </a:rPr>
              <a:t> </a:t>
            </a:r>
          </a:p>
          <a:p>
            <a:pPr algn="just" rtl="0"/>
            <a:r>
              <a:rPr lang="ro-RO" sz="1600" b="0" i="0" u="none" strike="noStrike" baseline="0" dirty="0">
                <a:solidFill>
                  <a:srgbClr val="000000"/>
                </a:solidFill>
                <a:latin typeface="Arial" panose="020B0604020202020204" pitchFamily="34" charset="0"/>
                <a:cs typeface="Arial" panose="020B0604020202020204" pitchFamily="34" charset="0"/>
              </a:rPr>
              <a:t>P</a:t>
            </a:r>
            <a:r>
              <a:rPr lang="en-US" sz="1600" b="0" i="0" u="none" strike="noStrike" baseline="0" dirty="0" err="1">
                <a:solidFill>
                  <a:srgbClr val="000000"/>
                </a:solidFill>
                <a:latin typeface="Arial" panose="020B0604020202020204" pitchFamily="34" charset="0"/>
                <a:cs typeface="Arial" panose="020B0604020202020204" pitchFamily="34" charset="0"/>
              </a:rPr>
              <a:t>rograma</a:t>
            </a:r>
            <a:r>
              <a:rPr lang="en-US" sz="1600" b="0" i="0" u="none" strike="noStrike" baseline="0" dirty="0">
                <a:solidFill>
                  <a:srgbClr val="000000"/>
                </a:solidFill>
                <a:latin typeface="Arial" panose="020B0604020202020204" pitchFamily="34" charset="0"/>
                <a:cs typeface="Arial" panose="020B0604020202020204" pitchFamily="34" charset="0"/>
              </a:rPr>
              <a:t> de curs a </a:t>
            </a:r>
            <a:r>
              <a:rPr lang="en-US" sz="1600" b="0" i="0" u="none" strike="noStrike" baseline="0" dirty="0" err="1">
                <a:solidFill>
                  <a:srgbClr val="000000"/>
                </a:solidFill>
                <a:latin typeface="Arial" panose="020B0604020202020204" pitchFamily="34" charset="0"/>
                <a:cs typeface="Arial" panose="020B0604020202020204" pitchFamily="34" charset="0"/>
              </a:rPr>
              <a:t>fost</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actualizata</a:t>
            </a:r>
            <a:r>
              <a:rPr lang="en-US" sz="1600" b="0" i="0" u="none" strike="noStrike" baseline="0" dirty="0">
                <a:solidFill>
                  <a:srgbClr val="000000"/>
                </a:solidFill>
                <a:latin typeface="Arial" panose="020B0604020202020204" pitchFamily="34" charset="0"/>
                <a:cs typeface="Arial" panose="020B0604020202020204" pitchFamily="34" charset="0"/>
              </a:rPr>
              <a:t> cu </a:t>
            </a:r>
            <a:r>
              <a:rPr lang="en-US" sz="1600" b="1" i="0" u="none" strike="noStrike" baseline="0" dirty="0" err="1">
                <a:solidFill>
                  <a:srgbClr val="000000"/>
                </a:solidFill>
                <a:latin typeface="Arial" panose="020B0604020202020204" pitchFamily="34" charset="0"/>
                <a:cs typeface="Arial" panose="020B0604020202020204" pitchFamily="34" charset="0"/>
              </a:rPr>
              <a:t>noile</a:t>
            </a:r>
            <a:r>
              <a:rPr lang="en-US" sz="1600" b="1" i="0" u="none" strike="noStrike" baseline="0" dirty="0">
                <a:solidFill>
                  <a:srgbClr val="000000"/>
                </a:solidFill>
                <a:latin typeface="Arial" panose="020B0604020202020204" pitchFamily="34" charset="0"/>
                <a:cs typeface="Arial" panose="020B0604020202020204" pitchFamily="34" charset="0"/>
              </a:rPr>
              <a:t> reguli </a:t>
            </a:r>
            <a:r>
              <a:rPr lang="en-US" sz="1600" b="1" i="0" u="none" strike="noStrike" baseline="0" dirty="0" err="1">
                <a:solidFill>
                  <a:srgbClr val="000000"/>
                </a:solidFill>
                <a:latin typeface="Arial" panose="020B0604020202020204" pitchFamily="34" charset="0"/>
                <a:cs typeface="Arial" panose="020B0604020202020204" pitchFamily="34" charset="0"/>
              </a:rPr>
              <a:t>aduse</a:t>
            </a:r>
            <a:r>
              <a:rPr lang="en-US" sz="1600" b="1" i="0" u="none" strike="noStrike" baseline="0" dirty="0">
                <a:solidFill>
                  <a:srgbClr val="000000"/>
                </a:solidFill>
                <a:latin typeface="Arial" panose="020B0604020202020204" pitchFamily="34" charset="0"/>
                <a:cs typeface="Arial" panose="020B0604020202020204" pitchFamily="34" charset="0"/>
              </a:rPr>
              <a:t> de </a:t>
            </a:r>
            <a:r>
              <a:rPr lang="en-US" sz="1600" b="1" i="0" u="none" strike="noStrike" baseline="0" dirty="0" err="1">
                <a:solidFill>
                  <a:srgbClr val="000000"/>
                </a:solidFill>
                <a:latin typeface="Arial" panose="020B0604020202020204" pitchFamily="34" charset="0"/>
                <a:cs typeface="Arial" panose="020B0604020202020204" pitchFamily="34" charset="0"/>
              </a:rPr>
              <a:t>Pachetul</a:t>
            </a:r>
            <a:r>
              <a:rPr lang="en-US" sz="1600" b="1" i="0" u="none" strike="noStrike" baseline="0" dirty="0">
                <a:solidFill>
                  <a:srgbClr val="000000"/>
                </a:solidFill>
                <a:latin typeface="Arial" panose="020B0604020202020204" pitchFamily="34" charset="0"/>
                <a:cs typeface="Arial" panose="020B0604020202020204" pitchFamily="34" charset="0"/>
              </a:rPr>
              <a:t> </a:t>
            </a:r>
            <a:r>
              <a:rPr lang="en-US" sz="1600" b="1" i="0" u="none" strike="noStrike" baseline="0" dirty="0" err="1">
                <a:solidFill>
                  <a:srgbClr val="000000"/>
                </a:solidFill>
                <a:latin typeface="Arial" panose="020B0604020202020204" pitchFamily="34" charset="0"/>
                <a:cs typeface="Arial" panose="020B0604020202020204" pitchFamily="34" charset="0"/>
              </a:rPr>
              <a:t>Mobilitate</a:t>
            </a:r>
            <a:r>
              <a:rPr lang="en-US" sz="1600" b="1" i="0" u="none" strike="noStrike" baseline="0" dirty="0">
                <a:solidFill>
                  <a:srgbClr val="000000"/>
                </a:solidFill>
                <a:latin typeface="Arial" panose="020B0604020202020204" pitchFamily="34" charset="0"/>
                <a:cs typeface="Arial" panose="020B0604020202020204" pitchFamily="34" charset="0"/>
              </a:rPr>
              <a:t> 1</a:t>
            </a:r>
            <a:r>
              <a:rPr lang="en-US" sz="1600" b="0" i="0" u="none" strike="noStrike" baseline="0" dirty="0">
                <a:solidFill>
                  <a:srgbClr val="000000"/>
                </a:solidFill>
                <a:latin typeface="Arial" panose="020B0604020202020204" pitchFamily="34" charset="0"/>
                <a:cs typeface="Arial" panose="020B0604020202020204" pitchFamily="34" charset="0"/>
              </a:rPr>
              <a:t>, cu accent pe </a:t>
            </a:r>
            <a:r>
              <a:rPr lang="en-US" sz="1600" b="0" i="0" u="none" strike="noStrike" baseline="0" dirty="0" err="1">
                <a:solidFill>
                  <a:srgbClr val="000000"/>
                </a:solidFill>
                <a:latin typeface="Arial" panose="020B0604020202020204" pitchFamily="34" charset="0"/>
                <a:cs typeface="Arial" panose="020B0604020202020204" pitchFamily="34" charset="0"/>
              </a:rPr>
              <a:t>noile</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prevederi</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privind</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timpii</a:t>
            </a:r>
            <a:r>
              <a:rPr lang="en-US" sz="1600" b="0" i="0" u="none" strike="noStrike" baseline="0" dirty="0">
                <a:solidFill>
                  <a:srgbClr val="000000"/>
                </a:solidFill>
                <a:latin typeface="Arial" panose="020B0604020202020204" pitchFamily="34" charset="0"/>
                <a:cs typeface="Arial" panose="020B0604020202020204" pitchFamily="34" charset="0"/>
              </a:rPr>
              <a:t> de </a:t>
            </a:r>
            <a:r>
              <a:rPr lang="en-US" sz="1600" b="0" i="0" u="none" strike="noStrike" baseline="0" dirty="0" err="1">
                <a:solidFill>
                  <a:srgbClr val="000000"/>
                </a:solidFill>
                <a:latin typeface="Arial" panose="020B0604020202020204" pitchFamily="34" charset="0"/>
                <a:cs typeface="Arial" panose="020B0604020202020204" pitchFamily="34" charset="0"/>
              </a:rPr>
              <a:t>conducere</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si</a:t>
            </a:r>
            <a:r>
              <a:rPr lang="en-US" sz="1600" b="0" i="0" u="none" strike="noStrike" baseline="0" dirty="0">
                <a:solidFill>
                  <a:srgbClr val="000000"/>
                </a:solidFill>
                <a:latin typeface="Arial" panose="020B0604020202020204" pitchFamily="34" charset="0"/>
                <a:cs typeface="Arial" panose="020B0604020202020204" pitchFamily="34" charset="0"/>
              </a:rPr>
              <a:t> de </a:t>
            </a:r>
            <a:r>
              <a:rPr lang="en-US" sz="1600" b="0" i="0" u="none" strike="noStrike" baseline="0" dirty="0" err="1">
                <a:solidFill>
                  <a:srgbClr val="000000"/>
                </a:solidFill>
                <a:latin typeface="Arial" panose="020B0604020202020204" pitchFamily="34" charset="0"/>
                <a:cs typeface="Arial" panose="020B0604020202020204" pitchFamily="34" charset="0"/>
              </a:rPr>
              <a:t>odihna</a:t>
            </a:r>
            <a:r>
              <a:rPr lang="en-US" sz="1600" b="0" i="0" u="none" strike="noStrike" baseline="0" dirty="0">
                <a:solidFill>
                  <a:srgbClr val="000000"/>
                </a:solidFill>
                <a:latin typeface="Arial" panose="020B0604020202020204" pitchFamily="34" charset="0"/>
                <a:cs typeface="Arial" panose="020B0604020202020204" pitchFamily="34" charset="0"/>
              </a:rPr>
              <a:t> care </a:t>
            </a:r>
            <a:r>
              <a:rPr lang="ro-RO" sz="1600" b="0" i="0" u="none" strike="noStrike" baseline="0" dirty="0">
                <a:solidFill>
                  <a:srgbClr val="000000"/>
                </a:solidFill>
                <a:latin typeface="Arial" panose="020B0604020202020204" pitchFamily="34" charset="0"/>
                <a:cs typeface="Arial" panose="020B0604020202020204" pitchFamily="34" charset="0"/>
              </a:rPr>
              <a:t>au intrat</a:t>
            </a:r>
            <a:r>
              <a:rPr lang="en-US" sz="1600" b="0" i="0" u="none" strike="noStrike" baseline="0" dirty="0">
                <a:solidFill>
                  <a:srgbClr val="000000"/>
                </a:solidFill>
                <a:latin typeface="Arial" panose="020B0604020202020204" pitchFamily="34" charset="0"/>
                <a:cs typeface="Arial" panose="020B0604020202020204" pitchFamily="34" charset="0"/>
              </a:rPr>
              <a:t> in </a:t>
            </a:r>
            <a:r>
              <a:rPr lang="en-US" sz="1600" b="0" i="0" u="none" strike="noStrike" baseline="0" dirty="0" err="1">
                <a:solidFill>
                  <a:srgbClr val="000000"/>
                </a:solidFill>
                <a:latin typeface="Arial" panose="020B0604020202020204" pitchFamily="34" charset="0"/>
                <a:cs typeface="Arial" panose="020B0604020202020204" pitchFamily="34" charset="0"/>
              </a:rPr>
              <a:t>vigoare</a:t>
            </a:r>
            <a:r>
              <a:rPr lang="en-US" sz="1600" b="0" i="0" u="none" strike="noStrike" baseline="0" dirty="0">
                <a:solidFill>
                  <a:srgbClr val="000000"/>
                </a:solidFill>
                <a:latin typeface="Arial" panose="020B0604020202020204" pitchFamily="34" charset="0"/>
                <a:cs typeface="Arial" panose="020B0604020202020204" pitchFamily="34" charset="0"/>
              </a:rPr>
              <a:t> din </a:t>
            </a:r>
            <a:r>
              <a:rPr lang="en-US" sz="1600" b="1" i="0" u="none" strike="noStrike" baseline="0" dirty="0">
                <a:solidFill>
                  <a:srgbClr val="000000"/>
                </a:solidFill>
                <a:latin typeface="Arial" panose="020B0604020202020204" pitchFamily="34" charset="0"/>
                <a:cs typeface="Arial" panose="020B0604020202020204" pitchFamily="34" charset="0"/>
              </a:rPr>
              <a:t>20.08.2020.</a:t>
            </a:r>
          </a:p>
          <a:p>
            <a:pPr algn="just" rtl="0"/>
            <a:r>
              <a:rPr lang="en-US" sz="1600" b="0" i="0" u="none" strike="noStrike" baseline="0" dirty="0" err="1">
                <a:solidFill>
                  <a:srgbClr val="000000"/>
                </a:solidFill>
                <a:latin typeface="Arial" panose="020B0604020202020204" pitchFamily="34" charset="0"/>
                <a:cs typeface="Arial" panose="020B0604020202020204" pitchFamily="34" charset="0"/>
              </a:rPr>
              <a:t>Cursurile</a:t>
            </a:r>
            <a:r>
              <a:rPr lang="en-US" sz="1600" b="0" i="0" u="none" strike="noStrike" baseline="0" dirty="0">
                <a:solidFill>
                  <a:srgbClr val="000000"/>
                </a:solidFill>
                <a:latin typeface="Arial" panose="020B0604020202020204" pitchFamily="34" charset="0"/>
                <a:cs typeface="Arial" panose="020B0604020202020204" pitchFamily="34" charset="0"/>
              </a:rPr>
              <a:t> au </a:t>
            </a:r>
            <a:r>
              <a:rPr lang="en-US" sz="1600" b="0" i="0" u="none" strike="noStrike" baseline="0" dirty="0" err="1">
                <a:solidFill>
                  <a:srgbClr val="000000"/>
                </a:solidFill>
                <a:latin typeface="Arial" panose="020B0604020202020204" pitchFamily="34" charset="0"/>
                <a:cs typeface="Arial" panose="020B0604020202020204" pitchFamily="34" charset="0"/>
              </a:rPr>
              <a:t>si</a:t>
            </a:r>
            <a:r>
              <a:rPr lang="en-US" sz="1600" b="0" i="0" u="none" strike="noStrike" baseline="0" dirty="0">
                <a:solidFill>
                  <a:srgbClr val="000000"/>
                </a:solidFill>
                <a:latin typeface="Arial" panose="020B0604020202020204" pitchFamily="34" charset="0"/>
                <a:cs typeface="Arial" panose="020B0604020202020204" pitchFamily="34" charset="0"/>
              </a:rPr>
              <a:t> o </a:t>
            </a:r>
            <a:r>
              <a:rPr lang="en-US" sz="1600" b="0" i="0" u="none" strike="noStrike" baseline="0" dirty="0" err="1">
                <a:solidFill>
                  <a:srgbClr val="000000"/>
                </a:solidFill>
                <a:latin typeface="Arial" panose="020B0604020202020204" pitchFamily="34" charset="0"/>
                <a:cs typeface="Arial" panose="020B0604020202020204" pitchFamily="34" charset="0"/>
              </a:rPr>
              <a:t>importanta</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componenta</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practica</a:t>
            </a:r>
            <a:r>
              <a:rPr lang="en-US" sz="1600" b="0" i="0" u="none" strike="noStrike" baseline="0" dirty="0">
                <a:solidFill>
                  <a:srgbClr val="000000"/>
                </a:solidFill>
                <a:latin typeface="Arial" panose="020B0604020202020204" pitchFamily="34" charset="0"/>
                <a:cs typeface="Arial" panose="020B0604020202020204" pitchFamily="34" charset="0"/>
              </a:rPr>
              <a:t>, care se </a:t>
            </a:r>
            <a:r>
              <a:rPr lang="en-US" sz="1600" b="0" i="0" u="none" strike="noStrike" baseline="0" dirty="0" err="1">
                <a:solidFill>
                  <a:srgbClr val="000000"/>
                </a:solidFill>
                <a:latin typeface="Arial" panose="020B0604020202020204" pitchFamily="34" charset="0"/>
                <a:cs typeface="Arial" panose="020B0604020202020204" pitchFamily="34" charset="0"/>
              </a:rPr>
              <a:t>va</a:t>
            </a:r>
            <a:r>
              <a:rPr lang="en-US" sz="1600" b="0" i="0" u="none" strike="noStrike" baseline="0" dirty="0">
                <a:solidFill>
                  <a:srgbClr val="000000"/>
                </a:solidFill>
                <a:latin typeface="Arial" panose="020B0604020202020204" pitchFamily="34" charset="0"/>
                <a:cs typeface="Arial" panose="020B0604020202020204" pitchFamily="34" charset="0"/>
              </a:rPr>
              <a:t> </a:t>
            </a:r>
            <a:r>
              <a:rPr lang="en-US" sz="1600" b="0" i="0" u="none" strike="noStrike" baseline="0" dirty="0" err="1">
                <a:solidFill>
                  <a:srgbClr val="000000"/>
                </a:solidFill>
                <a:latin typeface="Arial" panose="020B0604020202020204" pitchFamily="34" charset="0"/>
                <a:cs typeface="Arial" panose="020B0604020202020204" pitchFamily="34" charset="0"/>
              </a:rPr>
              <a:t>realiza</a:t>
            </a:r>
            <a:r>
              <a:rPr lang="en-US" sz="1600" b="0" i="0" u="none" strike="noStrike" baseline="0" dirty="0">
                <a:solidFill>
                  <a:srgbClr val="000000"/>
                </a:solidFill>
                <a:latin typeface="Arial" panose="020B0604020202020204" pitchFamily="34" charset="0"/>
                <a:cs typeface="Arial" panose="020B0604020202020204" pitchFamily="34" charset="0"/>
              </a:rPr>
              <a:t> pe</a:t>
            </a:r>
            <a:r>
              <a:rPr lang="ro-RO" sz="1600" b="0" i="0" u="none" strike="noStrike" baseline="0" dirty="0">
                <a:solidFill>
                  <a:srgbClr val="000000"/>
                </a:solidFill>
                <a:latin typeface="Arial" panose="020B0604020202020204" pitchFamily="34" charset="0"/>
                <a:cs typeface="Arial" panose="020B0604020202020204" pitchFamily="34" charset="0"/>
              </a:rPr>
              <a:t> </a:t>
            </a:r>
            <a:r>
              <a:rPr lang="en-US" sz="1600" b="1" i="0" u="none" strike="noStrike" baseline="0" dirty="0" err="1">
                <a:solidFill>
                  <a:srgbClr val="000000"/>
                </a:solidFill>
                <a:latin typeface="Arial" panose="020B0604020202020204" pitchFamily="34" charset="0"/>
                <a:cs typeface="Arial" panose="020B0604020202020204" pitchFamily="34" charset="0"/>
              </a:rPr>
              <a:t>simulatoare</a:t>
            </a:r>
            <a:r>
              <a:rPr lang="en-US" sz="1600" b="1" i="0" u="none" strike="noStrike" baseline="0" dirty="0">
                <a:solidFill>
                  <a:srgbClr val="000000"/>
                </a:solidFill>
                <a:latin typeface="Arial" panose="020B0604020202020204" pitchFamily="34" charset="0"/>
                <a:cs typeface="Arial" panose="020B0604020202020204" pitchFamily="34" charset="0"/>
              </a:rPr>
              <a:t> </a:t>
            </a:r>
            <a:r>
              <a:rPr lang="en-US" sz="1600" b="1" i="0" u="none" strike="noStrike" baseline="0" dirty="0" err="1">
                <a:solidFill>
                  <a:srgbClr val="000000"/>
                </a:solidFill>
                <a:latin typeface="Arial" panose="020B0604020202020204" pitchFamily="34" charset="0"/>
                <a:cs typeface="Arial" panose="020B0604020202020204" pitchFamily="34" charset="0"/>
              </a:rPr>
              <a:t>tahograf</a:t>
            </a:r>
            <a:r>
              <a:rPr lang="en-US" sz="1600" b="1" i="0" u="none" strike="noStrike" baseline="0" dirty="0">
                <a:solidFill>
                  <a:srgbClr val="000000"/>
                </a:solidFill>
                <a:latin typeface="Arial" panose="020B0604020202020204" pitchFamily="34" charset="0"/>
                <a:cs typeface="Arial" panose="020B0604020202020204" pitchFamily="34" charset="0"/>
              </a:rPr>
              <a:t> </a:t>
            </a:r>
            <a:r>
              <a:rPr lang="en-US" sz="1600" b="1" i="0" u="none" strike="noStrike" baseline="0" dirty="0" err="1">
                <a:solidFill>
                  <a:srgbClr val="000000"/>
                </a:solidFill>
                <a:latin typeface="Arial" panose="020B0604020202020204" pitchFamily="34" charset="0"/>
                <a:cs typeface="Arial" panose="020B0604020202020204" pitchFamily="34" charset="0"/>
              </a:rPr>
              <a:t>inteligent</a:t>
            </a:r>
            <a:r>
              <a:rPr lang="ro-RO" sz="1600" b="1" i="0" u="none" strike="noStrike" baseline="0" dirty="0">
                <a:solidFill>
                  <a:srgbClr val="000000"/>
                </a:solidFill>
                <a:latin typeface="Arial" panose="020B0604020202020204" pitchFamily="34" charset="0"/>
                <a:cs typeface="Arial" panose="020B0604020202020204" pitchFamily="34" charset="0"/>
              </a:rPr>
              <a:t> și pe</a:t>
            </a:r>
            <a:r>
              <a:rPr lang="en-US" sz="1600" b="1" i="0" u="none" strike="noStrike" baseline="0" dirty="0">
                <a:solidFill>
                  <a:srgbClr val="000000"/>
                </a:solidFill>
                <a:latin typeface="Arial" panose="020B0604020202020204" pitchFamily="34" charset="0"/>
                <a:cs typeface="Arial" panose="020B0604020202020204" pitchFamily="34" charset="0"/>
              </a:rPr>
              <a:t> un camion de driver training</a:t>
            </a:r>
            <a:r>
              <a:rPr lang="en-US" sz="1600" b="0" i="0" u="none" strike="noStrike" baseline="0" dirty="0">
                <a:solidFill>
                  <a:srgbClr val="000000"/>
                </a:solidFill>
                <a:latin typeface="Arial" panose="020B0604020202020204" pitchFamily="34" charset="0"/>
                <a:cs typeface="Arial" panose="020B0604020202020204" pitchFamily="34" charset="0"/>
              </a:rPr>
              <a:t>.</a:t>
            </a:r>
            <a:r>
              <a:rPr lang="ro-RO" sz="1600" b="0" i="0" u="none" strike="noStrike" baseline="0" dirty="0">
                <a:solidFill>
                  <a:srgbClr val="000000"/>
                </a:solidFill>
                <a:latin typeface="Arial" panose="020B0604020202020204" pitchFamily="34" charset="0"/>
                <a:cs typeface="Arial" panose="020B0604020202020204" pitchFamily="34" charset="0"/>
              </a:rPr>
              <a:t> </a:t>
            </a:r>
          </a:p>
          <a:p>
            <a:pPr algn="just" rtl="0"/>
            <a:endParaRPr lang="ro-RO" sz="1600" dirty="0">
              <a:solidFill>
                <a:srgbClr val="000000"/>
              </a:solidFill>
              <a:latin typeface="Arial" panose="020B0604020202020204" pitchFamily="34" charset="0"/>
              <a:cs typeface="Arial" panose="020B0604020202020204" pitchFamily="34" charset="0"/>
            </a:endParaRPr>
          </a:p>
          <a:p>
            <a:pPr algn="just" rtl="0"/>
            <a:r>
              <a:rPr lang="en-US" sz="1600" b="1" i="0" u="none" strike="noStrike" baseline="0" dirty="0" err="1">
                <a:solidFill>
                  <a:srgbClr val="FF0000"/>
                </a:solidFill>
                <a:latin typeface="Arial" panose="020B0604020202020204" pitchFamily="34" charset="0"/>
                <a:cs typeface="Arial" panose="020B0604020202020204" pitchFamily="34" charset="0"/>
              </a:rPr>
              <a:t>Înscrieți</a:t>
            </a:r>
            <a:r>
              <a:rPr lang="en-US" sz="1600" b="1" i="0" u="none" strike="noStrike" baseline="0" dirty="0">
                <a:solidFill>
                  <a:srgbClr val="FF0000"/>
                </a:solidFill>
                <a:latin typeface="Arial" panose="020B0604020202020204" pitchFamily="34" charset="0"/>
                <a:cs typeface="Arial" panose="020B0604020202020204" pitchFamily="34" charset="0"/>
              </a:rPr>
              <a:t>-v</a:t>
            </a:r>
            <a:r>
              <a:rPr lang="ro-RO" sz="1600" b="1" i="0" u="none" strike="noStrike" baseline="0" dirty="0">
                <a:solidFill>
                  <a:srgbClr val="FF0000"/>
                </a:solidFill>
                <a:latin typeface="Arial" panose="020B0604020202020204" pitchFamily="34" charset="0"/>
                <a:cs typeface="Arial" panose="020B0604020202020204" pitchFamily="34" charset="0"/>
              </a:rPr>
              <a:t>ă</a:t>
            </a:r>
            <a:r>
              <a:rPr lang="en-US" sz="1600" b="1" i="0" u="none" strike="noStrike" baseline="0" dirty="0">
                <a:solidFill>
                  <a:srgbClr val="FF0000"/>
                </a:solidFill>
                <a:latin typeface="Arial" panose="020B0604020202020204" pitchFamily="34" charset="0"/>
                <a:cs typeface="Arial" panose="020B0604020202020204" pitchFamily="34" charset="0"/>
              </a:rPr>
              <a:t> </a:t>
            </a:r>
            <a:r>
              <a:rPr lang="en-US" sz="1600" b="1" i="0" u="none" strike="noStrike" baseline="0" dirty="0" err="1">
                <a:solidFill>
                  <a:srgbClr val="FF0000"/>
                </a:solidFill>
                <a:latin typeface="Arial" panose="020B0604020202020204" pitchFamily="34" charset="0"/>
                <a:cs typeface="Arial" panose="020B0604020202020204" pitchFamily="34" charset="0"/>
              </a:rPr>
              <a:t>conducãtorii</a:t>
            </a:r>
            <a:r>
              <a:rPr lang="en-US" sz="1600" b="1" i="0" u="none" strike="noStrike" baseline="0" dirty="0">
                <a:solidFill>
                  <a:srgbClr val="FF0000"/>
                </a:solidFill>
                <a:latin typeface="Arial" panose="020B0604020202020204" pitchFamily="34" charset="0"/>
                <a:cs typeface="Arial" panose="020B0604020202020204" pitchFamily="34" charset="0"/>
              </a:rPr>
              <a:t> auto la </a:t>
            </a:r>
            <a:r>
              <a:rPr lang="en-US" sz="1600" b="1" i="0" u="none" strike="noStrike" baseline="0" dirty="0" err="1">
                <a:solidFill>
                  <a:srgbClr val="FF0000"/>
                </a:solidFill>
                <a:latin typeface="Arial" panose="020B0604020202020204" pitchFamily="34" charset="0"/>
                <a:cs typeface="Arial" panose="020B0604020202020204" pitchFamily="34" charset="0"/>
              </a:rPr>
              <a:t>cursurile</a:t>
            </a:r>
            <a:r>
              <a:rPr lang="en-US" sz="1600" b="1" i="0" u="none" strike="noStrike" baseline="0" dirty="0">
                <a:solidFill>
                  <a:srgbClr val="FF0000"/>
                </a:solidFill>
                <a:latin typeface="Arial" panose="020B0604020202020204" pitchFamily="34" charset="0"/>
                <a:cs typeface="Arial" panose="020B0604020202020204" pitchFamily="34" charset="0"/>
              </a:rPr>
              <a:t> </a:t>
            </a:r>
            <a:r>
              <a:rPr lang="en-US" sz="1600" b="1" i="0" u="none" strike="noStrike" baseline="0" dirty="0" err="1">
                <a:solidFill>
                  <a:srgbClr val="FF0000"/>
                </a:solidFill>
                <a:latin typeface="Arial" panose="020B0604020202020204" pitchFamily="34" charset="0"/>
                <a:cs typeface="Arial" panose="020B0604020202020204" pitchFamily="34" charset="0"/>
              </a:rPr>
              <a:t>gratuite</a:t>
            </a:r>
            <a:r>
              <a:rPr lang="en-US" sz="1600" b="1" i="0" u="none" strike="noStrike" baseline="0" dirty="0">
                <a:solidFill>
                  <a:srgbClr val="FF0000"/>
                </a:solidFill>
                <a:latin typeface="Arial" panose="020B0604020202020204" pitchFamily="34" charset="0"/>
                <a:cs typeface="Arial" panose="020B0604020202020204" pitchFamily="34" charset="0"/>
              </a:rPr>
              <a:t> </a:t>
            </a:r>
            <a:r>
              <a:rPr lang="en-US" sz="1600" b="1" i="0" u="none" strike="noStrike" baseline="0" dirty="0" err="1">
                <a:solidFill>
                  <a:srgbClr val="FF0000"/>
                </a:solidFill>
                <a:latin typeface="Arial" panose="020B0604020202020204" pitchFamily="34" charset="0"/>
                <a:cs typeface="Arial" panose="020B0604020202020204" pitchFamily="34" charset="0"/>
              </a:rPr>
              <a:t>organizate</a:t>
            </a:r>
            <a:r>
              <a:rPr lang="en-US" sz="1600" b="1" i="0" u="none" strike="noStrike" baseline="0" dirty="0">
                <a:solidFill>
                  <a:srgbClr val="FF0000"/>
                </a:solidFill>
                <a:latin typeface="Arial" panose="020B0604020202020204" pitchFamily="34" charset="0"/>
                <a:cs typeface="Arial" panose="020B0604020202020204" pitchFamily="34" charset="0"/>
              </a:rPr>
              <a:t> de UNTRR </a:t>
            </a:r>
            <a:r>
              <a:rPr lang="en-US" sz="1600" b="1" i="0" u="none" strike="noStrike" baseline="0" dirty="0" err="1">
                <a:solidFill>
                  <a:srgbClr val="FF0000"/>
                </a:solidFill>
                <a:latin typeface="Arial" panose="020B0604020202020204" pitchFamily="34" charset="0"/>
                <a:cs typeface="Arial" panose="020B0604020202020204" pitchFamily="34" charset="0"/>
              </a:rPr>
              <a:t>pentru</a:t>
            </a:r>
            <a:r>
              <a:rPr lang="en-US" sz="1600" b="1" i="0" u="none" strike="noStrike" baseline="0" dirty="0">
                <a:solidFill>
                  <a:srgbClr val="FF0000"/>
                </a:solidFill>
                <a:latin typeface="Arial" panose="020B0604020202020204" pitchFamily="34" charset="0"/>
                <a:cs typeface="Arial" panose="020B0604020202020204" pitchFamily="34" charset="0"/>
              </a:rPr>
              <a:t> a fi </a:t>
            </a:r>
            <a:r>
              <a:rPr lang="en-US" sz="1600" b="1" i="0" u="none" strike="noStrike" baseline="0" dirty="0" err="1">
                <a:solidFill>
                  <a:srgbClr val="FF0000"/>
                </a:solidFill>
                <a:latin typeface="Arial" panose="020B0604020202020204" pitchFamily="34" charset="0"/>
                <a:cs typeface="Arial" panose="020B0604020202020204" pitchFamily="34" charset="0"/>
              </a:rPr>
              <a:t>instruiți</a:t>
            </a:r>
            <a:r>
              <a:rPr lang="en-US" sz="1600" b="1" i="0" u="none" strike="noStrike" baseline="0" dirty="0">
                <a:solidFill>
                  <a:srgbClr val="FF0000"/>
                </a:solidFill>
                <a:latin typeface="Arial" panose="020B0604020202020204" pitchFamily="34" charset="0"/>
                <a:cs typeface="Arial" panose="020B0604020202020204" pitchFamily="34" charset="0"/>
              </a:rPr>
              <a:t> </a:t>
            </a:r>
            <a:r>
              <a:rPr lang="ro-RO" sz="1600" b="1" i="0" u="none" strike="noStrike" baseline="0" dirty="0">
                <a:solidFill>
                  <a:srgbClr val="FF0000"/>
                </a:solidFill>
                <a:latin typeface="Arial" panose="020B0604020202020204" pitchFamily="34" charset="0"/>
                <a:cs typeface="Arial" panose="020B0604020202020204" pitchFamily="34" charset="0"/>
              </a:rPr>
              <a:t>cu privire la </a:t>
            </a:r>
            <a:r>
              <a:rPr lang="en-US" sz="1600" b="1" i="0" u="none" strike="noStrike" baseline="0" dirty="0" err="1">
                <a:solidFill>
                  <a:srgbClr val="FF0000"/>
                </a:solidFill>
                <a:latin typeface="Arial" panose="020B0604020202020204" pitchFamily="34" charset="0"/>
                <a:cs typeface="Arial" panose="020B0604020202020204" pitchFamily="34" charset="0"/>
              </a:rPr>
              <a:t>noile</a:t>
            </a:r>
            <a:r>
              <a:rPr lang="en-US" sz="1600" b="1" i="0" u="none" strike="noStrike" baseline="0" dirty="0">
                <a:solidFill>
                  <a:srgbClr val="FF0000"/>
                </a:solidFill>
                <a:latin typeface="Arial" panose="020B0604020202020204" pitchFamily="34" charset="0"/>
                <a:cs typeface="Arial" panose="020B0604020202020204" pitchFamily="34" charset="0"/>
              </a:rPr>
              <a:t> </a:t>
            </a:r>
            <a:r>
              <a:rPr lang="ro-RO" sz="1600" b="1" i="0" u="none" strike="noStrike" baseline="0" dirty="0">
                <a:solidFill>
                  <a:srgbClr val="FF0000"/>
                </a:solidFill>
                <a:latin typeface="Arial" panose="020B0604020202020204" pitchFamily="34" charset="0"/>
                <a:cs typeface="Arial" panose="020B0604020202020204" pitchFamily="34" charset="0"/>
              </a:rPr>
              <a:t>reguli referitoare la timpii de conducere și de odihnă, precum și cu privire la siguranța rutieră și conducerea economică și ecologică.</a:t>
            </a:r>
          </a:p>
          <a:p>
            <a:pPr algn="just" rtl="0"/>
            <a:endParaRPr lang="ro-RO" sz="1600" b="1" cap="none" spc="50" dirty="0">
              <a:ln w="11430"/>
              <a:solidFill>
                <a:srgbClr val="000000"/>
              </a:solidFill>
              <a:latin typeface="Arial" panose="020B0604020202020204" pitchFamily="34" charset="0"/>
              <a:cs typeface="Arial" panose="020B0604020202020204" pitchFamily="34" charset="0"/>
            </a:endParaRPr>
          </a:p>
          <a:p>
            <a:pPr algn="just" rtl="0"/>
            <a:r>
              <a:rPr lang="ro-RO" sz="1600" b="1" spc="50" dirty="0">
                <a:ln w="11430"/>
                <a:solidFill>
                  <a:srgbClr val="000000"/>
                </a:solidFill>
                <a:latin typeface="Arial" panose="020B0604020202020204" pitchFamily="34" charset="0"/>
                <a:cs typeface="Arial" panose="020B0604020202020204" pitchFamily="34" charset="0"/>
              </a:rPr>
              <a:t>Pentru detalii și înscrieri, contactați </a:t>
            </a:r>
            <a:r>
              <a:rPr lang="ro-RO" sz="1600" b="1" spc="50" dirty="0">
                <a:ln w="11430"/>
                <a:solidFill>
                  <a:srgbClr val="00000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roxana.ilie@untrr.r</a:t>
            </a:r>
            <a:r>
              <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o</a:t>
            </a:r>
            <a:endPar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rtl="0"/>
            <a:r>
              <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 multe detalii aici:</a:t>
            </a:r>
          </a:p>
          <a:p>
            <a:pPr algn="just" rtl="0"/>
            <a:r>
              <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rPr>
              <a:t>https://www.untrr.ro/proiect-ue/trans-form/cursuri-gratuite.html</a:t>
            </a:r>
            <a:r>
              <a:rPr lang="ro-RO" sz="1600" b="1" spc="50" dirty="0">
                <a:ln w="1143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sz="1600" b="1" cap="none" spc="50" dirty="0">
              <a:ln w="1143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36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07504" y="1000124"/>
            <a:ext cx="8856984" cy="5525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600" dirty="0">
              <a:latin typeface="+mn-lt"/>
            </a:endParaRPr>
          </a:p>
          <a:p>
            <a:pPr algn="ctr"/>
            <a:r>
              <a:rPr lang="en-US" sz="1600" b="1" dirty="0" err="1">
                <a:latin typeface="+mn-lt"/>
                <a:cs typeface="Arial" panose="020B0604020202020204" pitchFamily="34" charset="0"/>
              </a:rPr>
              <a:t>Legislatie</a:t>
            </a:r>
            <a:r>
              <a:rPr lang="en-US" sz="1600" b="1" dirty="0">
                <a:latin typeface="+mn-lt"/>
                <a:cs typeface="Arial" panose="020B0604020202020204" pitchFamily="34" charset="0"/>
              </a:rPr>
              <a:t> in </a:t>
            </a:r>
            <a:r>
              <a:rPr lang="en-US" sz="1600" b="1" dirty="0" err="1">
                <a:latin typeface="+mn-lt"/>
                <a:cs typeface="Arial" panose="020B0604020202020204" pitchFamily="34" charset="0"/>
              </a:rPr>
              <a:t>vigoare</a:t>
            </a:r>
            <a:endParaRPr lang="en-US" sz="1600" b="1" dirty="0">
              <a:latin typeface="+mn-lt"/>
              <a:cs typeface="Arial" panose="020B0604020202020204" pitchFamily="34" charset="0"/>
            </a:endParaRPr>
          </a:p>
          <a:p>
            <a:pPr>
              <a:buFont typeface="Arial" panose="020B0604020202020204" pitchFamily="34" charset="0"/>
              <a:buChar char="•"/>
            </a:pPr>
            <a:r>
              <a:rPr lang="en-US" sz="1600" dirty="0">
                <a:latin typeface="+mn-lt"/>
              </a:rPr>
              <a:t>R</a:t>
            </a:r>
            <a:r>
              <a:rPr lang="ro-RO" sz="1600" dirty="0">
                <a:latin typeface="+mn-lt"/>
              </a:rPr>
              <a:t>egulamentul (</a:t>
            </a:r>
            <a:r>
              <a:rPr lang="en-US" sz="1600" dirty="0">
                <a:latin typeface="+mn-lt"/>
              </a:rPr>
              <a:t>UE</a:t>
            </a:r>
            <a:r>
              <a:rPr lang="ro-RO" sz="1600" dirty="0">
                <a:latin typeface="+mn-lt"/>
              </a:rPr>
              <a:t>) 2020/1054 al </a:t>
            </a:r>
            <a:r>
              <a:rPr lang="en-US" sz="1600" dirty="0">
                <a:latin typeface="+mn-lt"/>
              </a:rPr>
              <a:t>P</a:t>
            </a:r>
            <a:r>
              <a:rPr lang="ro-RO" sz="1600" dirty="0">
                <a:latin typeface="+mn-lt"/>
              </a:rPr>
              <a:t>arlamentului </a:t>
            </a:r>
            <a:r>
              <a:rPr lang="en-US" sz="1600" dirty="0">
                <a:latin typeface="+mn-lt"/>
              </a:rPr>
              <a:t>E</a:t>
            </a:r>
            <a:r>
              <a:rPr lang="ro-RO" sz="1600" dirty="0">
                <a:latin typeface="+mn-lt"/>
              </a:rPr>
              <a:t>uropean și al </a:t>
            </a:r>
            <a:r>
              <a:rPr lang="en-US" sz="1600" dirty="0">
                <a:latin typeface="+mn-lt"/>
              </a:rPr>
              <a:t>C</a:t>
            </a:r>
            <a:r>
              <a:rPr lang="ro-RO" sz="1600" dirty="0">
                <a:latin typeface="+mn-lt"/>
              </a:rPr>
              <a:t>onsiliului</a:t>
            </a:r>
            <a:r>
              <a:rPr lang="en-US" sz="1600" dirty="0">
                <a:latin typeface="+mn-lt"/>
              </a:rPr>
              <a:t> </a:t>
            </a:r>
            <a:r>
              <a:rPr lang="ro-RO" sz="1600" dirty="0">
                <a:latin typeface="+mn-lt"/>
              </a:rPr>
              <a:t>din 15 iulie 2020</a:t>
            </a:r>
            <a:r>
              <a:rPr lang="en-US" sz="1600" dirty="0">
                <a:latin typeface="+mn-lt"/>
              </a:rPr>
              <a:t> </a:t>
            </a:r>
            <a:r>
              <a:rPr lang="ro-RO" sz="1600" dirty="0">
                <a:latin typeface="+mn-lt"/>
              </a:rPr>
              <a:t>de modificare a Regulamentului (CE) nr. 561/2006 în ceea ce privește cerințele minime referitoare la duratele de conducere zilnice și săptămânale maxime, pauzele minime și perioadele de repaus zilnic și săptămânal și a Regulamentului (UE) nr. 165/2014 în ceea ce privește poziționarea prin intermediul tahografelor</a:t>
            </a:r>
            <a:r>
              <a:rPr lang="en-US" sz="1600" dirty="0">
                <a:latin typeface="+mn-lt"/>
              </a:rPr>
              <a:t>. </a:t>
            </a:r>
            <a:r>
              <a:rPr lang="en-US" sz="1600" b="1" dirty="0">
                <a:solidFill>
                  <a:srgbClr val="FF0000"/>
                </a:solidFill>
                <a:latin typeface="+mn-lt"/>
              </a:rPr>
              <a:t>Se </a:t>
            </a:r>
            <a:r>
              <a:rPr lang="en-US" sz="1600" b="1" dirty="0" err="1">
                <a:solidFill>
                  <a:srgbClr val="FF0000"/>
                </a:solidFill>
                <a:latin typeface="+mn-lt"/>
              </a:rPr>
              <a:t>aplica</a:t>
            </a:r>
            <a:r>
              <a:rPr lang="en-US" sz="1600" b="1" dirty="0">
                <a:solidFill>
                  <a:srgbClr val="FF0000"/>
                </a:solidFill>
                <a:latin typeface="+mn-lt"/>
              </a:rPr>
              <a:t> din 20 august 2020!!!</a:t>
            </a:r>
          </a:p>
          <a:p>
            <a:pPr>
              <a:buFont typeface="Arial" panose="020B0604020202020204" pitchFamily="34" charset="0"/>
              <a:buChar char="•"/>
            </a:pPr>
            <a:endParaRPr lang="en-US" sz="1600" dirty="0">
              <a:latin typeface="+mn-lt"/>
            </a:endParaRPr>
          </a:p>
          <a:p>
            <a:pPr>
              <a:buFont typeface="Arial" panose="020B0604020202020204" pitchFamily="34" charset="0"/>
              <a:buChar char="•"/>
            </a:pPr>
            <a:r>
              <a:rPr lang="en-US" sz="1600" dirty="0" err="1">
                <a:latin typeface="+mn-lt"/>
              </a:rPr>
              <a:t>Completat</a:t>
            </a:r>
            <a:r>
              <a:rPr lang="en-US" sz="1600" dirty="0">
                <a:latin typeface="+mn-lt"/>
              </a:rPr>
              <a:t> cu </a:t>
            </a:r>
            <a:r>
              <a:rPr lang="en-US" sz="1600" dirty="0" err="1">
                <a:latin typeface="+mn-lt"/>
              </a:rPr>
              <a:t>Directiva</a:t>
            </a:r>
            <a:r>
              <a:rPr lang="en-US" sz="1600" dirty="0">
                <a:latin typeface="+mn-lt"/>
              </a:rPr>
              <a:t> 2002/15 a </a:t>
            </a:r>
            <a:r>
              <a:rPr lang="en-US" sz="1600" dirty="0" err="1">
                <a:latin typeface="+mn-lt"/>
              </a:rPr>
              <a:t>Parlamentului</a:t>
            </a:r>
            <a:r>
              <a:rPr lang="en-US" sz="1600" dirty="0">
                <a:latin typeface="+mn-lt"/>
              </a:rPr>
              <a:t> European </a:t>
            </a:r>
            <a:r>
              <a:rPr lang="en-US" sz="1600" dirty="0" err="1">
                <a:latin typeface="+mn-lt"/>
              </a:rPr>
              <a:t>si</a:t>
            </a:r>
            <a:r>
              <a:rPr lang="en-US" sz="1600" dirty="0">
                <a:latin typeface="+mn-lt"/>
              </a:rPr>
              <a:t> a </a:t>
            </a:r>
            <a:r>
              <a:rPr lang="en-US" sz="1600" dirty="0" err="1">
                <a:latin typeface="+mn-lt"/>
              </a:rPr>
              <a:t>Consiliului</a:t>
            </a:r>
            <a:r>
              <a:rPr lang="en-US" sz="1600" dirty="0">
                <a:latin typeface="+mn-lt"/>
              </a:rPr>
              <a:t> </a:t>
            </a:r>
            <a:r>
              <a:rPr lang="en-US" sz="1600" dirty="0" err="1">
                <a:latin typeface="+mn-lt"/>
              </a:rPr>
              <a:t>privind</a:t>
            </a:r>
            <a:r>
              <a:rPr lang="en-US" sz="1600" dirty="0">
                <a:latin typeface="+mn-lt"/>
              </a:rPr>
              <a:t> </a:t>
            </a:r>
            <a:r>
              <a:rPr lang="en-US" sz="1600" dirty="0" err="1">
                <a:latin typeface="+mn-lt"/>
              </a:rPr>
              <a:t>organizarea</a:t>
            </a:r>
            <a:r>
              <a:rPr lang="en-US" sz="1600" dirty="0">
                <a:latin typeface="+mn-lt"/>
              </a:rPr>
              <a:t> </a:t>
            </a:r>
            <a:r>
              <a:rPr lang="en-US" sz="1600" dirty="0" err="1">
                <a:latin typeface="+mn-lt"/>
              </a:rPr>
              <a:t>timpului</a:t>
            </a:r>
            <a:r>
              <a:rPr lang="en-US" sz="1600" dirty="0">
                <a:latin typeface="+mn-lt"/>
              </a:rPr>
              <a:t> de </a:t>
            </a:r>
            <a:r>
              <a:rPr lang="en-US" sz="1600" dirty="0" err="1">
                <a:latin typeface="+mn-lt"/>
              </a:rPr>
              <a:t>lucru</a:t>
            </a:r>
            <a:r>
              <a:rPr lang="en-US" sz="1600" dirty="0">
                <a:latin typeface="+mn-lt"/>
              </a:rPr>
              <a:t> al </a:t>
            </a:r>
            <a:r>
              <a:rPr lang="en-US" sz="1600" dirty="0" err="1">
                <a:latin typeface="+mn-lt"/>
              </a:rPr>
              <a:t>persoanelor</a:t>
            </a:r>
            <a:r>
              <a:rPr lang="en-US" sz="1600" dirty="0">
                <a:latin typeface="+mn-lt"/>
              </a:rPr>
              <a:t> care </a:t>
            </a:r>
            <a:r>
              <a:rPr lang="en-US" sz="1600" dirty="0" err="1">
                <a:latin typeface="+mn-lt"/>
              </a:rPr>
              <a:t>efectueaza</a:t>
            </a:r>
            <a:r>
              <a:rPr lang="en-US" sz="1600" dirty="0">
                <a:latin typeface="+mn-lt"/>
              </a:rPr>
              <a:t> </a:t>
            </a:r>
            <a:r>
              <a:rPr lang="en-US" sz="1600" dirty="0" err="1">
                <a:latin typeface="+mn-lt"/>
              </a:rPr>
              <a:t>activitati</a:t>
            </a:r>
            <a:r>
              <a:rPr lang="en-US" sz="1600" dirty="0">
                <a:latin typeface="+mn-lt"/>
              </a:rPr>
              <a:t> mobile de transport </a:t>
            </a:r>
            <a:r>
              <a:rPr lang="en-US" sz="1600" dirty="0" err="1">
                <a:latin typeface="+mn-lt"/>
              </a:rPr>
              <a:t>rutier</a:t>
            </a:r>
            <a:r>
              <a:rPr lang="en-US" sz="1600" dirty="0">
                <a:latin typeface="+mn-lt"/>
              </a:rPr>
              <a:t>;</a:t>
            </a:r>
            <a:endParaRPr lang="en-US" sz="1600" dirty="0">
              <a:latin typeface="+mn-lt"/>
              <a:cs typeface="Arial" panose="020B0604020202020204" pitchFamily="34" charset="0"/>
            </a:endParaRPr>
          </a:p>
          <a:p>
            <a:pPr marL="0" indent="0"/>
            <a:endParaRPr lang="en-US" sz="1600" dirty="0">
              <a:latin typeface="+mn-lt"/>
              <a:cs typeface="Arial" panose="020B0604020202020204" pitchFamily="34" charset="0"/>
            </a:endParaRPr>
          </a:p>
          <a:p>
            <a:pPr>
              <a:buFont typeface="Arial" panose="020B0604020202020204" pitchFamily="34" charset="0"/>
              <a:buChar char="•"/>
            </a:pPr>
            <a:r>
              <a:rPr lang="en-US" sz="1600" dirty="0">
                <a:latin typeface="+mn-lt"/>
              </a:rPr>
              <a:t>In </a:t>
            </a:r>
            <a:r>
              <a:rPr lang="en-US" sz="1600" dirty="0" err="1">
                <a:latin typeface="+mn-lt"/>
              </a:rPr>
              <a:t>afara</a:t>
            </a:r>
            <a:r>
              <a:rPr lang="en-US" sz="1600" dirty="0">
                <a:latin typeface="+mn-lt"/>
              </a:rPr>
              <a:t> UE: </a:t>
            </a:r>
            <a:r>
              <a:rPr lang="en-US" sz="1600" dirty="0" err="1">
                <a:latin typeface="+mn-lt"/>
              </a:rPr>
              <a:t>Acordul</a:t>
            </a:r>
            <a:r>
              <a:rPr lang="en-US" sz="1600" dirty="0">
                <a:latin typeface="+mn-lt"/>
              </a:rPr>
              <a:t> </a:t>
            </a:r>
            <a:r>
              <a:rPr lang="en-US" sz="1600" dirty="0" err="1">
                <a:latin typeface="+mn-lt"/>
              </a:rPr>
              <a:t>european</a:t>
            </a:r>
            <a:r>
              <a:rPr lang="en-US" sz="1600" dirty="0">
                <a:latin typeface="+mn-lt"/>
              </a:rPr>
              <a:t> </a:t>
            </a:r>
            <a:r>
              <a:rPr lang="en-US" sz="1600" dirty="0" err="1">
                <a:latin typeface="+mn-lt"/>
              </a:rPr>
              <a:t>privind</a:t>
            </a:r>
            <a:r>
              <a:rPr lang="en-US" sz="1600" dirty="0">
                <a:latin typeface="+mn-lt"/>
              </a:rPr>
              <a:t> </a:t>
            </a:r>
            <a:r>
              <a:rPr lang="en-US" sz="1600" dirty="0" err="1">
                <a:latin typeface="+mn-lt"/>
              </a:rPr>
              <a:t>activitatea</a:t>
            </a:r>
            <a:r>
              <a:rPr lang="en-US" sz="1600" dirty="0">
                <a:latin typeface="+mn-lt"/>
              </a:rPr>
              <a:t> </a:t>
            </a:r>
            <a:r>
              <a:rPr lang="en-US" sz="1600" dirty="0" err="1">
                <a:latin typeface="+mn-lt"/>
              </a:rPr>
              <a:t>echipajelor</a:t>
            </a:r>
            <a:r>
              <a:rPr lang="en-US" sz="1600" dirty="0">
                <a:latin typeface="+mn-lt"/>
              </a:rPr>
              <a:t> </a:t>
            </a:r>
            <a:r>
              <a:rPr lang="en-US" sz="1600" dirty="0" err="1">
                <a:latin typeface="+mn-lt"/>
              </a:rPr>
              <a:t>vehiculelor</a:t>
            </a:r>
            <a:r>
              <a:rPr lang="en-US" sz="1600" dirty="0">
                <a:latin typeface="+mn-lt"/>
              </a:rPr>
              <a:t> care </a:t>
            </a:r>
            <a:r>
              <a:rPr lang="en-US" sz="1600" dirty="0" err="1">
                <a:latin typeface="+mn-lt"/>
              </a:rPr>
              <a:t>efectuează</a:t>
            </a:r>
            <a:r>
              <a:rPr lang="en-US" sz="1600" dirty="0">
                <a:latin typeface="+mn-lt"/>
              </a:rPr>
              <a:t> </a:t>
            </a:r>
            <a:r>
              <a:rPr lang="en-US" sz="1600" dirty="0" err="1">
                <a:latin typeface="+mn-lt"/>
              </a:rPr>
              <a:t>transporturi</a:t>
            </a:r>
            <a:r>
              <a:rPr lang="en-US" sz="1600" dirty="0">
                <a:latin typeface="+mn-lt"/>
              </a:rPr>
              <a:t> </a:t>
            </a:r>
            <a:r>
              <a:rPr lang="en-US" sz="1600" dirty="0" err="1">
                <a:latin typeface="+mn-lt"/>
              </a:rPr>
              <a:t>rutiere</a:t>
            </a:r>
            <a:r>
              <a:rPr lang="en-US" sz="1600" dirty="0">
                <a:latin typeface="+mn-lt"/>
              </a:rPr>
              <a:t> </a:t>
            </a:r>
            <a:r>
              <a:rPr lang="en-US" sz="1600" dirty="0" err="1">
                <a:latin typeface="+mn-lt"/>
              </a:rPr>
              <a:t>internaţionale</a:t>
            </a:r>
            <a:r>
              <a:rPr lang="en-US" sz="1600" dirty="0">
                <a:latin typeface="+mn-lt"/>
              </a:rPr>
              <a:t> (AETR), </a:t>
            </a:r>
            <a:r>
              <a:rPr lang="en-US" sz="1600" dirty="0" err="1">
                <a:latin typeface="+mn-lt"/>
              </a:rPr>
              <a:t>încheiat</a:t>
            </a:r>
            <a:r>
              <a:rPr lang="en-US" sz="1600" dirty="0">
                <a:latin typeface="+mn-lt"/>
              </a:rPr>
              <a:t> la Geneva, la 1 </a:t>
            </a:r>
            <a:r>
              <a:rPr lang="en-US" sz="1600" dirty="0" err="1">
                <a:latin typeface="+mn-lt"/>
              </a:rPr>
              <a:t>iulie</a:t>
            </a:r>
            <a:r>
              <a:rPr lang="en-US" sz="1600" dirty="0">
                <a:latin typeface="+mn-lt"/>
              </a:rPr>
              <a:t> 1970. </a:t>
            </a:r>
            <a:r>
              <a:rPr lang="en-US" sz="1600" dirty="0" err="1">
                <a:latin typeface="+mn-lt"/>
              </a:rPr>
              <a:t>Anexa</a:t>
            </a:r>
            <a:r>
              <a:rPr lang="en-US" sz="1600" dirty="0">
                <a:latin typeface="+mn-lt"/>
              </a:rPr>
              <a:t> </a:t>
            </a:r>
            <a:r>
              <a:rPr lang="en-US" sz="1600" dirty="0" err="1">
                <a:latin typeface="+mn-lt"/>
              </a:rPr>
              <a:t>tehnica</a:t>
            </a:r>
            <a:r>
              <a:rPr lang="en-US" sz="1600" dirty="0">
                <a:latin typeface="+mn-lt"/>
              </a:rPr>
              <a:t> a AETR (</a:t>
            </a:r>
            <a:r>
              <a:rPr lang="en-US" sz="1600" dirty="0" err="1">
                <a:latin typeface="+mn-lt"/>
              </a:rPr>
              <a:t>caracteristicile</a:t>
            </a:r>
            <a:r>
              <a:rPr lang="en-US" sz="1600" dirty="0">
                <a:latin typeface="+mn-lt"/>
              </a:rPr>
              <a:t> </a:t>
            </a:r>
            <a:r>
              <a:rPr lang="en-US" sz="1600" dirty="0" err="1">
                <a:latin typeface="+mn-lt"/>
              </a:rPr>
              <a:t>tahografului</a:t>
            </a:r>
            <a:r>
              <a:rPr lang="en-US" sz="1600" dirty="0">
                <a:latin typeface="+mn-lt"/>
              </a:rPr>
              <a:t> digital) se </a:t>
            </a:r>
            <a:r>
              <a:rPr lang="en-US" sz="1600" dirty="0" err="1">
                <a:latin typeface="+mn-lt"/>
              </a:rPr>
              <a:t>armonizeaza</a:t>
            </a:r>
            <a:r>
              <a:rPr lang="en-US" sz="1600" dirty="0">
                <a:latin typeface="+mn-lt"/>
              </a:rPr>
              <a:t> </a:t>
            </a:r>
            <a:r>
              <a:rPr lang="en-US" sz="1600" dirty="0" err="1">
                <a:latin typeface="+mn-lt"/>
              </a:rPr>
              <a:t>aproape</a:t>
            </a:r>
            <a:r>
              <a:rPr lang="en-US" sz="1600" dirty="0">
                <a:latin typeface="+mn-lt"/>
              </a:rPr>
              <a:t> in </a:t>
            </a:r>
            <a:r>
              <a:rPr lang="en-US" sz="1600" dirty="0" err="1">
                <a:latin typeface="+mn-lt"/>
              </a:rPr>
              <a:t>timp</a:t>
            </a:r>
            <a:r>
              <a:rPr lang="en-US" sz="1600" dirty="0">
                <a:latin typeface="+mn-lt"/>
              </a:rPr>
              <a:t> real cu </a:t>
            </a:r>
            <a:r>
              <a:rPr lang="en-US" sz="1600" dirty="0" err="1">
                <a:latin typeface="+mn-lt"/>
              </a:rPr>
              <a:t>legislatia</a:t>
            </a:r>
            <a:r>
              <a:rPr lang="en-US" sz="1600" dirty="0">
                <a:latin typeface="+mn-lt"/>
              </a:rPr>
              <a:t> </a:t>
            </a:r>
            <a:r>
              <a:rPr lang="en-US" sz="1600" dirty="0" err="1">
                <a:latin typeface="+mn-lt"/>
              </a:rPr>
              <a:t>comunitara</a:t>
            </a:r>
            <a:r>
              <a:rPr lang="en-US" sz="1600" dirty="0">
                <a:latin typeface="+mn-lt"/>
              </a:rPr>
              <a:t>!</a:t>
            </a:r>
          </a:p>
          <a:p>
            <a:pPr>
              <a:buFont typeface="Arial" panose="020B0604020202020204" pitchFamily="34" charset="0"/>
              <a:buChar char="•"/>
            </a:pPr>
            <a:endParaRPr lang="en-US" sz="1600" dirty="0">
              <a:latin typeface="+mn-lt"/>
              <a:cs typeface="Arial" panose="020B0604020202020204" pitchFamily="34" charset="0"/>
            </a:endParaRPr>
          </a:p>
          <a:p>
            <a:pPr marL="0" indent="0"/>
            <a:r>
              <a:rPr lang="en-US" sz="1600" i="1" dirty="0" err="1">
                <a:latin typeface="+mn-lt"/>
                <a:cs typeface="Arial" panose="020B0604020202020204" pitchFamily="34" charset="0"/>
              </a:rPr>
              <a:t>Consultati</a:t>
            </a:r>
            <a:r>
              <a:rPr lang="en-US" sz="1600" i="1" dirty="0">
                <a:latin typeface="+mn-lt"/>
                <a:cs typeface="Arial" panose="020B0604020202020204" pitchFamily="34" charset="0"/>
              </a:rPr>
              <a:t> pe site-ul UNTRR </a:t>
            </a:r>
            <a:r>
              <a:rPr lang="en-US" sz="1600" i="1" dirty="0" err="1">
                <a:latin typeface="+mn-lt"/>
                <a:cs typeface="Arial" panose="020B0604020202020204" pitchFamily="34" charset="0"/>
              </a:rPr>
              <a:t>clarificarile</a:t>
            </a:r>
            <a:r>
              <a:rPr lang="en-US" sz="1600" i="1" dirty="0">
                <a:latin typeface="+mn-lt"/>
                <a:cs typeface="Arial" panose="020B0604020202020204" pitchFamily="34" charset="0"/>
              </a:rPr>
              <a:t> CE: </a:t>
            </a:r>
          </a:p>
          <a:p>
            <a:pPr marL="285750" indent="-285750">
              <a:buFont typeface="Arial" panose="020B0604020202020204" pitchFamily="34" charset="0"/>
              <a:buChar char="•"/>
            </a:pPr>
            <a:r>
              <a:rPr lang="en-US" sz="1600" b="0" i="0" dirty="0">
                <a:solidFill>
                  <a:srgbClr val="606064"/>
                </a:solidFill>
                <a:effectLst/>
                <a:latin typeface="Arial" panose="020B0604020202020204" pitchFamily="34" charset="0"/>
                <a:hlinkClick r:id="rId6"/>
              </a:rPr>
              <a:t>10.02.2021 - </a:t>
            </a:r>
            <a:r>
              <a:rPr lang="en-US" sz="1600" b="0" i="0" dirty="0" err="1">
                <a:solidFill>
                  <a:srgbClr val="606064"/>
                </a:solidFill>
                <a:effectLst/>
                <a:latin typeface="Arial" panose="020B0604020202020204" pitchFamily="34" charset="0"/>
                <a:hlinkClick r:id="rId6"/>
              </a:rPr>
              <a:t>Comisia</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Europeană</a:t>
            </a:r>
            <a:r>
              <a:rPr lang="en-US" sz="1600" b="0" i="0" dirty="0">
                <a:solidFill>
                  <a:srgbClr val="606064"/>
                </a:solidFill>
                <a:effectLst/>
                <a:latin typeface="Arial" panose="020B0604020202020204" pitchFamily="34" charset="0"/>
                <a:hlinkClick r:id="rId6"/>
              </a:rPr>
              <a:t> a </a:t>
            </a:r>
            <a:r>
              <a:rPr lang="en-US" sz="1600" b="0" i="0" dirty="0" err="1">
                <a:solidFill>
                  <a:srgbClr val="606064"/>
                </a:solidFill>
                <a:effectLst/>
                <a:latin typeface="Arial" panose="020B0604020202020204" pitchFamily="34" charset="0"/>
                <a:hlinkClick r:id="rId6"/>
              </a:rPr>
              <a:t>publicat</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traducerea</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în</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limba</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română</a:t>
            </a:r>
            <a:r>
              <a:rPr lang="en-US" sz="1600" b="0" i="0" dirty="0">
                <a:solidFill>
                  <a:srgbClr val="606064"/>
                </a:solidFill>
                <a:effectLst/>
                <a:latin typeface="Arial" panose="020B0604020202020204" pitchFamily="34" charset="0"/>
                <a:hlinkClick r:id="rId6"/>
              </a:rPr>
              <a:t> a </a:t>
            </a:r>
            <a:r>
              <a:rPr lang="en-US" sz="1600" b="0" i="0" dirty="0" err="1">
                <a:solidFill>
                  <a:srgbClr val="606064"/>
                </a:solidFill>
                <a:effectLst/>
                <a:latin typeface="Arial" panose="020B0604020202020204" pitchFamily="34" charset="0"/>
                <a:hlinkClick r:id="rId6"/>
              </a:rPr>
              <a:t>primului</a:t>
            </a:r>
            <a:r>
              <a:rPr lang="en-US" sz="1600" b="0" i="0" dirty="0">
                <a:solidFill>
                  <a:srgbClr val="606064"/>
                </a:solidFill>
                <a:effectLst/>
                <a:latin typeface="Arial" panose="020B0604020202020204" pitchFamily="34" charset="0"/>
                <a:hlinkClick r:id="rId6"/>
              </a:rPr>
              <a:t> set de </a:t>
            </a:r>
            <a:r>
              <a:rPr lang="en-US" sz="1600" b="0" i="0" dirty="0" err="1">
                <a:solidFill>
                  <a:srgbClr val="606064"/>
                </a:solidFill>
                <a:effectLst/>
                <a:latin typeface="Arial" panose="020B0604020202020204" pitchFamily="34" charset="0"/>
                <a:hlinkClick r:id="rId6"/>
              </a:rPr>
              <a:t>clarificări</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referitoare</a:t>
            </a:r>
            <a:r>
              <a:rPr lang="en-US" sz="1600" b="0" i="0" dirty="0">
                <a:solidFill>
                  <a:srgbClr val="606064"/>
                </a:solidFill>
                <a:effectLst/>
                <a:latin typeface="Arial" panose="020B0604020202020204" pitchFamily="34" charset="0"/>
                <a:hlinkClick r:id="rId6"/>
              </a:rPr>
              <a:t> la </a:t>
            </a:r>
            <a:r>
              <a:rPr lang="en-US" sz="1600" b="0" i="0" dirty="0" err="1">
                <a:solidFill>
                  <a:srgbClr val="606064"/>
                </a:solidFill>
                <a:effectLst/>
                <a:latin typeface="Arial" panose="020B0604020202020204" pitchFamily="34" charset="0"/>
                <a:hlinkClick r:id="rId6"/>
              </a:rPr>
              <a:t>noile</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prevederi</a:t>
            </a:r>
            <a:r>
              <a:rPr lang="en-US" sz="1600" b="0" i="0" dirty="0">
                <a:solidFill>
                  <a:srgbClr val="606064"/>
                </a:solidFill>
                <a:effectLst/>
                <a:latin typeface="Arial" panose="020B0604020202020204" pitchFamily="34" charset="0"/>
                <a:hlinkClick r:id="rId6"/>
              </a:rPr>
              <a:t> ale </a:t>
            </a:r>
            <a:r>
              <a:rPr lang="en-US" sz="1600" b="0" i="0" dirty="0" err="1">
                <a:solidFill>
                  <a:srgbClr val="606064"/>
                </a:solidFill>
                <a:effectLst/>
                <a:latin typeface="Arial" panose="020B0604020202020204" pitchFamily="34" charset="0"/>
                <a:hlinkClick r:id="rId6"/>
              </a:rPr>
              <a:t>Pachetului</a:t>
            </a:r>
            <a:r>
              <a:rPr lang="en-US" sz="1600" b="0" i="0" dirty="0">
                <a:solidFill>
                  <a:srgbClr val="606064"/>
                </a:solidFill>
                <a:effectLst/>
                <a:latin typeface="Arial" panose="020B0604020202020204" pitchFamily="34" charset="0"/>
                <a:hlinkClick r:id="rId6"/>
              </a:rPr>
              <a:t> </a:t>
            </a:r>
            <a:r>
              <a:rPr lang="en-US" sz="1600" b="0" i="0" dirty="0" err="1">
                <a:solidFill>
                  <a:srgbClr val="606064"/>
                </a:solidFill>
                <a:effectLst/>
                <a:latin typeface="Arial" panose="020B0604020202020204" pitchFamily="34" charset="0"/>
                <a:hlinkClick r:id="rId6"/>
              </a:rPr>
              <a:t>Mobilitate</a:t>
            </a:r>
            <a:r>
              <a:rPr lang="en-US" sz="1600" b="0" i="0" dirty="0">
                <a:solidFill>
                  <a:srgbClr val="606064"/>
                </a:solidFill>
                <a:effectLst/>
                <a:latin typeface="Arial" panose="020B0604020202020204" pitchFamily="34" charset="0"/>
                <a:hlinkClick r:id="rId6"/>
              </a:rPr>
              <a:t> 1</a:t>
            </a:r>
            <a:endParaRPr lang="en-US" sz="1600" b="0" i="0" dirty="0">
              <a:solidFill>
                <a:srgbClr val="606064"/>
              </a:solidFill>
              <a:effectLst/>
              <a:latin typeface="Arial" panose="020B0604020202020204" pitchFamily="34" charset="0"/>
            </a:endParaRPr>
          </a:p>
          <a:p>
            <a:pPr marL="285750" indent="-285750">
              <a:buFont typeface="Arial" panose="020B0604020202020204" pitchFamily="34" charset="0"/>
              <a:buChar char="•"/>
            </a:pPr>
            <a:r>
              <a:rPr lang="en-US" sz="1600" b="0" i="0" dirty="0" err="1">
                <a:solidFill>
                  <a:srgbClr val="606064"/>
                </a:solidFill>
                <a:effectLst/>
                <a:latin typeface="Arial" panose="020B0604020202020204" pitchFamily="34" charset="0"/>
                <a:hlinkClick r:id="rId7"/>
              </a:rPr>
              <a:t>Răspunsul</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Comisiei</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Europene</a:t>
            </a:r>
            <a:r>
              <a:rPr lang="en-US" sz="1600" b="0" i="0" dirty="0">
                <a:solidFill>
                  <a:srgbClr val="606064"/>
                </a:solidFill>
                <a:effectLst/>
                <a:latin typeface="Arial" panose="020B0604020202020204" pitchFamily="34" charset="0"/>
                <a:hlinkClick r:id="rId7"/>
              </a:rPr>
              <a:t> ref. </a:t>
            </a:r>
            <a:r>
              <a:rPr lang="en-US" sz="1600" b="0" i="0" dirty="0" err="1">
                <a:solidFill>
                  <a:srgbClr val="606064"/>
                </a:solidFill>
                <a:effectLst/>
                <a:latin typeface="Arial" panose="020B0604020202020204" pitchFamily="34" charset="0"/>
                <a:hlinkClick r:id="rId7"/>
              </a:rPr>
              <a:t>solicitare</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urgentă</a:t>
            </a:r>
            <a:r>
              <a:rPr lang="en-US" sz="1600" b="0" i="0" dirty="0">
                <a:solidFill>
                  <a:srgbClr val="606064"/>
                </a:solidFill>
                <a:effectLst/>
                <a:latin typeface="Arial" panose="020B0604020202020204" pitchFamily="34" charset="0"/>
                <a:hlinkClick r:id="rId7"/>
              </a:rPr>
              <a:t> - </a:t>
            </a:r>
            <a:r>
              <a:rPr lang="en-US" sz="1600" b="0" i="0" dirty="0" err="1">
                <a:solidFill>
                  <a:srgbClr val="606064"/>
                </a:solidFill>
                <a:effectLst/>
                <a:latin typeface="Arial" panose="020B0604020202020204" pitchFamily="34" charset="0"/>
                <a:hlinkClick r:id="rId7"/>
              </a:rPr>
              <a:t>clarificări</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suplimentare</a:t>
            </a:r>
            <a:r>
              <a:rPr lang="en-US" sz="1600" b="0" i="0" dirty="0">
                <a:solidFill>
                  <a:srgbClr val="606064"/>
                </a:solidFill>
                <a:effectLst/>
                <a:latin typeface="Arial" panose="020B0604020202020204" pitchFamily="34" charset="0"/>
                <a:hlinkClick r:id="rId7"/>
              </a:rPr>
              <a:t> ale </a:t>
            </a:r>
            <a:r>
              <a:rPr lang="en-US" sz="1600" b="0" i="0" dirty="0" err="1">
                <a:solidFill>
                  <a:srgbClr val="606064"/>
                </a:solidFill>
                <a:effectLst/>
                <a:latin typeface="Arial" panose="020B0604020202020204" pitchFamily="34" charset="0"/>
                <a:hlinkClick r:id="rId7"/>
              </a:rPr>
              <a:t>normelor</a:t>
            </a:r>
            <a:r>
              <a:rPr lang="en-US" sz="1600" b="0" i="0" dirty="0">
                <a:solidFill>
                  <a:srgbClr val="606064"/>
                </a:solidFill>
                <a:effectLst/>
                <a:latin typeface="Arial" panose="020B0604020202020204" pitchFamily="34" charset="0"/>
                <a:hlinkClick r:id="rId7"/>
              </a:rPr>
              <a:t> din </a:t>
            </a:r>
            <a:r>
              <a:rPr lang="en-US" sz="1600" b="0" i="0" dirty="0" err="1">
                <a:solidFill>
                  <a:srgbClr val="606064"/>
                </a:solidFill>
                <a:effectLst/>
                <a:latin typeface="Arial" panose="020B0604020202020204" pitchFamily="34" charset="0"/>
                <a:hlinkClick r:id="rId7"/>
              </a:rPr>
              <a:t>Pachetul</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Mobilitate</a:t>
            </a:r>
            <a:r>
              <a:rPr lang="en-US" sz="1600" b="0" i="0" dirty="0">
                <a:solidFill>
                  <a:srgbClr val="606064"/>
                </a:solidFill>
                <a:effectLst/>
                <a:latin typeface="Arial" panose="020B0604020202020204" pitchFamily="34" charset="0"/>
                <a:hlinkClick r:id="rId7"/>
              </a:rPr>
              <a:t> 1 </a:t>
            </a:r>
            <a:r>
              <a:rPr lang="en-US" sz="1600" b="0" i="0" dirty="0" err="1">
                <a:solidFill>
                  <a:srgbClr val="606064"/>
                </a:solidFill>
                <a:effectLst/>
                <a:latin typeface="Arial" panose="020B0604020202020204" pitchFamily="34" charset="0"/>
                <a:hlinkClick r:id="rId7"/>
              </a:rPr>
              <a:t>privind</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noile</a:t>
            </a:r>
            <a:r>
              <a:rPr lang="en-US" sz="1600" b="0" i="0" dirty="0">
                <a:solidFill>
                  <a:srgbClr val="606064"/>
                </a:solidFill>
                <a:effectLst/>
                <a:latin typeface="Arial" panose="020B0604020202020204" pitchFamily="34" charset="0"/>
                <a:hlinkClick r:id="rId7"/>
              </a:rPr>
              <a:t> reguli </a:t>
            </a:r>
            <a:r>
              <a:rPr lang="en-US" sz="1600" b="0" i="0" dirty="0" err="1">
                <a:solidFill>
                  <a:srgbClr val="606064"/>
                </a:solidFill>
                <a:effectLst/>
                <a:latin typeface="Arial" panose="020B0604020202020204" pitchFamily="34" charset="0"/>
                <a:hlinkClick r:id="rId7"/>
              </a:rPr>
              <a:t>referitoare</a:t>
            </a:r>
            <a:r>
              <a:rPr lang="en-US" sz="1600" b="0" i="0" dirty="0">
                <a:solidFill>
                  <a:srgbClr val="606064"/>
                </a:solidFill>
                <a:effectLst/>
                <a:latin typeface="Arial" panose="020B0604020202020204" pitchFamily="34" charset="0"/>
                <a:hlinkClick r:id="rId7"/>
              </a:rPr>
              <a:t> la </a:t>
            </a:r>
            <a:r>
              <a:rPr lang="en-US" sz="1600" b="0" i="0" dirty="0" err="1">
                <a:solidFill>
                  <a:srgbClr val="606064"/>
                </a:solidFill>
                <a:effectLst/>
                <a:latin typeface="Arial" panose="020B0604020202020204" pitchFamily="34" charset="0"/>
                <a:hlinkClick r:id="rId7"/>
              </a:rPr>
              <a:t>timpii</a:t>
            </a:r>
            <a:r>
              <a:rPr lang="en-US" sz="1600" b="0" i="0" dirty="0">
                <a:solidFill>
                  <a:srgbClr val="606064"/>
                </a:solidFill>
                <a:effectLst/>
                <a:latin typeface="Arial" panose="020B0604020202020204" pitchFamily="34" charset="0"/>
                <a:hlinkClick r:id="rId7"/>
              </a:rPr>
              <a:t> de </a:t>
            </a:r>
            <a:r>
              <a:rPr lang="en-US" sz="1600" b="0" i="0" dirty="0" err="1">
                <a:solidFill>
                  <a:srgbClr val="606064"/>
                </a:solidFill>
                <a:effectLst/>
                <a:latin typeface="Arial" panose="020B0604020202020204" pitchFamily="34" charset="0"/>
                <a:hlinkClick r:id="rId7"/>
              </a:rPr>
              <a:t>conducere</a:t>
            </a:r>
            <a:r>
              <a:rPr lang="en-US" sz="1600" b="0" i="0" dirty="0">
                <a:solidFill>
                  <a:srgbClr val="606064"/>
                </a:solidFill>
                <a:effectLst/>
                <a:latin typeface="Arial" panose="020B0604020202020204" pitchFamily="34" charset="0"/>
                <a:hlinkClick r:id="rId7"/>
              </a:rPr>
              <a:t> </a:t>
            </a:r>
            <a:r>
              <a:rPr lang="en-US" sz="1600" b="0" i="0" dirty="0" err="1">
                <a:solidFill>
                  <a:srgbClr val="606064"/>
                </a:solidFill>
                <a:effectLst/>
                <a:latin typeface="Arial" panose="020B0604020202020204" pitchFamily="34" charset="0"/>
                <a:hlinkClick r:id="rId7"/>
              </a:rPr>
              <a:t>și</a:t>
            </a:r>
            <a:r>
              <a:rPr lang="en-US" sz="1600" b="0" i="0" dirty="0">
                <a:solidFill>
                  <a:srgbClr val="606064"/>
                </a:solidFill>
                <a:effectLst/>
                <a:latin typeface="Arial" panose="020B0604020202020204" pitchFamily="34" charset="0"/>
                <a:hlinkClick r:id="rId7"/>
              </a:rPr>
              <a:t> de </a:t>
            </a:r>
            <a:r>
              <a:rPr lang="en-US" sz="1600" b="0" i="0" dirty="0" err="1">
                <a:solidFill>
                  <a:srgbClr val="606064"/>
                </a:solidFill>
                <a:effectLst/>
                <a:latin typeface="Arial" panose="020B0604020202020204" pitchFamily="34" charset="0"/>
                <a:hlinkClick r:id="rId7"/>
              </a:rPr>
              <a:t>odihnă</a:t>
            </a:r>
            <a:endParaRPr lang="en-US" sz="1600" b="0" i="0" dirty="0">
              <a:solidFill>
                <a:srgbClr val="606064"/>
              </a:solidFill>
              <a:effectLst/>
              <a:latin typeface="Arial" panose="020B0604020202020204" pitchFamily="34" charset="0"/>
            </a:endParaRPr>
          </a:p>
          <a:p>
            <a:pPr marL="0" indent="0"/>
            <a:endParaRPr lang="ro-RO" sz="1600" i="1" dirty="0">
              <a:latin typeface="+mn-lt"/>
              <a:cs typeface="Arial" panose="020B0604020202020204" pitchFamily="34" charset="0"/>
            </a:endParaRPr>
          </a:p>
        </p:txBody>
      </p:sp>
    </p:spTree>
    <p:extLst>
      <p:ext uri="{BB962C8B-B14F-4D97-AF65-F5344CB8AC3E}">
        <p14:creationId xmlns:p14="http://schemas.microsoft.com/office/powerpoint/2010/main" val="3164495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323528" y="1484784"/>
            <a:ext cx="8424936" cy="45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dirty="0">
              <a:latin typeface="+mn-lt"/>
            </a:endParaRPr>
          </a:p>
          <a:p>
            <a:pPr algn="ctr"/>
            <a:r>
              <a:rPr lang="en-US" sz="2400" b="1" dirty="0" err="1">
                <a:latin typeface="+mn-lt"/>
                <a:cs typeface="Arial" panose="020B0604020202020204" pitchFamily="34" charset="0"/>
              </a:rPr>
              <a:t>Aplicarea</a:t>
            </a:r>
            <a:r>
              <a:rPr lang="en-US" sz="2400" b="1" dirty="0">
                <a:latin typeface="+mn-lt"/>
                <a:cs typeface="Arial" panose="020B0604020202020204" pitchFamily="34" charset="0"/>
              </a:rPr>
              <a:t> </a:t>
            </a:r>
            <a:r>
              <a:rPr lang="en-US" sz="2400" b="1" dirty="0" err="1">
                <a:latin typeface="+mn-lt"/>
                <a:cs typeface="Arial" panose="020B0604020202020204" pitchFamily="34" charset="0"/>
              </a:rPr>
              <a:t>legislatiei</a:t>
            </a:r>
            <a:endParaRPr lang="en-US" sz="2400" b="1" dirty="0">
              <a:latin typeface="+mn-lt"/>
              <a:cs typeface="Arial" panose="020B0604020202020204" pitchFamily="34" charset="0"/>
            </a:endParaRPr>
          </a:p>
          <a:p>
            <a:endParaRPr lang="en-US" sz="2400" b="1" dirty="0">
              <a:latin typeface="+mn-lt"/>
              <a:cs typeface="Arial" panose="020B0604020202020204" pitchFamily="34" charset="0"/>
            </a:endParaRPr>
          </a:p>
          <a:p>
            <a:pPr marL="342900" marR="0" lvl="0" indent="-342900">
              <a:spcBef>
                <a:spcPts val="0"/>
              </a:spcBef>
              <a:spcAft>
                <a:spcPts val="0"/>
              </a:spcAft>
              <a:buClr>
                <a:srgbClr val="231F20"/>
              </a:buClr>
              <a:buSzPct val="100000"/>
              <a:buFont typeface="Arial" panose="020B0604020202020204" pitchFamily="34" charset="0"/>
              <a:buChar char="•"/>
              <a:tabLst>
                <a:tab pos="257175" algn="l"/>
              </a:tabLst>
            </a:pPr>
            <a:r>
              <a:rPr lang="en-US" dirty="0">
                <a:latin typeface="+mn-lt"/>
              </a:rPr>
              <a:t>Prevederile r</a:t>
            </a:r>
            <a:r>
              <a:rPr lang="ro-RO" dirty="0">
                <a:latin typeface="+mn-lt"/>
              </a:rPr>
              <a:t>egulament</a:t>
            </a:r>
            <a:r>
              <a:rPr lang="en-US" dirty="0" err="1">
                <a:latin typeface="+mn-lt"/>
              </a:rPr>
              <a:t>ului</a:t>
            </a:r>
            <a:r>
              <a:rPr lang="en-US" dirty="0">
                <a:latin typeface="+mn-lt"/>
              </a:rPr>
              <a:t>/</a:t>
            </a:r>
            <a:r>
              <a:rPr lang="en-US" dirty="0" err="1">
                <a:latin typeface="+mn-lt"/>
              </a:rPr>
              <a:t>directivei</a:t>
            </a:r>
            <a:r>
              <a:rPr lang="en-US" dirty="0">
                <a:latin typeface="+mn-lt"/>
              </a:rPr>
              <a:t> </a:t>
            </a:r>
            <a:r>
              <a:rPr lang="ro-RO" sz="1800" dirty="0">
                <a:solidFill>
                  <a:srgbClr val="231F20"/>
                </a:solidFill>
                <a:effectLst/>
                <a:latin typeface="+mn-lt"/>
                <a:ea typeface="Cambria" panose="02040503050406030204" pitchFamily="18" charset="0"/>
                <a:cs typeface="Cambria" panose="02040503050406030204" pitchFamily="18" charset="0"/>
              </a:rPr>
              <a:t>se</a:t>
            </a:r>
            <a:r>
              <a:rPr lang="ro-RO" sz="1800" spc="-50" dirty="0">
                <a:solidFill>
                  <a:srgbClr val="231F20"/>
                </a:solidFill>
                <a:effectLst/>
                <a:latin typeface="+mn-lt"/>
                <a:ea typeface="Cambria" panose="02040503050406030204" pitchFamily="18" charset="0"/>
                <a:cs typeface="Cambria" panose="02040503050406030204" pitchFamily="18" charset="0"/>
              </a:rPr>
              <a:t> </a:t>
            </a:r>
            <a:r>
              <a:rPr lang="ro-RO" sz="1800" dirty="0">
                <a:solidFill>
                  <a:srgbClr val="231F20"/>
                </a:solidFill>
                <a:effectLst/>
                <a:latin typeface="+mn-lt"/>
                <a:ea typeface="Cambria" panose="02040503050406030204" pitchFamily="18" charset="0"/>
                <a:cs typeface="Cambria" panose="02040503050406030204" pitchFamily="18" charset="0"/>
              </a:rPr>
              <a:t>aplică</a:t>
            </a:r>
            <a:r>
              <a:rPr lang="ro-RO" sz="1800" spc="-50" dirty="0">
                <a:solidFill>
                  <a:srgbClr val="231F20"/>
                </a:solidFill>
                <a:effectLst/>
                <a:latin typeface="+mn-lt"/>
                <a:ea typeface="Cambria" panose="02040503050406030204" pitchFamily="18" charset="0"/>
                <a:cs typeface="Cambria" panose="02040503050406030204" pitchFamily="18" charset="0"/>
              </a:rPr>
              <a:t> </a:t>
            </a:r>
            <a:r>
              <a:rPr lang="ro-RO" sz="1800" dirty="0">
                <a:solidFill>
                  <a:srgbClr val="231F20"/>
                </a:solidFill>
                <a:effectLst/>
                <a:latin typeface="+mn-lt"/>
                <a:ea typeface="Cambria" panose="02040503050406030204" pitchFamily="18" charset="0"/>
                <a:cs typeface="Cambria" panose="02040503050406030204" pitchFamily="18" charset="0"/>
              </a:rPr>
              <a:t>transportului</a:t>
            </a:r>
            <a:r>
              <a:rPr lang="ro-RO" sz="1800" spc="-55" dirty="0">
                <a:solidFill>
                  <a:srgbClr val="231F20"/>
                </a:solidFill>
                <a:effectLst/>
                <a:latin typeface="+mn-lt"/>
                <a:ea typeface="Cambria" panose="02040503050406030204" pitchFamily="18" charset="0"/>
                <a:cs typeface="Cambria" panose="02040503050406030204" pitchFamily="18" charset="0"/>
              </a:rPr>
              <a:t> </a:t>
            </a:r>
            <a:r>
              <a:rPr lang="ro-RO" sz="1800" dirty="0">
                <a:solidFill>
                  <a:srgbClr val="231F20"/>
                </a:solidFill>
                <a:effectLst/>
                <a:latin typeface="+mn-lt"/>
                <a:ea typeface="Cambria" panose="02040503050406030204" pitchFamily="18" charset="0"/>
                <a:cs typeface="Cambria" panose="02040503050406030204" pitchFamily="18" charset="0"/>
              </a:rPr>
              <a:t>rutier:</a:t>
            </a:r>
            <a:endParaRPr lang="en-US" sz="1800" dirty="0">
              <a:solidFill>
                <a:srgbClr val="231F20"/>
              </a:solidFill>
              <a:effectLst/>
              <a:latin typeface="+mn-lt"/>
              <a:ea typeface="Cambria" panose="02040503050406030204" pitchFamily="18" charset="0"/>
              <a:cs typeface="Cambria" panose="02040503050406030204" pitchFamily="18" charset="0"/>
            </a:endParaRPr>
          </a:p>
          <a:p>
            <a:pPr marL="0" marR="0" lvl="0" indent="0">
              <a:spcBef>
                <a:spcPts val="0"/>
              </a:spcBef>
              <a:spcAft>
                <a:spcPts val="0"/>
              </a:spcAft>
              <a:buClr>
                <a:srgbClr val="231F20"/>
              </a:buClr>
              <a:buSzPct val="100000"/>
              <a:tabLst>
                <a:tab pos="257175" algn="l"/>
              </a:tabLst>
            </a:pPr>
            <a:endParaRPr lang="en-US" dirty="0">
              <a:latin typeface="+mn-lt"/>
              <a:ea typeface="Cambria" panose="02040503050406030204" pitchFamily="18" charset="0"/>
              <a:cs typeface="Cambria" panose="02040503050406030204" pitchFamily="18" charset="0"/>
            </a:endParaRPr>
          </a:p>
          <a:p>
            <a:pPr lvl="1" indent="-342900">
              <a:buClr>
                <a:srgbClr val="231F20"/>
              </a:buClr>
              <a:buSzPct val="100000"/>
              <a:buFont typeface="Arial" panose="020B0604020202020204" pitchFamily="34" charset="0"/>
              <a:buChar char="•"/>
              <a:tabLst>
                <a:tab pos="257175" algn="l"/>
              </a:tabLst>
            </a:pPr>
            <a:r>
              <a:rPr lang="ro-RO" dirty="0">
                <a:solidFill>
                  <a:srgbClr val="231F20"/>
                </a:solidFill>
                <a:effectLst/>
                <a:latin typeface="+mn-lt"/>
                <a:ea typeface="Cambria" panose="02040503050406030204" pitchFamily="18" charset="0"/>
                <a:cs typeface="Cambria" panose="02040503050406030204" pitchFamily="18" charset="0"/>
              </a:rPr>
              <a:t>de mărfuri cu vehicule, inclusiv vehicule cu remorcă </a:t>
            </a:r>
            <a:r>
              <a:rPr lang="ro-RO" spc="-25" dirty="0">
                <a:solidFill>
                  <a:srgbClr val="231F20"/>
                </a:solidFill>
                <a:effectLst/>
                <a:latin typeface="+mn-lt"/>
                <a:ea typeface="Cambria" panose="02040503050406030204" pitchFamily="18" charset="0"/>
                <a:cs typeface="Cambria" panose="02040503050406030204" pitchFamily="18" charset="0"/>
              </a:rPr>
              <a:t>sau </a:t>
            </a:r>
            <a:r>
              <a:rPr lang="ro-RO" dirty="0">
                <a:solidFill>
                  <a:srgbClr val="231F20"/>
                </a:solidFill>
                <a:effectLst/>
                <a:latin typeface="+mn-lt"/>
                <a:ea typeface="Cambria" panose="02040503050406030204" pitchFamily="18" charset="0"/>
                <a:cs typeface="Cambria" panose="02040503050406030204" pitchFamily="18" charset="0"/>
              </a:rPr>
              <a:t>semiremorcă, a căror masă maximă autorizată </a:t>
            </a:r>
            <a:r>
              <a:rPr lang="en-US" dirty="0" err="1">
                <a:solidFill>
                  <a:srgbClr val="231F20"/>
                </a:solidFill>
                <a:effectLst/>
                <a:latin typeface="+mn-lt"/>
                <a:ea typeface="Cambria" panose="02040503050406030204" pitchFamily="18" charset="0"/>
                <a:cs typeface="Cambria" panose="02040503050406030204" pitchFamily="18" charset="0"/>
              </a:rPr>
              <a:t>este</a:t>
            </a:r>
            <a:r>
              <a:rPr lang="en-US" dirty="0">
                <a:solidFill>
                  <a:srgbClr val="231F20"/>
                </a:solidFill>
                <a:effectLst/>
                <a:latin typeface="+mn-lt"/>
                <a:ea typeface="Cambria" panose="02040503050406030204" pitchFamily="18" charset="0"/>
                <a:cs typeface="Cambria" panose="02040503050406030204" pitchFamily="18" charset="0"/>
              </a:rPr>
              <a:t> </a:t>
            </a:r>
            <a:r>
              <a:rPr lang="en-US" dirty="0" err="1">
                <a:solidFill>
                  <a:srgbClr val="231F20"/>
                </a:solidFill>
                <a:effectLst/>
                <a:latin typeface="+mn-lt"/>
                <a:ea typeface="Cambria" panose="02040503050406030204" pitchFamily="18" charset="0"/>
                <a:cs typeface="Cambria" panose="02040503050406030204" pitchFamily="18" charset="0"/>
              </a:rPr>
              <a:t>mai</a:t>
            </a:r>
            <a:r>
              <a:rPr lang="en-US" dirty="0">
                <a:solidFill>
                  <a:srgbClr val="231F20"/>
                </a:solidFill>
                <a:effectLst/>
                <a:latin typeface="+mn-lt"/>
                <a:ea typeface="Cambria" panose="02040503050406030204" pitchFamily="18" charset="0"/>
                <a:cs typeface="Cambria" panose="02040503050406030204" pitchFamily="18" charset="0"/>
              </a:rPr>
              <a:t> mare de</a:t>
            </a:r>
            <a:r>
              <a:rPr lang="ro-RO" spc="-11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3,5 tone</a:t>
            </a:r>
            <a:r>
              <a:rPr lang="en-US" dirty="0">
                <a:solidFill>
                  <a:srgbClr val="231F20"/>
                </a:solidFill>
                <a:effectLst/>
                <a:latin typeface="+mn-lt"/>
                <a:ea typeface="Cambria" panose="02040503050406030204" pitchFamily="18" charset="0"/>
                <a:cs typeface="Cambria" panose="02040503050406030204" pitchFamily="18" charset="0"/>
              </a:rPr>
              <a:t>;</a:t>
            </a:r>
            <a:r>
              <a:rPr lang="ro-RO" spc="50" dirty="0">
                <a:solidFill>
                  <a:srgbClr val="231F20"/>
                </a:solidFill>
                <a:effectLst/>
                <a:latin typeface="+mn-lt"/>
                <a:ea typeface="Cambria" panose="02040503050406030204" pitchFamily="18" charset="0"/>
                <a:cs typeface="Cambria" panose="02040503050406030204" pitchFamily="18" charset="0"/>
              </a:rPr>
              <a:t> </a:t>
            </a:r>
            <a:endParaRPr lang="en-US" spc="50" dirty="0">
              <a:solidFill>
                <a:srgbClr val="231F20"/>
              </a:solidFill>
              <a:effectLst/>
              <a:latin typeface="+mn-lt"/>
              <a:ea typeface="Cambria" panose="02040503050406030204" pitchFamily="18" charset="0"/>
              <a:cs typeface="Cambria" panose="02040503050406030204" pitchFamily="18" charset="0"/>
            </a:endParaRPr>
          </a:p>
          <a:p>
            <a:pPr marL="400050" lvl="1" indent="0">
              <a:buClr>
                <a:srgbClr val="231F20"/>
              </a:buClr>
              <a:buSzPct val="100000"/>
              <a:tabLst>
                <a:tab pos="257175" algn="l"/>
              </a:tabLst>
            </a:pPr>
            <a:endParaRPr lang="en-US" spc="50" dirty="0">
              <a:solidFill>
                <a:srgbClr val="231F20"/>
              </a:solidFill>
              <a:effectLst/>
              <a:latin typeface="+mn-lt"/>
              <a:ea typeface="Cambria" panose="02040503050406030204" pitchFamily="18" charset="0"/>
              <a:cs typeface="Cambria" panose="02040503050406030204" pitchFamily="18" charset="0"/>
            </a:endParaRPr>
          </a:p>
          <a:p>
            <a:pPr lvl="1" indent="-342900">
              <a:buClr>
                <a:srgbClr val="231F20"/>
              </a:buClr>
              <a:buSzPct val="100000"/>
              <a:buFont typeface="Arial" panose="020B0604020202020204" pitchFamily="34" charset="0"/>
              <a:buChar char="•"/>
              <a:tabLst>
                <a:tab pos="257175" algn="l"/>
              </a:tabLst>
            </a:pPr>
            <a:r>
              <a:rPr lang="ro-RO" dirty="0">
                <a:solidFill>
                  <a:srgbClr val="FF0000"/>
                </a:solidFill>
                <a:effectLst/>
                <a:latin typeface="+mn-lt"/>
                <a:ea typeface="Times New Roman" panose="02020603050405020304" pitchFamily="18" charset="0"/>
              </a:rPr>
              <a:t>de mărfuri în cadrul operațiunilor de transport internațional sau în</a:t>
            </a:r>
            <a:r>
              <a:rPr lang="ro-RO" spc="65" dirty="0">
                <a:solidFill>
                  <a:srgbClr val="FF0000"/>
                </a:solidFill>
                <a:effectLst/>
                <a:latin typeface="+mn-lt"/>
                <a:ea typeface="Times New Roman" panose="02020603050405020304" pitchFamily="18" charset="0"/>
              </a:rPr>
              <a:t> </a:t>
            </a:r>
            <a:r>
              <a:rPr lang="ro-RO" dirty="0">
                <a:solidFill>
                  <a:srgbClr val="FF0000"/>
                </a:solidFill>
                <a:effectLst/>
                <a:latin typeface="+mn-lt"/>
                <a:ea typeface="Times New Roman" panose="02020603050405020304" pitchFamily="18" charset="0"/>
              </a:rPr>
              <a:t>cadrul operațiunilor de cabotaj cu vehicule, inclusiv vehicule cu remorcă sau</a:t>
            </a:r>
            <a:r>
              <a:rPr lang="ro-RO" spc="-75" dirty="0">
                <a:solidFill>
                  <a:srgbClr val="FF0000"/>
                </a:solidFill>
                <a:effectLst/>
                <a:latin typeface="+mn-lt"/>
                <a:ea typeface="Times New Roman" panose="02020603050405020304" pitchFamily="18" charset="0"/>
              </a:rPr>
              <a:t> </a:t>
            </a:r>
            <a:r>
              <a:rPr lang="ro-RO" dirty="0">
                <a:solidFill>
                  <a:srgbClr val="FF0000"/>
                </a:solidFill>
                <a:effectLst/>
                <a:latin typeface="+mn-lt"/>
                <a:ea typeface="Times New Roman" panose="02020603050405020304" pitchFamily="18" charset="0"/>
              </a:rPr>
              <a:t>semiremorcă, a căror masă maximă autorizată </a:t>
            </a:r>
            <a:r>
              <a:rPr lang="en-US" dirty="0" err="1">
                <a:solidFill>
                  <a:srgbClr val="FF0000"/>
                </a:solidFill>
                <a:effectLst/>
                <a:latin typeface="+mn-lt"/>
                <a:ea typeface="Times New Roman" panose="02020603050405020304" pitchFamily="18" charset="0"/>
              </a:rPr>
              <a:t>este</a:t>
            </a:r>
            <a:r>
              <a:rPr lang="en-US" dirty="0">
                <a:solidFill>
                  <a:srgbClr val="FF0000"/>
                </a:solidFill>
                <a:effectLst/>
                <a:latin typeface="+mn-lt"/>
                <a:ea typeface="Times New Roman" panose="02020603050405020304" pitchFamily="18" charset="0"/>
              </a:rPr>
              <a:t> </a:t>
            </a:r>
            <a:r>
              <a:rPr lang="en-US" dirty="0" err="1">
                <a:solidFill>
                  <a:srgbClr val="FF0000"/>
                </a:solidFill>
                <a:effectLst/>
                <a:latin typeface="+mn-lt"/>
                <a:ea typeface="Times New Roman" panose="02020603050405020304" pitchFamily="18" charset="0"/>
              </a:rPr>
              <a:t>mai</a:t>
            </a:r>
            <a:r>
              <a:rPr lang="en-US" dirty="0">
                <a:solidFill>
                  <a:srgbClr val="FF0000"/>
                </a:solidFill>
                <a:effectLst/>
                <a:latin typeface="+mn-lt"/>
                <a:ea typeface="Times New Roman" panose="02020603050405020304" pitchFamily="18" charset="0"/>
              </a:rPr>
              <a:t> mare de</a:t>
            </a:r>
            <a:r>
              <a:rPr lang="ro-RO" dirty="0">
                <a:solidFill>
                  <a:srgbClr val="FF0000"/>
                </a:solidFill>
                <a:effectLst/>
                <a:latin typeface="+mn-lt"/>
                <a:ea typeface="Times New Roman" panose="02020603050405020304" pitchFamily="18" charset="0"/>
              </a:rPr>
              <a:t> 2,5 tone, </a:t>
            </a:r>
            <a:r>
              <a:rPr lang="ro-RO" b="1" u="sng" dirty="0">
                <a:solidFill>
                  <a:srgbClr val="FF0000"/>
                </a:solidFill>
                <a:effectLst/>
                <a:latin typeface="+mn-lt"/>
                <a:ea typeface="Times New Roman" panose="02020603050405020304" pitchFamily="18" charset="0"/>
              </a:rPr>
              <a:t>de la 1 iulie 2026</a:t>
            </a:r>
            <a:r>
              <a:rPr lang="en-US" dirty="0">
                <a:solidFill>
                  <a:srgbClr val="FF0000"/>
                </a:solidFill>
                <a:effectLst/>
                <a:latin typeface="+mn-lt"/>
                <a:ea typeface="Times New Roman" panose="02020603050405020304" pitchFamily="18" charset="0"/>
              </a:rPr>
              <a:t>;</a:t>
            </a:r>
            <a:r>
              <a:rPr lang="ro-RO" dirty="0">
                <a:effectLst/>
                <a:latin typeface="+mn-lt"/>
                <a:ea typeface="Times New Roman" panose="02020603050405020304" pitchFamily="18" charset="0"/>
              </a:rPr>
              <a:t> sau</a:t>
            </a:r>
            <a:endParaRPr lang="en-US" dirty="0">
              <a:effectLst/>
              <a:latin typeface="+mn-lt"/>
              <a:ea typeface="Times New Roman" panose="02020603050405020304" pitchFamily="18" charset="0"/>
            </a:endParaRPr>
          </a:p>
          <a:p>
            <a:pPr marL="400050" lvl="1" indent="0">
              <a:buClr>
                <a:srgbClr val="231F20"/>
              </a:buClr>
              <a:buSzPct val="100000"/>
              <a:tabLst>
                <a:tab pos="257175" algn="l"/>
              </a:tabLst>
            </a:pPr>
            <a:endParaRPr lang="en-US" dirty="0">
              <a:effectLst/>
              <a:latin typeface="+mn-lt"/>
              <a:ea typeface="Times New Roman" panose="02020603050405020304" pitchFamily="18" charset="0"/>
            </a:endParaRPr>
          </a:p>
          <a:p>
            <a:pPr lvl="1" indent="-342900">
              <a:buClr>
                <a:srgbClr val="231F20"/>
              </a:buClr>
              <a:buSzPct val="100000"/>
              <a:buFont typeface="Arial" panose="020B0604020202020204" pitchFamily="34" charset="0"/>
              <a:buChar char="•"/>
              <a:tabLst>
                <a:tab pos="257175" algn="l"/>
              </a:tabLst>
            </a:pPr>
            <a:r>
              <a:rPr lang="en-US" dirty="0">
                <a:effectLst/>
                <a:latin typeface="+mn-lt"/>
                <a:ea typeface="Cambria" panose="02040503050406030204" pitchFamily="18" charset="0"/>
                <a:cs typeface="Cambria" panose="02040503050406030204" pitchFamily="18" charset="0"/>
              </a:rPr>
              <a:t>d</a:t>
            </a:r>
            <a:r>
              <a:rPr lang="ro-RO" dirty="0">
                <a:solidFill>
                  <a:srgbClr val="231F20"/>
                </a:solidFill>
                <a:effectLst/>
                <a:latin typeface="+mn-lt"/>
                <a:ea typeface="Cambria" panose="02040503050406030204" pitchFamily="18" charset="0"/>
                <a:cs typeface="Cambria" panose="02040503050406030204" pitchFamily="18" charset="0"/>
              </a:rPr>
              <a:t>e</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călători</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cu</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vehicule</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care</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sunt</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construite</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sau</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amenajate</a:t>
            </a:r>
            <a:r>
              <a:rPr lang="ro-RO" spc="-30" dirty="0">
                <a:solidFill>
                  <a:srgbClr val="231F20"/>
                </a:solidFill>
                <a:effectLst/>
                <a:latin typeface="+mn-lt"/>
                <a:ea typeface="Cambria" panose="02040503050406030204" pitchFamily="18" charset="0"/>
                <a:cs typeface="Cambria" panose="02040503050406030204" pitchFamily="18" charset="0"/>
              </a:rPr>
              <a:t> în </a:t>
            </a:r>
            <a:r>
              <a:rPr lang="ro-RO" dirty="0">
                <a:solidFill>
                  <a:srgbClr val="231F20"/>
                </a:solidFill>
                <a:effectLst/>
                <a:latin typeface="+mn-lt"/>
                <a:ea typeface="Cambria" panose="02040503050406030204" pitchFamily="18" charset="0"/>
                <a:cs typeface="Cambria" panose="02040503050406030204" pitchFamily="18" charset="0"/>
              </a:rPr>
              <a:t>mod</a:t>
            </a:r>
            <a:r>
              <a:rPr lang="ro-RO" spc="-1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permanent</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pentru</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putea</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asigura</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a:t>
            </a:r>
            <a:r>
              <a:rPr lang="ro-RO" spc="-12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mai</a:t>
            </a:r>
            <a:r>
              <a:rPr lang="ro-RO" spc="-1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mult de</a:t>
            </a:r>
            <a:r>
              <a:rPr lang="ro-RO" spc="-3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nouă</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persoane,</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inclusiv</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conducătorul</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auto</a:t>
            </a:r>
            <a:r>
              <a:rPr lang="ro-RO" spc="-35" dirty="0">
                <a:solidFill>
                  <a:srgbClr val="231F20"/>
                </a:solidFill>
                <a:effectLst/>
                <a:latin typeface="+mn-lt"/>
                <a:ea typeface="Cambria" panose="02040503050406030204" pitchFamily="18" charset="0"/>
                <a:cs typeface="Cambria" panose="02040503050406030204" pitchFamily="18" charset="0"/>
              </a:rPr>
              <a:t> </a:t>
            </a:r>
            <a:r>
              <a:rPr lang="ro-RO" spc="-280" dirty="0">
                <a:solidFill>
                  <a:srgbClr val="231F20"/>
                </a:solidFill>
                <a:effectLst/>
                <a:latin typeface="+mn-lt"/>
                <a:ea typeface="Cambria" panose="02040503050406030204" pitchFamily="18" charset="0"/>
                <a:cs typeface="Cambria" panose="02040503050406030204" pitchFamily="18" charset="0"/>
              </a:rPr>
              <a:t>ș</a:t>
            </a:r>
            <a:r>
              <a:rPr lang="ro-RO" spc="-8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care</a:t>
            </a:r>
            <a:r>
              <a:rPr lang="ro-RO" spc="-3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sunt destinate acestui</a:t>
            </a:r>
            <a:r>
              <a:rPr lang="ro-RO" spc="7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scop.</a:t>
            </a:r>
            <a:endParaRPr lang="ro-RO" dirty="0">
              <a:effectLst/>
              <a:latin typeface="+mn-lt"/>
              <a:ea typeface="Cambria" panose="02040503050406030204" pitchFamily="18" charset="0"/>
              <a:cs typeface="Cambria" panose="02040503050406030204" pitchFamily="18" charset="0"/>
            </a:endParaRPr>
          </a:p>
          <a:p>
            <a:pPr marL="0" marR="0" indent="0">
              <a:spcBef>
                <a:spcPts val="30"/>
              </a:spcBef>
              <a:spcAft>
                <a:spcPts val="0"/>
              </a:spcAft>
            </a:pPr>
            <a:endParaRPr lang="ro-RO" dirty="0">
              <a:latin typeface="+mn-lt"/>
              <a:cs typeface="Arial" panose="020B0604020202020204" pitchFamily="34" charset="0"/>
            </a:endParaRPr>
          </a:p>
        </p:txBody>
      </p:sp>
    </p:spTree>
    <p:extLst>
      <p:ext uri="{BB962C8B-B14F-4D97-AF65-F5344CB8AC3E}">
        <p14:creationId xmlns:p14="http://schemas.microsoft.com/office/powerpoint/2010/main" val="404813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5888"/>
            <a:ext cx="10922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117475"/>
            <a:ext cx="9017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RADU\VAPRO projects\POCU - 3.8 - Aj. de stat - Training HR si Manageri\03.COFICAB Arad 120476\17. Training Coficab\03.Documente relevante si legislatie\Manual identitate vizuala\Sigle_14.03.2018\sigla_guv_coroana_albastr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925" y="115888"/>
            <a:ext cx="8826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457200" y="1000125"/>
            <a:ext cx="48958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700" dirty="0" err="1">
                <a:solidFill>
                  <a:srgbClr val="000000"/>
                </a:solidFill>
              </a:rPr>
              <a:t>Proiect</a:t>
            </a:r>
            <a:r>
              <a:rPr lang="en-US" sz="700" dirty="0">
                <a:solidFill>
                  <a:srgbClr val="000000"/>
                </a:solidFill>
              </a:rPr>
              <a:t> co-</a:t>
            </a:r>
            <a:r>
              <a:rPr lang="en-US" sz="700" dirty="0" err="1">
                <a:solidFill>
                  <a:srgbClr val="000000"/>
                </a:solidFill>
              </a:rPr>
              <a:t>finantat</a:t>
            </a:r>
            <a:r>
              <a:rPr lang="en-US" sz="700" dirty="0">
                <a:solidFill>
                  <a:srgbClr val="000000"/>
                </a:solidFill>
              </a:rPr>
              <a:t> din </a:t>
            </a:r>
            <a:r>
              <a:rPr lang="en-US" sz="700" dirty="0" err="1">
                <a:solidFill>
                  <a:srgbClr val="000000"/>
                </a:solidFill>
              </a:rPr>
              <a:t>Programul</a:t>
            </a:r>
            <a:r>
              <a:rPr lang="en-US" sz="700" dirty="0">
                <a:solidFill>
                  <a:srgbClr val="000000"/>
                </a:solidFill>
              </a:rPr>
              <a:t> Operational Capital </a:t>
            </a:r>
            <a:r>
              <a:rPr lang="en-US" sz="700" dirty="0" err="1">
                <a:solidFill>
                  <a:srgbClr val="000000"/>
                </a:solidFill>
              </a:rPr>
              <a:t>Uman</a:t>
            </a:r>
            <a:r>
              <a:rPr lang="en-US" sz="700" dirty="0">
                <a:solidFill>
                  <a:srgbClr val="000000"/>
                </a:solidFill>
              </a:rPr>
              <a:t> 2014-2020</a:t>
            </a:r>
          </a:p>
        </p:txBody>
      </p:sp>
      <p:pic>
        <p:nvPicPr>
          <p:cNvPr id="22534" name="Picture 7" descr="descărcar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6037263"/>
            <a:ext cx="933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611560" y="1484784"/>
            <a:ext cx="7992888" cy="4552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endParaRPr lang="en-US" sz="1100" dirty="0">
              <a:latin typeface="+mn-lt"/>
            </a:endParaRPr>
          </a:p>
          <a:p>
            <a:pPr algn="ctr"/>
            <a:r>
              <a:rPr lang="en-US" sz="2400" b="1" dirty="0" err="1">
                <a:latin typeface="+mn-lt"/>
                <a:cs typeface="Arial" panose="020B0604020202020204" pitchFamily="34" charset="0"/>
              </a:rPr>
              <a:t>Aplicarea</a:t>
            </a:r>
            <a:r>
              <a:rPr lang="en-US" sz="2400" b="1" dirty="0">
                <a:latin typeface="+mn-lt"/>
                <a:cs typeface="Arial" panose="020B0604020202020204" pitchFamily="34" charset="0"/>
              </a:rPr>
              <a:t> </a:t>
            </a:r>
            <a:r>
              <a:rPr lang="en-US" sz="2400" b="1" dirty="0" err="1">
                <a:latin typeface="+mn-lt"/>
                <a:cs typeface="Arial" panose="020B0604020202020204" pitchFamily="34" charset="0"/>
              </a:rPr>
              <a:t>legislatiei</a:t>
            </a:r>
            <a:r>
              <a:rPr lang="en-US" sz="2400" b="1" dirty="0">
                <a:latin typeface="+mn-lt"/>
                <a:cs typeface="Arial" panose="020B0604020202020204" pitchFamily="34" charset="0"/>
              </a:rPr>
              <a:t> (1/3)</a:t>
            </a:r>
          </a:p>
          <a:p>
            <a:endParaRPr lang="en-US" b="1" dirty="0">
              <a:latin typeface="+mn-lt"/>
              <a:cs typeface="Arial" panose="020B0604020202020204" pitchFamily="34" charset="0"/>
            </a:endParaRPr>
          </a:p>
          <a:p>
            <a:pPr marL="342900" marR="0" lvl="0" indent="-342900">
              <a:buClr>
                <a:srgbClr val="231F20"/>
              </a:buClr>
              <a:buSzPct val="100000"/>
              <a:buFont typeface="Arial" panose="020B0604020202020204" pitchFamily="34" charset="0"/>
              <a:buChar char="•"/>
              <a:tabLst>
                <a:tab pos="257175" algn="l"/>
              </a:tabLst>
            </a:pPr>
            <a:r>
              <a:rPr lang="en-US" dirty="0">
                <a:latin typeface="+mn-lt"/>
              </a:rPr>
              <a:t>Prevederile r</a:t>
            </a:r>
            <a:r>
              <a:rPr lang="ro-RO" dirty="0">
                <a:latin typeface="+mn-lt"/>
              </a:rPr>
              <a:t>egulament</a:t>
            </a:r>
            <a:r>
              <a:rPr lang="en-US" dirty="0" err="1">
                <a:latin typeface="+mn-lt"/>
              </a:rPr>
              <a:t>ului</a:t>
            </a:r>
            <a:r>
              <a:rPr lang="en-US" dirty="0">
                <a:latin typeface="+mn-lt"/>
              </a:rPr>
              <a:t>/</a:t>
            </a:r>
            <a:r>
              <a:rPr lang="en-US" dirty="0" err="1">
                <a:latin typeface="+mn-lt"/>
              </a:rPr>
              <a:t>directivei</a:t>
            </a:r>
            <a:r>
              <a:rPr lang="en-US" dirty="0">
                <a:latin typeface="+mn-lt"/>
              </a:rPr>
              <a:t> </a:t>
            </a:r>
            <a:r>
              <a:rPr lang="en-US" b="1" u="sng" dirty="0">
                <a:latin typeface="+mn-lt"/>
              </a:rPr>
              <a:t>NU</a:t>
            </a:r>
            <a:r>
              <a:rPr lang="en-US" dirty="0">
                <a:latin typeface="+mn-lt"/>
              </a:rPr>
              <a:t> </a:t>
            </a:r>
            <a:r>
              <a:rPr lang="ro-RO" dirty="0">
                <a:solidFill>
                  <a:srgbClr val="231F20"/>
                </a:solidFill>
                <a:effectLst/>
                <a:latin typeface="+mn-lt"/>
                <a:ea typeface="Cambria" panose="02040503050406030204" pitchFamily="18" charset="0"/>
                <a:cs typeface="Cambria" panose="02040503050406030204" pitchFamily="18" charset="0"/>
              </a:rPr>
              <a:t>se</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aplică</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transportului</a:t>
            </a:r>
            <a:r>
              <a:rPr lang="ro-RO" spc="-5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rutier</a:t>
            </a:r>
            <a:r>
              <a:rPr lang="ro-RO" spc="-9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efectuat</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0" marR="0" lvl="0" indent="0">
              <a:buClr>
                <a:srgbClr val="231F20"/>
              </a:buClr>
              <a:buSzPct val="100000"/>
              <a:tabLst>
                <a:tab pos="257175" algn="l"/>
              </a:tabLst>
            </a:pPr>
            <a:endParaRPr lang="ro-RO" dirty="0">
              <a:effectLst/>
              <a:latin typeface="+mn-lt"/>
              <a:ea typeface="Cambria" panose="02040503050406030204" pitchFamily="18" charset="0"/>
              <a:cs typeface="Cambria" panose="02040503050406030204" pitchFamily="18" charset="0"/>
            </a:endParaRPr>
          </a:p>
          <a:p>
            <a:pPr marL="685800" marR="127000" lvl="1" algn="just">
              <a:buClr>
                <a:srgbClr val="231F20"/>
              </a:buClr>
              <a:buSzPct val="100000"/>
              <a:buFont typeface="Arial" panose="020B0604020202020204" pitchFamily="34" charset="0"/>
              <a:buChar char="•"/>
              <a:tabLst>
                <a:tab pos="255905" algn="l"/>
              </a:tabLst>
            </a:pPr>
            <a:r>
              <a:rPr lang="ro-RO" dirty="0">
                <a:solidFill>
                  <a:srgbClr val="231F20"/>
                </a:solidFill>
                <a:effectLst/>
                <a:latin typeface="+mn-lt"/>
                <a:ea typeface="Cambria" panose="02040503050406030204" pitchFamily="18" charset="0"/>
                <a:cs typeface="Cambria" panose="02040503050406030204" pitchFamily="18" charset="0"/>
              </a:rPr>
              <a:t>vehicule</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utilizate</a:t>
            </a:r>
            <a:r>
              <a:rPr lang="ro-RO" spc="-4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pentru</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a:t>
            </a:r>
            <a:r>
              <a:rPr lang="ro-RO" spc="-4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spc="-4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călători</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prin</a:t>
            </a:r>
            <a:r>
              <a:rPr lang="ro-RO" spc="-4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servicii regulate, traseul liniei </a:t>
            </a:r>
            <a:r>
              <a:rPr lang="ro-RO" spc="-40" dirty="0">
                <a:solidFill>
                  <a:srgbClr val="231F20"/>
                </a:solidFill>
                <a:effectLst/>
                <a:latin typeface="+mn-lt"/>
                <a:ea typeface="Cambria" panose="02040503050406030204" pitchFamily="18" charset="0"/>
                <a:cs typeface="Cambria" panose="02040503050406030204" pitchFamily="18" charset="0"/>
              </a:rPr>
              <a:t>nedepăș</a:t>
            </a:r>
            <a:r>
              <a:rPr lang="ro-RO" dirty="0">
                <a:solidFill>
                  <a:srgbClr val="231F20"/>
                </a:solidFill>
                <a:effectLst/>
                <a:latin typeface="+mn-lt"/>
                <a:ea typeface="Cambria" panose="02040503050406030204" pitchFamily="18" charset="0"/>
                <a:cs typeface="Cambria" panose="02040503050406030204" pitchFamily="18" charset="0"/>
              </a:rPr>
              <a:t>ind 50</a:t>
            </a:r>
            <a:r>
              <a:rPr lang="ro-RO" spc="10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km;</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685800" marR="127000" lvl="1" algn="just">
              <a:buClr>
                <a:srgbClr val="231F20"/>
              </a:buClr>
              <a:buSzPct val="100000"/>
              <a:buFont typeface="Arial" panose="020B0604020202020204" pitchFamily="34" charset="0"/>
              <a:buChar char="•"/>
              <a:tabLst>
                <a:tab pos="255905" algn="l"/>
              </a:tabLst>
            </a:pPr>
            <a:r>
              <a:rPr lang="ro-RO" dirty="0">
                <a:solidFill>
                  <a:srgbClr val="231F20"/>
                </a:solidFill>
                <a:effectLst/>
                <a:latin typeface="+mn-lt"/>
                <a:ea typeface="Cambria" panose="02040503050406030204" pitchFamily="18" charset="0"/>
                <a:cs typeface="Cambria" panose="02040503050406030204" pitchFamily="18" charset="0"/>
              </a:rPr>
              <a:t>vehicule a căror viteză maximă autorizată </a:t>
            </a:r>
            <a:r>
              <a:rPr lang="en-US" dirty="0" err="1">
                <a:solidFill>
                  <a:srgbClr val="231F20"/>
                </a:solidFill>
                <a:effectLst/>
                <a:latin typeface="+mn-lt"/>
                <a:ea typeface="Cambria" panose="02040503050406030204" pitchFamily="18" charset="0"/>
                <a:cs typeface="Cambria" panose="02040503050406030204" pitchFamily="18" charset="0"/>
              </a:rPr>
              <a:t>este</a:t>
            </a:r>
            <a:r>
              <a:rPr lang="en-US" dirty="0">
                <a:solidFill>
                  <a:srgbClr val="231F20"/>
                </a:solidFill>
                <a:effectLst/>
                <a:latin typeface="+mn-lt"/>
                <a:ea typeface="Cambria" panose="02040503050406030204" pitchFamily="18" charset="0"/>
                <a:cs typeface="Cambria" panose="02040503050406030204" pitchFamily="18" charset="0"/>
              </a:rPr>
              <a:t> </a:t>
            </a:r>
            <a:r>
              <a:rPr lang="en-US" dirty="0" err="1">
                <a:solidFill>
                  <a:srgbClr val="231F20"/>
                </a:solidFill>
                <a:effectLst/>
                <a:latin typeface="+mn-lt"/>
                <a:ea typeface="Cambria" panose="02040503050406030204" pitchFamily="18" charset="0"/>
                <a:cs typeface="Cambria" panose="02040503050406030204" pitchFamily="18" charset="0"/>
              </a:rPr>
              <a:t>mai</a:t>
            </a:r>
            <a:r>
              <a:rPr lang="en-US" dirty="0">
                <a:solidFill>
                  <a:srgbClr val="231F20"/>
                </a:solidFill>
                <a:effectLst/>
                <a:latin typeface="+mn-lt"/>
                <a:ea typeface="Cambria" panose="02040503050406030204" pitchFamily="18" charset="0"/>
                <a:cs typeface="Cambria" panose="02040503050406030204" pitchFamily="18" charset="0"/>
              </a:rPr>
              <a:t> mica de </a:t>
            </a:r>
            <a:r>
              <a:rPr lang="ro-RO" dirty="0">
                <a:solidFill>
                  <a:srgbClr val="231F20"/>
                </a:solidFill>
                <a:effectLst/>
                <a:latin typeface="+mn-lt"/>
                <a:ea typeface="Cambria" panose="02040503050406030204" pitchFamily="18" charset="0"/>
                <a:cs typeface="Cambria" panose="02040503050406030204" pitchFamily="18" charset="0"/>
              </a:rPr>
              <a:t>40</a:t>
            </a:r>
            <a:r>
              <a:rPr lang="ro-RO" spc="5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km/h;</a:t>
            </a:r>
            <a:r>
              <a:rPr lang="ro-RO" dirty="0">
                <a:effectLst/>
                <a:latin typeface="+mn-lt"/>
                <a:ea typeface="Cambria" panose="02040503050406030204" pitchFamily="18" charset="0"/>
                <a:cs typeface="Cambria" panose="02040503050406030204" pitchFamily="18" charset="0"/>
              </a:rPr>
              <a:t> </a:t>
            </a:r>
            <a:endParaRPr lang="en-US" dirty="0">
              <a:effectLst/>
              <a:latin typeface="+mn-lt"/>
              <a:ea typeface="Cambria" panose="02040503050406030204" pitchFamily="18" charset="0"/>
              <a:cs typeface="Cambria" panose="02040503050406030204" pitchFamily="18" charset="0"/>
            </a:endParaRPr>
          </a:p>
          <a:p>
            <a:pPr marL="685800" marR="127000" lvl="1" algn="just">
              <a:buClr>
                <a:srgbClr val="231F20"/>
              </a:buClr>
              <a:buSzPct val="100000"/>
              <a:buFont typeface="Arial" panose="020B0604020202020204" pitchFamily="34" charset="0"/>
              <a:buChar char="•"/>
              <a:tabLst>
                <a:tab pos="255905" algn="l"/>
              </a:tabLst>
            </a:pPr>
            <a:r>
              <a:rPr lang="ro-RO" dirty="0">
                <a:solidFill>
                  <a:srgbClr val="231F20"/>
                </a:solidFill>
                <a:effectLst/>
                <a:latin typeface="+mn-lt"/>
                <a:ea typeface="Cambria" panose="02040503050406030204" pitchFamily="18" charset="0"/>
                <a:cs typeface="Cambria" panose="02040503050406030204" pitchFamily="18" charset="0"/>
              </a:rPr>
              <a:t>vehicule utilizate de serviciile forțelor armate, de serviciile protecției civile, de pompieri</a:t>
            </a:r>
            <a:r>
              <a:rPr lang="en-US" dirty="0">
                <a:solidFill>
                  <a:srgbClr val="231F20"/>
                </a:solidFill>
                <a:effectLst/>
                <a:latin typeface="+mn-lt"/>
                <a:ea typeface="Cambria" panose="02040503050406030204" pitchFamily="18" charset="0"/>
                <a:cs typeface="Cambria" panose="02040503050406030204" pitchFamily="18" charset="0"/>
              </a:rPr>
              <a:t> </a:t>
            </a:r>
            <a:r>
              <a:rPr lang="en-US" dirty="0" err="1">
                <a:solidFill>
                  <a:srgbClr val="231F20"/>
                </a:solidFill>
                <a:effectLst/>
                <a:latin typeface="+mn-lt"/>
                <a:ea typeface="Cambria" panose="02040503050406030204" pitchFamily="18" charset="0"/>
                <a:cs typeface="Cambria" panose="02040503050406030204" pitchFamily="18" charset="0"/>
              </a:rPr>
              <a:t>si</a:t>
            </a:r>
            <a:r>
              <a:rPr lang="en-US"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forțele responsabile cu</a:t>
            </a:r>
            <a:r>
              <a:rPr lang="ro-RO" spc="-100" dirty="0">
                <a:solidFill>
                  <a:srgbClr val="231F20"/>
                </a:solidFill>
                <a:effectLst/>
                <a:latin typeface="+mn-lt"/>
                <a:ea typeface="Cambria" panose="02040503050406030204" pitchFamily="18" charset="0"/>
                <a:cs typeface="Cambria" panose="02040503050406030204" pitchFamily="18" charset="0"/>
              </a:rPr>
              <a:t> </a:t>
            </a:r>
            <a:r>
              <a:rPr lang="ro-RO" spc="-20" dirty="0">
                <a:solidFill>
                  <a:srgbClr val="231F20"/>
                </a:solidFill>
                <a:effectLst/>
                <a:latin typeface="+mn-lt"/>
                <a:ea typeface="Cambria" panose="02040503050406030204" pitchFamily="18" charset="0"/>
                <a:cs typeface="Cambria" panose="02040503050406030204" pitchFamily="18" charset="0"/>
              </a:rPr>
              <a:t>men</a:t>
            </a:r>
            <a:r>
              <a:rPr lang="ro-RO" dirty="0">
                <a:solidFill>
                  <a:srgbClr val="231F20"/>
                </a:solidFill>
                <a:effectLst/>
                <a:latin typeface="+mn-lt"/>
                <a:ea typeface="Cambria" panose="02040503050406030204" pitchFamily="18" charset="0"/>
                <a:cs typeface="Cambria" panose="02040503050406030204" pitchFamily="18" charset="0"/>
              </a:rPr>
              <a:t>ținerea</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ordinii</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publice</a:t>
            </a:r>
            <a:r>
              <a:rPr lang="ro-RO" spc="-10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sau</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închiriate</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de</a:t>
            </a:r>
            <a:r>
              <a:rPr lang="ro-RO" spc="-10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acestea</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fără</a:t>
            </a:r>
            <a:r>
              <a:rPr lang="ro-RO" spc="-10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conducător</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auto,</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atunci</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când</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transportul</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intră</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în</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atribuțiile</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proprii</a:t>
            </a:r>
            <a:r>
              <a:rPr lang="ro-RO" spc="-12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ale acestor</a:t>
            </a:r>
            <a:r>
              <a:rPr lang="ro-RO" spc="-7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servicii</a:t>
            </a:r>
            <a:r>
              <a:rPr lang="ro-RO" spc="-65" dirty="0">
                <a:solidFill>
                  <a:srgbClr val="231F20"/>
                </a:solidFill>
                <a:effectLst/>
                <a:latin typeface="+mn-lt"/>
                <a:ea typeface="Cambria" panose="02040503050406030204" pitchFamily="18" charset="0"/>
                <a:cs typeface="Cambria" panose="02040503050406030204" pitchFamily="18" charset="0"/>
              </a:rPr>
              <a:t> </a:t>
            </a:r>
            <a:r>
              <a:rPr lang="ro-RO" spc="-280" dirty="0">
                <a:solidFill>
                  <a:srgbClr val="231F20"/>
                </a:solidFill>
                <a:effectLst/>
                <a:latin typeface="+mn-lt"/>
                <a:ea typeface="Cambria" panose="02040503050406030204" pitchFamily="18" charset="0"/>
                <a:cs typeface="Cambria" panose="02040503050406030204" pitchFamily="18" charset="0"/>
              </a:rPr>
              <a:t>ș</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i</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se</a:t>
            </a:r>
            <a:r>
              <a:rPr lang="ro-RO" spc="-7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efectuează</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sub</a:t>
            </a:r>
            <a:r>
              <a:rPr lang="ro-RO" spc="-70"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controlul</a:t>
            </a:r>
            <a:r>
              <a:rPr lang="ro-RO" spc="-6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acestora;</a:t>
            </a:r>
            <a:endParaRPr lang="en-US" dirty="0">
              <a:solidFill>
                <a:srgbClr val="231F20"/>
              </a:solidFill>
              <a:effectLst/>
              <a:latin typeface="+mn-lt"/>
              <a:ea typeface="Cambria" panose="02040503050406030204" pitchFamily="18" charset="0"/>
              <a:cs typeface="Cambria" panose="02040503050406030204" pitchFamily="18" charset="0"/>
            </a:endParaRPr>
          </a:p>
          <a:p>
            <a:pPr marL="685800" marR="127000" lvl="1" algn="just">
              <a:buClr>
                <a:srgbClr val="231F20"/>
              </a:buClr>
              <a:buSzPct val="100000"/>
              <a:buFont typeface="Arial" panose="020B0604020202020204" pitchFamily="34" charset="0"/>
              <a:buChar char="•"/>
              <a:tabLst>
                <a:tab pos="255905" algn="l"/>
              </a:tabLst>
            </a:pPr>
            <a:r>
              <a:rPr lang="ro-RO" dirty="0">
                <a:solidFill>
                  <a:srgbClr val="231F20"/>
                </a:solidFill>
                <a:effectLst/>
                <a:latin typeface="+mn-lt"/>
                <a:ea typeface="Cambria" panose="02040503050406030204" pitchFamily="18" charset="0"/>
                <a:cs typeface="Cambria" panose="02040503050406030204" pitchFamily="18" charset="0"/>
              </a:rPr>
              <a:t>vehicule, inclusiv cele utilizate pentru transportul necomercial de ajutor umanitar, utilizate în situații de urgență sau în operațiuni de</a:t>
            </a:r>
            <a:r>
              <a:rPr lang="ro-RO" spc="7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salvare;</a:t>
            </a:r>
            <a:endParaRPr lang="en-US" dirty="0">
              <a:solidFill>
                <a:srgbClr val="231F20"/>
              </a:solidFill>
              <a:effectLst/>
              <a:latin typeface="+mn-lt"/>
              <a:ea typeface="Cambria" panose="02040503050406030204" pitchFamily="18" charset="0"/>
              <a:cs typeface="Cambria" panose="02040503050406030204" pitchFamily="18" charset="0"/>
            </a:endParaRPr>
          </a:p>
          <a:p>
            <a:pPr marL="685800" marR="127000" lvl="1" algn="just">
              <a:buClr>
                <a:srgbClr val="231F20"/>
              </a:buClr>
              <a:buSzPct val="100000"/>
              <a:buFont typeface="Arial" panose="020B0604020202020204" pitchFamily="34" charset="0"/>
              <a:buChar char="•"/>
              <a:tabLst>
                <a:tab pos="255905" algn="l"/>
              </a:tabLst>
            </a:pPr>
            <a:r>
              <a:rPr lang="ro-RO" dirty="0">
                <a:solidFill>
                  <a:srgbClr val="231F20"/>
                </a:solidFill>
                <a:effectLst/>
                <a:latin typeface="+mn-lt"/>
                <a:ea typeface="Cambria" panose="02040503050406030204" pitchFamily="18" charset="0"/>
                <a:cs typeface="Cambria" panose="02040503050406030204" pitchFamily="18" charset="0"/>
              </a:rPr>
              <a:t>vehicule specializate folosite în misiuni</a:t>
            </a:r>
            <a:r>
              <a:rPr lang="ro-RO" spc="-75" dirty="0">
                <a:solidFill>
                  <a:srgbClr val="231F20"/>
                </a:solidFill>
                <a:effectLst/>
                <a:latin typeface="+mn-lt"/>
                <a:ea typeface="Cambria" panose="02040503050406030204" pitchFamily="18" charset="0"/>
                <a:cs typeface="Cambria" panose="02040503050406030204" pitchFamily="18" charset="0"/>
              </a:rPr>
              <a:t> </a:t>
            </a:r>
            <a:r>
              <a:rPr lang="ro-RO" dirty="0">
                <a:solidFill>
                  <a:srgbClr val="231F20"/>
                </a:solidFill>
                <a:effectLst/>
                <a:latin typeface="+mn-lt"/>
                <a:ea typeface="Cambria" panose="02040503050406030204" pitchFamily="18" charset="0"/>
                <a:cs typeface="Cambria" panose="02040503050406030204" pitchFamily="18" charset="0"/>
              </a:rPr>
              <a:t>medicale</a:t>
            </a:r>
            <a:r>
              <a:rPr lang="en-US" dirty="0">
                <a:solidFill>
                  <a:srgbClr val="231F20"/>
                </a:solidFill>
                <a:effectLst/>
                <a:latin typeface="+mn-lt"/>
                <a:ea typeface="Cambria" panose="02040503050406030204" pitchFamily="18" charset="0"/>
                <a:cs typeface="Cambria" panose="02040503050406030204" pitchFamily="18" charset="0"/>
              </a:rPr>
              <a:t> (</a:t>
            </a:r>
            <a:r>
              <a:rPr lang="en-US" dirty="0" err="1">
                <a:solidFill>
                  <a:srgbClr val="231F20"/>
                </a:solidFill>
                <a:effectLst/>
                <a:latin typeface="+mn-lt"/>
                <a:ea typeface="Cambria" panose="02040503050406030204" pitchFamily="18" charset="0"/>
                <a:cs typeface="Cambria" panose="02040503050406030204" pitchFamily="18" charset="0"/>
              </a:rPr>
              <a:t>ambulanta</a:t>
            </a:r>
            <a:r>
              <a:rPr lang="en-US" dirty="0">
                <a:solidFill>
                  <a:srgbClr val="231F20"/>
                </a:solidFill>
                <a:effectLst/>
                <a:latin typeface="+mn-lt"/>
                <a:ea typeface="Cambria" panose="02040503050406030204" pitchFamily="18" charset="0"/>
                <a:cs typeface="Cambria" panose="02040503050406030204" pitchFamily="18" charset="0"/>
              </a:rPr>
              <a:t>)</a:t>
            </a:r>
            <a:r>
              <a:rPr lang="ro-RO" dirty="0">
                <a:solidFill>
                  <a:srgbClr val="231F20"/>
                </a:solidFill>
                <a:effectLst/>
                <a:latin typeface="+mn-lt"/>
                <a:ea typeface="Cambria" panose="02040503050406030204" pitchFamily="18" charset="0"/>
                <a:cs typeface="Cambria" panose="02040503050406030204" pitchFamily="18" charset="0"/>
              </a:rPr>
              <a:t>;</a:t>
            </a:r>
            <a:r>
              <a:rPr lang="ro-RO" dirty="0">
                <a:effectLst/>
                <a:latin typeface="+mn-lt"/>
                <a:ea typeface="Cambria" panose="02040503050406030204" pitchFamily="18" charset="0"/>
                <a:cs typeface="Cambria" panose="02040503050406030204" pitchFamily="18" charset="0"/>
              </a:rPr>
              <a:t> </a:t>
            </a:r>
          </a:p>
          <a:p>
            <a:pPr marL="0" marR="0" indent="0">
              <a:spcBef>
                <a:spcPts val="30"/>
              </a:spcBef>
              <a:spcAft>
                <a:spcPts val="0"/>
              </a:spcAft>
            </a:pPr>
            <a:endParaRPr lang="ro-RO" dirty="0">
              <a:latin typeface="+mn-lt"/>
              <a:cs typeface="Arial" panose="020B0604020202020204" pitchFamily="34" charset="0"/>
            </a:endParaRPr>
          </a:p>
        </p:txBody>
      </p:sp>
    </p:spTree>
    <p:extLst>
      <p:ext uri="{BB962C8B-B14F-4D97-AF65-F5344CB8AC3E}">
        <p14:creationId xmlns:p14="http://schemas.microsoft.com/office/powerpoint/2010/main" val="774107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2769</TotalTime>
  <Words>8752</Words>
  <Application>Microsoft Office PowerPoint</Application>
  <PresentationFormat>On-screen Show (4:3)</PresentationFormat>
  <Paragraphs>548</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Office Theme</vt:lpstr>
      <vt:lpstr>PowerPoint Presentation</vt:lpstr>
      <vt:lpstr>PowerPoint Presentation</vt:lpstr>
      <vt:lpstr>PowerPoint Presentation</vt:lpstr>
      <vt:lpstr>Exemplul 1</vt:lpstr>
      <vt:lpstr>Exemplul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Atentie!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Perioada de 24 de ore (1/5)</vt:lpstr>
      <vt:lpstr>Perioada de 24 de ore (2/5)</vt:lpstr>
      <vt:lpstr>Atentie!</vt:lpstr>
      <vt:lpstr>PowerPoint Presentation</vt:lpstr>
      <vt:lpstr>PowerPoint Presentation</vt:lpstr>
      <vt:lpstr>PowerPoint Presentation</vt:lpstr>
      <vt:lpstr>PowerPoint Presentation</vt:lpstr>
      <vt:lpstr>PowerPoint Presentation</vt:lpstr>
      <vt:lpstr>PowerPoint Presentation</vt:lpstr>
      <vt:lpstr>Derogarea pentru feribot/tren</vt:lpstr>
      <vt:lpstr>PowerPoint Presentation</vt:lpstr>
      <vt:lpstr>PowerPoint Presentation</vt:lpstr>
      <vt:lpstr>PowerPoint Presentation</vt:lpstr>
      <vt:lpstr>PowerPoint Presentation</vt:lpstr>
      <vt:lpstr>PowerPoint Presentation</vt:lpstr>
      <vt:lpstr>PowerPoint Presentation</vt:lpstr>
      <vt:lpstr>Indicatiile tahografului (functiile de selectie)</vt:lpstr>
      <vt:lpstr>PowerPoint Presentation</vt:lpstr>
      <vt:lpstr>PowerPoint Presentation</vt:lpstr>
      <vt:lpstr>1. Şoferul conduce exclusiv un vehicul echipat cu tahograf digital</vt:lpstr>
      <vt:lpstr>2. Şoferul conduce exclusiv un vehicul dotat cu tahograf analog </vt:lpstr>
      <vt:lpstr>Carduri</vt:lpstr>
      <vt:lpstr>PowerPoint Presentation</vt:lpstr>
      <vt:lpstr>PowerPoint Presentation</vt:lpstr>
      <vt:lpstr>PowerPoint Presentation</vt:lpstr>
      <vt:lpstr>PowerPoint Presentation</vt:lpstr>
      <vt:lpstr>Tahograful digital: cerinte tehnice generale</vt:lpstr>
      <vt:lpstr>PowerPoint Presentation</vt:lpstr>
      <vt:lpstr>PowerPoint Presentation</vt:lpstr>
      <vt:lpstr>PowerPoint Presentation</vt:lpstr>
      <vt:lpstr>PowerPoint Presentation</vt:lpstr>
      <vt:lpstr>Inregistrarea pozitiei vehiculului</vt:lpstr>
      <vt:lpstr>PowerPoint Presentation</vt:lpstr>
      <vt:lpstr>PowerPoint Presentation</vt:lpstr>
      <vt:lpstr>PowerPoint Presentation</vt:lpstr>
      <vt:lpstr>PowerPoint Presentation</vt:lpstr>
      <vt:lpstr>PowerPoint Presentation</vt:lpstr>
      <vt:lpstr>Sigiliul tahografului (1/2)</vt:lpstr>
      <vt:lpstr>Sigiliul tahografului (2/2)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VTanase</dc:creator>
  <cp:lastModifiedBy>User</cp:lastModifiedBy>
  <cp:revision>293</cp:revision>
  <dcterms:created xsi:type="dcterms:W3CDTF">2019-12-31T09:13:42Z</dcterms:created>
  <dcterms:modified xsi:type="dcterms:W3CDTF">2021-04-07T07:47:35Z</dcterms:modified>
</cp:coreProperties>
</file>