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447" r:id="rId2"/>
    <p:sldId id="448" r:id="rId3"/>
    <p:sldId id="449" r:id="rId4"/>
    <p:sldId id="451" r:id="rId5"/>
    <p:sldId id="450" r:id="rId6"/>
    <p:sldId id="452" r:id="rId7"/>
    <p:sldId id="454" r:id="rId8"/>
    <p:sldId id="456" r:id="rId9"/>
    <p:sldId id="455" r:id="rId10"/>
    <p:sldId id="453" r:id="rId11"/>
  </p:sldIdLst>
  <p:sldSz cx="9144000" cy="6858000" type="screen4x3"/>
  <p:notesSz cx="6799263" cy="9929813"/>
  <p:custShowLst>
    <p:custShow name="Cabotaj" id="0">
      <p:sldLst/>
    </p:custShow>
    <p:custShow name="11" id="1">
      <p:sldLst/>
    </p:custShow>
    <p:custShow name="1.2" id="2">
      <p:sldLst/>
    </p:custShow>
    <p:custShow name="1.3art8" id="3">
      <p:sldLst/>
    </p:custShow>
    <p:custShow name="1.3art9" id="4">
      <p:sldLst/>
    </p:custShow>
    <p:custShow name="1.3" id="5">
      <p:sldLst/>
    </p:custShow>
    <p:custShow name="1.5" id="6">
      <p:sldLst/>
    </p:custShow>
    <p:custShow name="1.4" id="7">
      <p:sldLst/>
    </p:custShow>
  </p:custShow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a:srgbClr val="4D4D4D"/>
    <a:srgbClr val="77777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94624" autoAdjust="0"/>
  </p:normalViewPr>
  <p:slideViewPr>
    <p:cSldViewPr>
      <p:cViewPr>
        <p:scale>
          <a:sx n="75" d="100"/>
          <a:sy n="75" d="100"/>
        </p:scale>
        <p:origin x="-1200" y="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61" cy="497838"/>
          </a:xfrm>
          <a:prstGeom prst="rect">
            <a:avLst/>
          </a:prstGeom>
        </p:spPr>
        <p:txBody>
          <a:bodyPr vert="horz" lIns="91294" tIns="45647" rIns="91294" bIns="45647" rtlCol="0"/>
          <a:lstStyle>
            <a:lvl1pPr algn="l">
              <a:defRPr sz="1200"/>
            </a:lvl1pPr>
          </a:lstStyle>
          <a:p>
            <a:endParaRPr lang="en-US"/>
          </a:p>
        </p:txBody>
      </p:sp>
      <p:sp>
        <p:nvSpPr>
          <p:cNvPr id="3" name="Date Placeholder 2"/>
          <p:cNvSpPr>
            <a:spLocks noGrp="1"/>
          </p:cNvSpPr>
          <p:nvPr>
            <p:ph type="dt" sz="quarter" idx="1"/>
          </p:nvPr>
        </p:nvSpPr>
        <p:spPr>
          <a:xfrm>
            <a:off x="3852018" y="1"/>
            <a:ext cx="2945660" cy="497838"/>
          </a:xfrm>
          <a:prstGeom prst="rect">
            <a:avLst/>
          </a:prstGeom>
        </p:spPr>
        <p:txBody>
          <a:bodyPr vert="horz" lIns="91294" tIns="45647" rIns="91294" bIns="45647" rtlCol="0"/>
          <a:lstStyle>
            <a:lvl1pPr algn="r">
              <a:defRPr sz="1200"/>
            </a:lvl1pPr>
          </a:lstStyle>
          <a:p>
            <a:fld id="{70473C10-04E9-4F6C-B20A-F1D34F395C74}" type="datetimeFigureOut">
              <a:rPr lang="en-US" smtClean="0"/>
              <a:pPr/>
              <a:t>12/16/2019</a:t>
            </a:fld>
            <a:endParaRPr lang="en-US"/>
          </a:p>
        </p:txBody>
      </p:sp>
      <p:sp>
        <p:nvSpPr>
          <p:cNvPr id="4" name="Footer Placeholder 3"/>
          <p:cNvSpPr>
            <a:spLocks noGrp="1"/>
          </p:cNvSpPr>
          <p:nvPr>
            <p:ph type="ftr" sz="quarter" idx="2"/>
          </p:nvPr>
        </p:nvSpPr>
        <p:spPr>
          <a:xfrm>
            <a:off x="0" y="9431975"/>
            <a:ext cx="2945661" cy="497838"/>
          </a:xfrm>
          <a:prstGeom prst="rect">
            <a:avLst/>
          </a:prstGeom>
        </p:spPr>
        <p:txBody>
          <a:bodyPr vert="horz" lIns="91294" tIns="45647" rIns="91294" bIns="45647" rtlCol="0" anchor="b"/>
          <a:lstStyle>
            <a:lvl1pPr algn="l">
              <a:defRPr sz="1200"/>
            </a:lvl1pPr>
          </a:lstStyle>
          <a:p>
            <a:endParaRPr lang="en-US"/>
          </a:p>
        </p:txBody>
      </p:sp>
      <p:sp>
        <p:nvSpPr>
          <p:cNvPr id="5" name="Slide Number Placeholder 4"/>
          <p:cNvSpPr>
            <a:spLocks noGrp="1"/>
          </p:cNvSpPr>
          <p:nvPr>
            <p:ph type="sldNum" sz="quarter" idx="3"/>
          </p:nvPr>
        </p:nvSpPr>
        <p:spPr>
          <a:xfrm>
            <a:off x="3852018" y="9431975"/>
            <a:ext cx="2945660" cy="497838"/>
          </a:xfrm>
          <a:prstGeom prst="rect">
            <a:avLst/>
          </a:prstGeom>
        </p:spPr>
        <p:txBody>
          <a:bodyPr vert="horz" lIns="91294" tIns="45647" rIns="91294" bIns="45647" rtlCol="0" anchor="b"/>
          <a:lstStyle>
            <a:lvl1pPr algn="r">
              <a:defRPr sz="1200"/>
            </a:lvl1pPr>
          </a:lstStyle>
          <a:p>
            <a:fld id="{4E1A048C-4E4B-4199-A2DB-11B86AE5F2E9}" type="slidenum">
              <a:rPr lang="en-US" smtClean="0"/>
              <a:pPr/>
              <a:t>‹#›</a:t>
            </a:fld>
            <a:endParaRPr lang="en-US"/>
          </a:p>
        </p:txBody>
      </p:sp>
    </p:spTree>
    <p:extLst>
      <p:ext uri="{BB962C8B-B14F-4D97-AF65-F5344CB8AC3E}">
        <p14:creationId xmlns:p14="http://schemas.microsoft.com/office/powerpoint/2010/main" xmlns="" val="15790394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61" cy="496253"/>
          </a:xfrm>
          <a:prstGeom prst="rect">
            <a:avLst/>
          </a:prstGeom>
        </p:spPr>
        <p:txBody>
          <a:bodyPr vert="horz" lIns="91294" tIns="45647" rIns="91294" bIns="45647"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852018" y="0"/>
            <a:ext cx="2945660" cy="496253"/>
          </a:xfrm>
          <a:prstGeom prst="rect">
            <a:avLst/>
          </a:prstGeom>
        </p:spPr>
        <p:txBody>
          <a:bodyPr vert="horz" lIns="91294" tIns="45647" rIns="91294" bIns="45647" rtlCol="0"/>
          <a:lstStyle>
            <a:lvl1pPr algn="r">
              <a:defRPr sz="1200">
                <a:latin typeface="Arial" charset="0"/>
                <a:cs typeface="Arial" charset="0"/>
              </a:defRPr>
            </a:lvl1pPr>
          </a:lstStyle>
          <a:p>
            <a:pPr>
              <a:defRPr/>
            </a:pPr>
            <a:fld id="{63D4C8BF-CEAB-4719-A698-312773B8FE82}" type="datetimeFigureOut">
              <a:rPr lang="en-US"/>
              <a:pPr>
                <a:defRPr/>
              </a:pPr>
              <a:t>12/16/2019</a:t>
            </a:fld>
            <a:endParaRPr lang="en-US"/>
          </a:p>
        </p:txBody>
      </p:sp>
      <p:sp>
        <p:nvSpPr>
          <p:cNvPr id="4" name="Slide Image Placeholder 3"/>
          <p:cNvSpPr>
            <a:spLocks noGrp="1" noRot="1" noChangeAspect="1"/>
          </p:cNvSpPr>
          <p:nvPr>
            <p:ph type="sldImg" idx="2"/>
          </p:nvPr>
        </p:nvSpPr>
        <p:spPr>
          <a:xfrm>
            <a:off x="919163" y="744538"/>
            <a:ext cx="4960937" cy="3722687"/>
          </a:xfrm>
          <a:prstGeom prst="rect">
            <a:avLst/>
          </a:prstGeom>
          <a:noFill/>
          <a:ln w="12700">
            <a:solidFill>
              <a:prstClr val="black"/>
            </a:solidFill>
          </a:ln>
        </p:spPr>
        <p:txBody>
          <a:bodyPr vert="horz" lIns="91294" tIns="45647" rIns="91294" bIns="45647" rtlCol="0" anchor="ctr"/>
          <a:lstStyle/>
          <a:p>
            <a:pPr lvl="0"/>
            <a:endParaRPr lang="en-US" noProof="0" smtClean="0"/>
          </a:p>
        </p:txBody>
      </p:sp>
      <p:sp>
        <p:nvSpPr>
          <p:cNvPr id="5" name="Notes Placeholder 4"/>
          <p:cNvSpPr>
            <a:spLocks noGrp="1"/>
          </p:cNvSpPr>
          <p:nvPr>
            <p:ph type="body" sz="quarter" idx="3"/>
          </p:nvPr>
        </p:nvSpPr>
        <p:spPr>
          <a:xfrm>
            <a:off x="679769" y="4716781"/>
            <a:ext cx="5439726" cy="4467861"/>
          </a:xfrm>
          <a:prstGeom prst="rect">
            <a:avLst/>
          </a:prstGeom>
        </p:spPr>
        <p:txBody>
          <a:bodyPr vert="horz" lIns="91294" tIns="45647" rIns="91294" bIns="45647"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31975"/>
            <a:ext cx="2945661" cy="496252"/>
          </a:xfrm>
          <a:prstGeom prst="rect">
            <a:avLst/>
          </a:prstGeom>
        </p:spPr>
        <p:txBody>
          <a:bodyPr vert="horz" lIns="91294" tIns="45647" rIns="91294" bIns="45647" rtlCol="0" anchor="b"/>
          <a:lstStyle>
            <a:lvl1pPr algn="l">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52018" y="9431975"/>
            <a:ext cx="2945660" cy="496252"/>
          </a:xfrm>
          <a:prstGeom prst="rect">
            <a:avLst/>
          </a:prstGeom>
        </p:spPr>
        <p:txBody>
          <a:bodyPr vert="horz" lIns="91294" tIns="45647" rIns="91294" bIns="45647" rtlCol="0" anchor="b"/>
          <a:lstStyle>
            <a:lvl1pPr algn="r">
              <a:defRPr sz="1200">
                <a:latin typeface="Arial" charset="0"/>
                <a:cs typeface="Arial" charset="0"/>
              </a:defRPr>
            </a:lvl1pPr>
          </a:lstStyle>
          <a:p>
            <a:pPr>
              <a:defRPr/>
            </a:pPr>
            <a:fld id="{9A301F7A-F4C2-4B9D-97FD-EA3880B9CDD0}" type="slidenum">
              <a:rPr lang="en-US"/>
              <a:pPr>
                <a:defRPr/>
              </a:pPr>
              <a:t>‹#›</a:t>
            </a:fld>
            <a:endParaRPr lang="en-US"/>
          </a:p>
        </p:txBody>
      </p:sp>
    </p:spTree>
    <p:extLst>
      <p:ext uri="{BB962C8B-B14F-4D97-AF65-F5344CB8AC3E}">
        <p14:creationId xmlns:p14="http://schemas.microsoft.com/office/powerpoint/2010/main" xmlns="" val="13001423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4F34950-6B73-4118-8D7A-BA80ADAFCC0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04C920C-9A2B-4A89-93B1-E9AB8E1F95F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3473FF3-4E8F-4E83-9BB3-391A82527BC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457200" y="5791200"/>
            <a:ext cx="8458200" cy="307975"/>
          </a:xfrm>
          <a:ln/>
        </p:spPr>
        <p:txBody>
          <a:bodyPr/>
          <a:lstStyle>
            <a:lvl1pPr>
              <a:defRPr sz="1200"/>
            </a:lvl1pPr>
          </a:lstStyle>
          <a:p>
            <a:pPr>
              <a:defRPr/>
            </a:pPr>
            <a:r>
              <a:rPr lang="ro-RO" dirty="0" smtClean="0"/>
              <a:t>Proiect cofinanţat din Fondul Social European prin Programul Operaţional Capital Uman 2014-2020</a:t>
            </a:r>
            <a:endParaRPr lang="en-US" dirty="0"/>
          </a:p>
        </p:txBody>
      </p:sp>
      <p:pic>
        <p:nvPicPr>
          <p:cNvPr id="7" name="Picture 6" descr="Untitled.jpg"/>
          <p:cNvPicPr>
            <a:picLocks noChangeAspect="1"/>
          </p:cNvPicPr>
          <p:nvPr userDrawn="1"/>
        </p:nvPicPr>
        <p:blipFill>
          <a:blip r:embed="rId2" cstate="print"/>
          <a:stretch>
            <a:fillRect/>
          </a:stretch>
        </p:blipFill>
        <p:spPr>
          <a:xfrm>
            <a:off x="1828800" y="0"/>
            <a:ext cx="5257800" cy="82566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7CD4744-1531-4E10-9C24-0C6D2081255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D291526-A065-4C08-AE9A-A1B1AA0CE9C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07ACA3F-ACC1-403E-BED3-59B97014238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930C99D-4F6B-44BF-82D1-AD9FED62647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BA45383-E0F8-4977-83D3-C80E94F797F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5845DF-282C-4CC6-800B-F104F653B16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93AEB4E-458C-425D-BDE2-AC3DB3D6862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490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endParaRPr 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Arial" charset="0"/>
              </a:defRPr>
            </a:lvl1pPr>
          </a:lstStyle>
          <a:p>
            <a:pPr>
              <a:defRPr/>
            </a:pPr>
            <a:fld id="{F5AB904E-E3B8-4283-AC4D-31A085F46C5E}" type="slidenum">
              <a:rPr lang="en-US"/>
              <a:pPr>
                <a:defRPr/>
              </a:pPr>
              <a:t>‹#›</a:t>
            </a:fld>
            <a:endParaRPr lang="en-US"/>
          </a:p>
        </p:txBody>
      </p:sp>
      <p:sp>
        <p:nvSpPr>
          <p:cNvPr id="1033" name="Line 9"/>
          <p:cNvSpPr>
            <a:spLocks noChangeShapeType="1"/>
          </p:cNvSpPr>
          <p:nvPr/>
        </p:nvSpPr>
        <p:spPr bwMode="auto">
          <a:xfrm>
            <a:off x="0" y="836613"/>
            <a:ext cx="9144000" cy="0"/>
          </a:xfrm>
          <a:prstGeom prst="line">
            <a:avLst/>
          </a:prstGeom>
          <a:noFill/>
          <a:ln w="28575">
            <a:solidFill>
              <a:srgbClr val="FF3300"/>
            </a:solidFill>
            <a:round/>
            <a:headEnd/>
            <a:tailEnd/>
          </a:ln>
          <a:effectLst/>
        </p:spPr>
        <p:txBody>
          <a:bodyPr/>
          <a:lstStyle/>
          <a:p>
            <a:pPr>
              <a:defRPr/>
            </a:pPr>
            <a:endParaRPr lang="en-US"/>
          </a:p>
        </p:txBody>
      </p:sp>
      <p:sp>
        <p:nvSpPr>
          <p:cNvPr id="1034" name="Line 10"/>
          <p:cNvSpPr>
            <a:spLocks noChangeShapeType="1"/>
          </p:cNvSpPr>
          <p:nvPr/>
        </p:nvSpPr>
        <p:spPr bwMode="auto">
          <a:xfrm>
            <a:off x="0" y="6092825"/>
            <a:ext cx="9144000" cy="0"/>
          </a:xfrm>
          <a:prstGeom prst="line">
            <a:avLst/>
          </a:prstGeom>
          <a:noFill/>
          <a:ln w="28575">
            <a:solidFill>
              <a:srgbClr val="FF3300"/>
            </a:solidFill>
            <a:round/>
            <a:headEnd/>
            <a:tailEnd/>
          </a:ln>
          <a:effectLst/>
        </p:spPr>
        <p:txBody>
          <a:bodyPr/>
          <a:lstStyle/>
          <a:p>
            <a:pPr>
              <a:defRPr/>
            </a:pPr>
            <a:endParaRPr lang="en-US"/>
          </a:p>
        </p:txBody>
      </p:sp>
      <p:pic>
        <p:nvPicPr>
          <p:cNvPr id="2" name="Picture 11"/>
          <p:cNvPicPr>
            <a:picLocks noChangeAspect="1" noChangeArrowheads="1"/>
          </p:cNvPicPr>
          <p:nvPr/>
        </p:nvPicPr>
        <p:blipFill>
          <a:blip r:embed="rId13" cstate="print"/>
          <a:srcRect/>
          <a:stretch>
            <a:fillRect/>
          </a:stretch>
        </p:blipFill>
        <p:spPr bwMode="auto">
          <a:xfrm>
            <a:off x="3995738" y="6165850"/>
            <a:ext cx="1228725" cy="5302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a:solidFill>
            <a:schemeClr val="tx2"/>
          </a:solidFill>
          <a:latin typeface="Arial" charset="0"/>
          <a:cs typeface="Arial" charset="0"/>
        </a:defRPr>
      </a:lvl6pPr>
      <a:lvl7pPr marL="914400" algn="ctr" rtl="0" eaLnBrk="1" fontAlgn="base" hangingPunct="1">
        <a:spcBef>
          <a:spcPct val="0"/>
        </a:spcBef>
        <a:spcAft>
          <a:spcPct val="0"/>
        </a:spcAft>
        <a:defRPr>
          <a:solidFill>
            <a:schemeClr val="tx2"/>
          </a:solidFill>
          <a:latin typeface="Arial" charset="0"/>
          <a:cs typeface="Arial" charset="0"/>
        </a:defRPr>
      </a:lvl7pPr>
      <a:lvl8pPr marL="1371600" algn="ctr" rtl="0" eaLnBrk="1" fontAlgn="base" hangingPunct="1">
        <a:spcBef>
          <a:spcPct val="0"/>
        </a:spcBef>
        <a:spcAft>
          <a:spcPct val="0"/>
        </a:spcAft>
        <a:defRPr>
          <a:solidFill>
            <a:schemeClr val="tx2"/>
          </a:solidFill>
          <a:latin typeface="Arial" charset="0"/>
          <a:cs typeface="Arial" charset="0"/>
        </a:defRPr>
      </a:lvl8pPr>
      <a:lvl9pPr marL="1828800" algn="ctr" rtl="0" eaLnBrk="1" fontAlgn="base" hangingPunct="1">
        <a:spcBef>
          <a:spcPct val="0"/>
        </a:spcBef>
        <a:spcAft>
          <a:spcPct val="0"/>
        </a:spcAft>
        <a:defRPr>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1600">
          <a:solidFill>
            <a:srgbClr val="4D4D4D"/>
          </a:solidFill>
          <a:latin typeface="+mn-lt"/>
          <a:cs typeface="+mn-cs"/>
        </a:defRPr>
      </a:lvl2pPr>
      <a:lvl3pPr marL="1143000" indent="-228600" algn="l" rtl="0" eaLnBrk="0" fontAlgn="base" hangingPunct="0">
        <a:spcBef>
          <a:spcPct val="20000"/>
        </a:spcBef>
        <a:spcAft>
          <a:spcPct val="0"/>
        </a:spcAft>
        <a:buChar char="•"/>
        <a:defRPr sz="1400">
          <a:solidFill>
            <a:srgbClr val="4D4D4D"/>
          </a:solidFill>
          <a:latin typeface="+mn-lt"/>
          <a:cs typeface="+mn-cs"/>
        </a:defRPr>
      </a:lvl3pPr>
      <a:lvl4pPr marL="1600200" indent="-228600" algn="l" rtl="0" eaLnBrk="0" fontAlgn="base" hangingPunct="0">
        <a:spcBef>
          <a:spcPct val="20000"/>
        </a:spcBef>
        <a:spcAft>
          <a:spcPct val="0"/>
        </a:spcAft>
        <a:buChar char="–"/>
        <a:defRPr sz="2000">
          <a:solidFill>
            <a:srgbClr val="4D4D4D"/>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mailto:roxana.ilie@untrr.ro"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stopneoprotectionism.e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914400"/>
            <a:ext cx="8229600" cy="490537"/>
          </a:xfrm>
        </p:spPr>
        <p:txBody>
          <a:bodyPr/>
          <a:lstStyle/>
          <a:p>
            <a:r>
              <a:rPr lang="ro-RO" sz="2400" b="1" dirty="0" smtClean="0">
                <a:solidFill>
                  <a:srgbClr val="C00000"/>
                </a:solidFill>
              </a:rPr>
              <a:t/>
            </a:r>
            <a:br>
              <a:rPr lang="ro-RO" sz="2400" b="1" dirty="0" smtClean="0">
                <a:solidFill>
                  <a:srgbClr val="C00000"/>
                </a:solidFill>
              </a:rPr>
            </a:br>
            <a:r>
              <a:rPr lang="en-US" sz="2400" b="1" dirty="0" err="1" smtClean="0">
                <a:solidFill>
                  <a:srgbClr val="C00000"/>
                </a:solidFill>
              </a:rPr>
              <a:t>Eveniment</a:t>
            </a:r>
            <a:r>
              <a:rPr lang="en-US" sz="2400" b="1" dirty="0" smtClean="0">
                <a:solidFill>
                  <a:srgbClr val="C00000"/>
                </a:solidFill>
              </a:rPr>
              <a:t> </a:t>
            </a:r>
            <a:r>
              <a:rPr lang="en-US" sz="2400" b="1" dirty="0" smtClean="0">
                <a:solidFill>
                  <a:srgbClr val="C00000"/>
                </a:solidFill>
              </a:rPr>
              <a:t>regional</a:t>
            </a:r>
            <a:r>
              <a:rPr lang="ro-RO" sz="2400" b="1" dirty="0" smtClean="0">
                <a:solidFill>
                  <a:srgbClr val="C00000"/>
                </a:solidFill>
              </a:rPr>
              <a:t> Sud Muntenia</a:t>
            </a:r>
            <a:br>
              <a:rPr lang="ro-RO" sz="2400" b="1" dirty="0" smtClean="0">
                <a:solidFill>
                  <a:srgbClr val="C00000"/>
                </a:solidFill>
              </a:rPr>
            </a:br>
            <a:r>
              <a:rPr lang="ro-RO" sz="2400" b="1" dirty="0" smtClean="0">
                <a:solidFill>
                  <a:srgbClr val="C00000"/>
                </a:solidFill>
              </a:rPr>
              <a:t> Formează-ți angajații ca să-ți </a:t>
            </a:r>
            <a:r>
              <a:rPr lang="ro-RO" sz="2400" b="1" dirty="0" err="1" smtClean="0">
                <a:solidFill>
                  <a:srgbClr val="C00000"/>
                </a:solidFill>
              </a:rPr>
              <a:t>TRANSFORMe</a:t>
            </a:r>
            <a:r>
              <a:rPr lang="ro-RO" sz="2400" b="1" dirty="0" smtClean="0">
                <a:solidFill>
                  <a:srgbClr val="C00000"/>
                </a:solidFill>
              </a:rPr>
              <a:t> afacerea!</a:t>
            </a:r>
            <a:endParaRPr lang="ro-RO" sz="2400" b="1" dirty="0">
              <a:solidFill>
                <a:srgbClr val="C00000"/>
              </a:solidFill>
            </a:endParaRPr>
          </a:p>
        </p:txBody>
      </p:sp>
      <p:sp>
        <p:nvSpPr>
          <p:cNvPr id="3" name="Content Placeholder 2"/>
          <p:cNvSpPr>
            <a:spLocks noGrp="1"/>
          </p:cNvSpPr>
          <p:nvPr>
            <p:ph idx="1"/>
          </p:nvPr>
        </p:nvSpPr>
        <p:spPr/>
        <p:txBody>
          <a:bodyPr/>
          <a:lstStyle/>
          <a:p>
            <a:pPr>
              <a:buNone/>
            </a:pPr>
            <a:endParaRPr lang="ro-RO" sz="2400" b="1" dirty="0" smtClean="0">
              <a:solidFill>
                <a:srgbClr val="0070C0"/>
              </a:solidFill>
            </a:endParaRPr>
          </a:p>
          <a:p>
            <a:pPr>
              <a:buNone/>
            </a:pPr>
            <a:r>
              <a:rPr lang="ro-RO" sz="2400" b="1" dirty="0" smtClean="0">
                <a:solidFill>
                  <a:srgbClr val="0070C0"/>
                </a:solidFill>
              </a:rPr>
              <a:t>                </a:t>
            </a:r>
            <a:r>
              <a:rPr lang="vi-VN" sz="2400" b="1" dirty="0" smtClean="0">
                <a:solidFill>
                  <a:srgbClr val="0070C0"/>
                </a:solidFill>
              </a:rPr>
              <a:t> </a:t>
            </a:r>
            <a:r>
              <a:rPr lang="ro-RO" sz="2400" b="1" dirty="0" smtClean="0"/>
              <a:t>Acordul privind Pachetul Mobilitate 1</a:t>
            </a:r>
            <a:endParaRPr lang="en-US" sz="2400" b="1" dirty="0" smtClean="0"/>
          </a:p>
          <a:p>
            <a:pPr>
              <a:buNone/>
            </a:pPr>
            <a:r>
              <a:rPr lang="ro-RO" sz="2400" b="1" dirty="0" smtClean="0"/>
              <a:t> - impactul asupra activității transporta</a:t>
            </a:r>
            <a:r>
              <a:rPr lang="en-US" sz="2400" b="1" dirty="0" smtClean="0"/>
              <a:t>t</a:t>
            </a:r>
            <a:r>
              <a:rPr lang="ro-RO" sz="2400" b="1" dirty="0" smtClean="0"/>
              <a:t>orilor romani și șoferilor profesioniști</a:t>
            </a:r>
            <a:r>
              <a:rPr lang="ro-RO" sz="2400" b="1" dirty="0" smtClean="0">
                <a:solidFill>
                  <a:srgbClr val="0070C0"/>
                </a:solidFill>
              </a:rPr>
              <a:t>		</a:t>
            </a:r>
            <a:endParaRPr lang="ro-RO" sz="2400" b="1" dirty="0" smtClean="0">
              <a:solidFill>
                <a:srgbClr val="0070C0"/>
              </a:solidFill>
            </a:endParaRPr>
          </a:p>
          <a:p>
            <a:pPr>
              <a:buNone/>
            </a:pPr>
            <a:endParaRPr lang="en-US" sz="2400" b="1" dirty="0" smtClean="0">
              <a:solidFill>
                <a:srgbClr val="0070C0"/>
              </a:solidFill>
            </a:endParaRPr>
          </a:p>
          <a:p>
            <a:pPr algn="r">
              <a:buNone/>
            </a:pPr>
            <a:r>
              <a:rPr lang="en-US" sz="2000" b="1" dirty="0" smtClean="0">
                <a:solidFill>
                  <a:schemeClr val="tx1"/>
                </a:solidFill>
              </a:rPr>
              <a:t>Roxana ILIE</a:t>
            </a:r>
          </a:p>
          <a:p>
            <a:pPr algn="r">
              <a:buNone/>
            </a:pPr>
            <a:r>
              <a:rPr lang="en-US" sz="2000" b="1" dirty="0" smtClean="0">
                <a:solidFill>
                  <a:schemeClr val="tx1"/>
                </a:solidFill>
              </a:rPr>
              <a:t>Manager </a:t>
            </a:r>
            <a:r>
              <a:rPr lang="en-US" sz="2000" b="1" dirty="0" err="1" smtClean="0">
                <a:solidFill>
                  <a:schemeClr val="tx1"/>
                </a:solidFill>
              </a:rPr>
              <a:t>proiect</a:t>
            </a:r>
            <a:endParaRPr lang="en-US" sz="2000" b="1" dirty="0" smtClean="0">
              <a:solidFill>
                <a:schemeClr val="tx1"/>
              </a:solidFill>
            </a:endParaRPr>
          </a:p>
          <a:p>
            <a:pPr algn="ctr">
              <a:buNone/>
            </a:pPr>
            <a:endParaRPr lang="en-US" sz="2000" b="1" dirty="0" smtClean="0">
              <a:solidFill>
                <a:schemeClr val="tx1"/>
              </a:solidFill>
            </a:endParaRPr>
          </a:p>
          <a:p>
            <a:pPr algn="ctr">
              <a:buNone/>
            </a:pPr>
            <a:r>
              <a:rPr lang="en-US" sz="2000" b="1" dirty="0" smtClean="0">
                <a:solidFill>
                  <a:schemeClr val="tx1"/>
                </a:solidFill>
              </a:rPr>
              <a:t>P</a:t>
            </a:r>
            <a:r>
              <a:rPr lang="ro-RO" sz="2000" b="1" dirty="0" err="1" smtClean="0">
                <a:solidFill>
                  <a:schemeClr val="tx1"/>
                </a:solidFill>
              </a:rPr>
              <a:t>itești</a:t>
            </a:r>
            <a:r>
              <a:rPr lang="ro-RO" sz="2000" b="1" dirty="0" smtClean="0">
                <a:solidFill>
                  <a:schemeClr val="tx1"/>
                </a:solidFill>
              </a:rPr>
              <a:t>, </a:t>
            </a:r>
            <a:r>
              <a:rPr lang="en-US" sz="2000" b="1" dirty="0" smtClean="0">
                <a:solidFill>
                  <a:schemeClr val="tx1"/>
                </a:solidFill>
              </a:rPr>
              <a:t>18 </a:t>
            </a:r>
            <a:r>
              <a:rPr lang="en-US" sz="2000" b="1" dirty="0" err="1" smtClean="0">
                <a:solidFill>
                  <a:schemeClr val="tx1"/>
                </a:solidFill>
              </a:rPr>
              <a:t>decembrie</a:t>
            </a:r>
            <a:r>
              <a:rPr lang="en-US" sz="2000" b="1" dirty="0" smtClean="0">
                <a:solidFill>
                  <a:schemeClr val="tx1"/>
                </a:solidFill>
              </a:rPr>
              <a:t> </a:t>
            </a:r>
            <a:r>
              <a:rPr lang="en-US" sz="2000" b="1" dirty="0" smtClean="0">
                <a:solidFill>
                  <a:schemeClr val="tx1"/>
                </a:solidFill>
              </a:rPr>
              <a:t>2019</a:t>
            </a:r>
            <a:endParaRPr lang="ro-RO" sz="2000" b="1" dirty="0" smtClean="0">
              <a:solidFill>
                <a:schemeClr val="tx1"/>
              </a:solidFill>
            </a:endParaRPr>
          </a:p>
          <a:p>
            <a:pPr algn="ctr">
              <a:buNone/>
            </a:pPr>
            <a:endParaRPr lang="ro-RO" sz="2400" b="1" dirty="0" smtClean="0">
              <a:solidFill>
                <a:srgbClr val="0070C0"/>
              </a:solidFill>
            </a:endParaRPr>
          </a:p>
          <a:p>
            <a:pPr algn="ctr">
              <a:buNone/>
            </a:pPr>
            <a:r>
              <a:rPr lang="ro-RO" sz="1200" b="1" dirty="0" smtClean="0">
                <a:solidFill>
                  <a:srgbClr val="C00000"/>
                </a:solidFill>
                <a:latin typeface="+mj-lt"/>
                <a:ea typeface="+mj-ea"/>
                <a:cs typeface="+mj-cs"/>
              </a:rPr>
              <a:t>Proiect cofinanţat din Fondul Social European prin Programul Operaţional Capital Uman 2014-2020</a:t>
            </a:r>
          </a:p>
          <a:p>
            <a:pPr algn="ctr">
              <a:buNone/>
            </a:pPr>
            <a:endParaRPr lang="en-US" sz="2400" b="1" dirty="0" smtClean="0">
              <a:solidFill>
                <a:srgbClr val="0070C0"/>
              </a:solidFill>
            </a:endParaRPr>
          </a:p>
          <a:p>
            <a:pPr>
              <a:buNone/>
            </a:pPr>
            <a:r>
              <a:rPr lang="vi-VN" sz="2400" b="1" dirty="0" smtClean="0">
                <a:solidFill>
                  <a:srgbClr val="0070C0"/>
                </a:solidFill>
              </a:rPr>
              <a:t> </a:t>
            </a:r>
            <a:endParaRPr lang="ro-RO" sz="2400" b="1" dirty="0">
              <a:solidFill>
                <a:srgbClr val="0070C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2844225"/>
            <a:ext cx="4572000" cy="1169551"/>
          </a:xfrm>
          <a:prstGeom prst="rect">
            <a:avLst/>
          </a:prstGeom>
        </p:spPr>
        <p:txBody>
          <a:bodyPr>
            <a:spAutoFit/>
          </a:bodyPr>
          <a:lstStyle/>
          <a:p>
            <a:pPr marL="0" indent="0" algn="ctr">
              <a:buNone/>
            </a:pPr>
            <a:r>
              <a:rPr lang="ro-RO" dirty="0" smtClean="0"/>
              <a:t>Vă mulțumesc pentru atenție!</a:t>
            </a:r>
          </a:p>
          <a:p>
            <a:pPr marL="0" indent="0" algn="ctr">
              <a:buNone/>
            </a:pPr>
            <a:endParaRPr lang="ro-RO" dirty="0" smtClean="0"/>
          </a:p>
          <a:p>
            <a:pPr marL="0" indent="0" algn="ctr">
              <a:buNone/>
            </a:pPr>
            <a:r>
              <a:rPr lang="ro-RO" sz="1600" dirty="0" err="1" smtClean="0">
                <a:hlinkClick r:id="rId2"/>
              </a:rPr>
              <a:t>roxana.ilie</a:t>
            </a:r>
            <a:r>
              <a:rPr lang="ro-RO" sz="1600" dirty="0" smtClean="0">
                <a:hlinkClick r:id="rId2"/>
              </a:rPr>
              <a:t>@</a:t>
            </a:r>
            <a:r>
              <a:rPr lang="ro-RO" sz="1600" dirty="0" err="1" smtClean="0">
                <a:hlinkClick r:id="rId2"/>
              </a:rPr>
              <a:t>untrr.ro</a:t>
            </a:r>
            <a:r>
              <a:rPr lang="ro-RO" sz="1600" dirty="0" smtClean="0"/>
              <a:t> </a:t>
            </a:r>
          </a:p>
          <a:p>
            <a:pPr marL="0" indent="0">
              <a:buNone/>
            </a:pPr>
            <a:endParaRPr lang="ro-RO"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stituent conținut 2">
            <a:extLst>
              <a:ext uri="{FF2B5EF4-FFF2-40B4-BE49-F238E27FC236}">
                <a16:creationId xmlns="" xmlns:a16="http://schemas.microsoft.com/office/drawing/2014/main" id="{AF2BA394-1B0C-4FE2-8EDD-0E6B7D0A4BC3}"/>
              </a:ext>
            </a:extLst>
          </p:cNvPr>
          <p:cNvSpPr>
            <a:spLocks noGrp="1"/>
          </p:cNvSpPr>
          <p:nvPr>
            <p:ph idx="1"/>
          </p:nvPr>
        </p:nvSpPr>
        <p:spPr>
          <a:xfrm>
            <a:off x="107504" y="1524000"/>
            <a:ext cx="9036496" cy="4525963"/>
          </a:xfrm>
        </p:spPr>
        <p:txBody>
          <a:bodyPr/>
          <a:lstStyle/>
          <a:p>
            <a:pPr marL="0" indent="0">
              <a:buNone/>
            </a:pPr>
            <a:r>
              <a:rPr lang="ro-RO" sz="1600" dirty="0" smtClean="0">
                <a:solidFill>
                  <a:srgbClr val="FF0000"/>
                </a:solidFill>
              </a:rPr>
              <a:t>- </a:t>
            </a:r>
            <a:r>
              <a:rPr lang="en-US" sz="1600" b="1" dirty="0" err="1" smtClean="0">
                <a:solidFill>
                  <a:srgbClr val="FF0000"/>
                </a:solidFill>
              </a:rPr>
              <a:t>Accesul</a:t>
            </a:r>
            <a:r>
              <a:rPr lang="en-US" sz="1600" b="1" dirty="0" smtClean="0">
                <a:solidFill>
                  <a:srgbClr val="FF0000"/>
                </a:solidFill>
              </a:rPr>
              <a:t> </a:t>
            </a:r>
            <a:r>
              <a:rPr lang="en-US" sz="1600" b="1" dirty="0">
                <a:solidFill>
                  <a:srgbClr val="FF0000"/>
                </a:solidFill>
              </a:rPr>
              <a:t>la </a:t>
            </a:r>
            <a:r>
              <a:rPr lang="en-US" sz="1600" b="1" dirty="0" err="1">
                <a:solidFill>
                  <a:srgbClr val="FF0000"/>
                </a:solidFill>
              </a:rPr>
              <a:t>piața</a:t>
            </a:r>
            <a:r>
              <a:rPr lang="en-US" sz="1600" b="1" dirty="0">
                <a:solidFill>
                  <a:srgbClr val="FF0000"/>
                </a:solidFill>
              </a:rPr>
              <a:t> de transport </a:t>
            </a:r>
            <a:r>
              <a:rPr lang="en-US" sz="1600" b="1" dirty="0" err="1">
                <a:solidFill>
                  <a:srgbClr val="FF0000"/>
                </a:solidFill>
              </a:rPr>
              <a:t>rutier</a:t>
            </a:r>
            <a:r>
              <a:rPr lang="en-US" sz="1600" b="1" dirty="0">
                <a:solidFill>
                  <a:srgbClr val="FF0000"/>
                </a:solidFill>
              </a:rPr>
              <a:t> de </a:t>
            </a:r>
            <a:r>
              <a:rPr lang="en-US" sz="1600" b="1" dirty="0" err="1">
                <a:solidFill>
                  <a:srgbClr val="FF0000"/>
                </a:solidFill>
              </a:rPr>
              <a:t>mărfă</a:t>
            </a:r>
            <a:r>
              <a:rPr lang="en-US" sz="1600" b="1" dirty="0">
                <a:solidFill>
                  <a:srgbClr val="FF0000"/>
                </a:solidFill>
              </a:rPr>
              <a:t> </a:t>
            </a:r>
            <a:r>
              <a:rPr lang="en-US" sz="1600" b="1" dirty="0" err="1">
                <a:solidFill>
                  <a:srgbClr val="FF0000"/>
                </a:solidFill>
              </a:rPr>
              <a:t>și</a:t>
            </a:r>
            <a:r>
              <a:rPr lang="en-US" sz="1600" b="1" dirty="0">
                <a:solidFill>
                  <a:srgbClr val="FF0000"/>
                </a:solidFill>
              </a:rPr>
              <a:t> </a:t>
            </a:r>
            <a:r>
              <a:rPr lang="en-US" sz="1600" b="1" dirty="0" err="1">
                <a:solidFill>
                  <a:srgbClr val="FF0000"/>
                </a:solidFill>
              </a:rPr>
              <a:t>accesul</a:t>
            </a:r>
            <a:r>
              <a:rPr lang="en-US" sz="1600" b="1" dirty="0">
                <a:solidFill>
                  <a:srgbClr val="FF0000"/>
                </a:solidFill>
              </a:rPr>
              <a:t> la </a:t>
            </a:r>
            <a:r>
              <a:rPr lang="en-US" sz="1600" b="1" dirty="0" err="1">
                <a:solidFill>
                  <a:srgbClr val="FF0000"/>
                </a:solidFill>
              </a:rPr>
              <a:t>profesie</a:t>
            </a:r>
            <a:r>
              <a:rPr lang="en-US" sz="1600" b="1" dirty="0">
                <a:solidFill>
                  <a:srgbClr val="FF0000"/>
                </a:solidFill>
              </a:rPr>
              <a:t> </a:t>
            </a:r>
            <a:r>
              <a:rPr lang="en-US" sz="1600" b="1" dirty="0" err="1">
                <a:solidFill>
                  <a:srgbClr val="FF0000"/>
                </a:solidFill>
              </a:rPr>
              <a:t>pentru</a:t>
            </a:r>
            <a:r>
              <a:rPr lang="en-US" sz="1600" b="1" dirty="0">
                <a:solidFill>
                  <a:srgbClr val="FF0000"/>
                </a:solidFill>
              </a:rPr>
              <a:t> </a:t>
            </a:r>
            <a:r>
              <a:rPr lang="en-US" sz="1600" b="1" dirty="0" err="1">
                <a:solidFill>
                  <a:srgbClr val="FF0000"/>
                </a:solidFill>
              </a:rPr>
              <a:t>operatorii</a:t>
            </a:r>
            <a:r>
              <a:rPr lang="en-US" sz="1600" b="1" dirty="0">
                <a:solidFill>
                  <a:srgbClr val="FF0000"/>
                </a:solidFill>
              </a:rPr>
              <a:t> de transport de </a:t>
            </a:r>
            <a:r>
              <a:rPr lang="en-US" sz="1600" b="1" dirty="0" err="1">
                <a:solidFill>
                  <a:srgbClr val="FF0000"/>
                </a:solidFill>
              </a:rPr>
              <a:t>persoane</a:t>
            </a:r>
            <a:r>
              <a:rPr lang="en-US" sz="1600" b="1" dirty="0">
                <a:solidFill>
                  <a:srgbClr val="FF0000"/>
                </a:solidFill>
              </a:rPr>
              <a:t> </a:t>
            </a:r>
            <a:r>
              <a:rPr lang="en-US" sz="1600" b="1" dirty="0" err="1">
                <a:solidFill>
                  <a:srgbClr val="FF0000"/>
                </a:solidFill>
              </a:rPr>
              <a:t>și</a:t>
            </a:r>
            <a:r>
              <a:rPr lang="en-US" sz="1600" b="1" dirty="0">
                <a:solidFill>
                  <a:srgbClr val="FF0000"/>
                </a:solidFill>
              </a:rPr>
              <a:t> de </a:t>
            </a:r>
            <a:r>
              <a:rPr lang="en-US" sz="1600" b="1" dirty="0" err="1">
                <a:solidFill>
                  <a:srgbClr val="FF0000"/>
                </a:solidFill>
              </a:rPr>
              <a:t>mărfă</a:t>
            </a:r>
            <a:endParaRPr lang="en-US" sz="1600" b="1" dirty="0">
              <a:solidFill>
                <a:srgbClr val="FF0000"/>
              </a:solidFill>
            </a:endParaRPr>
          </a:p>
          <a:p>
            <a:pPr marL="0" indent="0">
              <a:buNone/>
            </a:pPr>
            <a:r>
              <a:rPr lang="ro-RO" sz="1600" dirty="0" smtClean="0"/>
              <a:t>- </a:t>
            </a:r>
            <a:r>
              <a:rPr lang="en-US" sz="1600" dirty="0" err="1" smtClean="0"/>
              <a:t>Vehicule</a:t>
            </a:r>
            <a:r>
              <a:rPr lang="en-US" sz="1600" dirty="0" smtClean="0"/>
              <a:t> </a:t>
            </a:r>
            <a:r>
              <a:rPr lang="en-US" sz="1600" dirty="0" err="1"/>
              <a:t>închiriate</a:t>
            </a:r>
            <a:r>
              <a:rPr lang="en-US" sz="1600" dirty="0"/>
              <a:t> </a:t>
            </a:r>
            <a:r>
              <a:rPr lang="en-US" sz="1600" dirty="0" err="1"/>
              <a:t>pentru</a:t>
            </a:r>
            <a:r>
              <a:rPr lang="en-US" sz="1600" dirty="0"/>
              <a:t> </a:t>
            </a:r>
            <a:r>
              <a:rPr lang="en-US" sz="1600" dirty="0" err="1"/>
              <a:t>transporturile</a:t>
            </a:r>
            <a:r>
              <a:rPr lang="en-US" sz="1600" dirty="0"/>
              <a:t> </a:t>
            </a:r>
            <a:r>
              <a:rPr lang="en-US" sz="1600" dirty="0" err="1"/>
              <a:t>internaționale</a:t>
            </a:r>
            <a:r>
              <a:rPr lang="en-US" sz="1600" dirty="0"/>
              <a:t> de </a:t>
            </a:r>
            <a:r>
              <a:rPr lang="en-US" sz="1600" dirty="0" err="1"/>
              <a:t>marfă</a:t>
            </a:r>
            <a:endParaRPr lang="en-US" sz="1600" dirty="0"/>
          </a:p>
          <a:p>
            <a:pPr marL="0" indent="0">
              <a:buNone/>
            </a:pPr>
            <a:r>
              <a:rPr lang="ro-RO" sz="1600" dirty="0" smtClean="0"/>
              <a:t>- </a:t>
            </a:r>
            <a:r>
              <a:rPr lang="en-US" sz="1600" dirty="0" err="1" smtClean="0"/>
              <a:t>Taxarea</a:t>
            </a:r>
            <a:r>
              <a:rPr lang="en-US" sz="1600" dirty="0" smtClean="0"/>
              <a:t> </a:t>
            </a:r>
            <a:r>
              <a:rPr lang="en-US" sz="1600" dirty="0" err="1"/>
              <a:t>utilizării</a:t>
            </a:r>
            <a:r>
              <a:rPr lang="en-US" sz="1600" dirty="0"/>
              <a:t> </a:t>
            </a:r>
            <a:r>
              <a:rPr lang="en-US" sz="1600" dirty="0" err="1"/>
              <a:t>infrastructurii</a:t>
            </a:r>
            <a:r>
              <a:rPr lang="en-US" sz="1600" dirty="0"/>
              <a:t> </a:t>
            </a:r>
            <a:r>
              <a:rPr lang="en-US" sz="1600" dirty="0" err="1"/>
              <a:t>rutiere</a:t>
            </a:r>
            <a:r>
              <a:rPr lang="en-US" sz="1600" dirty="0"/>
              <a:t> </a:t>
            </a:r>
            <a:r>
              <a:rPr lang="en-US" sz="1600" dirty="0" err="1"/>
              <a:t>și</a:t>
            </a:r>
            <a:r>
              <a:rPr lang="en-US" sz="1600" dirty="0"/>
              <a:t>  </a:t>
            </a:r>
            <a:r>
              <a:rPr lang="en-US" sz="1600" dirty="0" err="1"/>
              <a:t>interoperabilitatea</a:t>
            </a:r>
            <a:r>
              <a:rPr lang="en-US" sz="1600" dirty="0"/>
              <a:t> </a:t>
            </a:r>
            <a:r>
              <a:rPr lang="en-US" sz="1600" dirty="0" err="1"/>
              <a:t>sistemelor</a:t>
            </a:r>
            <a:r>
              <a:rPr lang="en-US" sz="1600" dirty="0"/>
              <a:t> de </a:t>
            </a:r>
            <a:r>
              <a:rPr lang="en-US" sz="1600" dirty="0" err="1"/>
              <a:t>taxare</a:t>
            </a:r>
            <a:r>
              <a:rPr lang="en-US" sz="1600" dirty="0"/>
              <a:t> </a:t>
            </a:r>
            <a:r>
              <a:rPr lang="en-US" sz="1600" dirty="0" err="1"/>
              <a:t>rutieră</a:t>
            </a:r>
            <a:r>
              <a:rPr lang="en-US" sz="1600" dirty="0"/>
              <a:t> </a:t>
            </a:r>
            <a:r>
              <a:rPr lang="en-US" sz="1600" dirty="0" err="1"/>
              <a:t>electronică</a:t>
            </a:r>
            <a:endParaRPr lang="en-US" sz="1600" dirty="0"/>
          </a:p>
          <a:p>
            <a:pPr lvl="1">
              <a:buFont typeface="Wingdings" panose="05000000000000000000" pitchFamily="2" charset="2"/>
              <a:buChar char="§"/>
            </a:pPr>
            <a:r>
              <a:rPr lang="en-US" dirty="0" err="1" smtClean="0"/>
              <a:t>modificare</a:t>
            </a:r>
            <a:r>
              <a:rPr lang="en-US" dirty="0" smtClean="0"/>
              <a:t> </a:t>
            </a:r>
            <a:r>
              <a:rPr lang="en-US" dirty="0"/>
              <a:t>a </a:t>
            </a:r>
            <a:r>
              <a:rPr lang="en-US" dirty="0" err="1"/>
              <a:t>Directivei</a:t>
            </a:r>
            <a:r>
              <a:rPr lang="en-US" dirty="0"/>
              <a:t> 1999/62/CE de </a:t>
            </a:r>
            <a:r>
              <a:rPr lang="en-US" dirty="0" err="1"/>
              <a:t>aplicare</a:t>
            </a:r>
            <a:r>
              <a:rPr lang="en-US" dirty="0"/>
              <a:t> a </a:t>
            </a:r>
            <a:r>
              <a:rPr lang="en-US" dirty="0" err="1"/>
              <a:t>taxelor</a:t>
            </a:r>
            <a:r>
              <a:rPr lang="en-US" dirty="0"/>
              <a:t> la </a:t>
            </a:r>
            <a:r>
              <a:rPr lang="en-US" dirty="0" err="1"/>
              <a:t>vehiculele</a:t>
            </a:r>
            <a:r>
              <a:rPr lang="en-US" dirty="0"/>
              <a:t> </a:t>
            </a:r>
            <a:r>
              <a:rPr lang="en-US" dirty="0" err="1"/>
              <a:t>grele</a:t>
            </a:r>
            <a:r>
              <a:rPr lang="en-US" dirty="0"/>
              <a:t> de </a:t>
            </a:r>
            <a:r>
              <a:rPr lang="en-US" dirty="0" err="1"/>
              <a:t>marfă</a:t>
            </a:r>
            <a:r>
              <a:rPr lang="en-US" dirty="0"/>
              <a:t> </a:t>
            </a:r>
            <a:r>
              <a:rPr lang="en-US" dirty="0" err="1"/>
              <a:t>pentru</a:t>
            </a:r>
            <a:r>
              <a:rPr lang="en-US" dirty="0"/>
              <a:t> </a:t>
            </a:r>
            <a:r>
              <a:rPr lang="en-US" dirty="0" err="1"/>
              <a:t>utilizarea</a:t>
            </a:r>
            <a:r>
              <a:rPr lang="en-US" dirty="0"/>
              <a:t> </a:t>
            </a:r>
            <a:r>
              <a:rPr lang="en-US" dirty="0" err="1"/>
              <a:t>anumitor</a:t>
            </a:r>
            <a:r>
              <a:rPr lang="en-US" dirty="0"/>
              <a:t> </a:t>
            </a:r>
            <a:r>
              <a:rPr lang="en-US" dirty="0" err="1"/>
              <a:t>infrastructuri</a:t>
            </a:r>
            <a:endParaRPr lang="en-US" dirty="0"/>
          </a:p>
          <a:p>
            <a:pPr lvl="1">
              <a:buFont typeface="Wingdings" panose="05000000000000000000" pitchFamily="2" charset="2"/>
              <a:buChar char="§"/>
            </a:pPr>
            <a:r>
              <a:rPr lang="ro-RO" dirty="0" err="1"/>
              <a:t>p</a:t>
            </a:r>
            <a:r>
              <a:rPr lang="en-US" dirty="0" err="1" smtClean="0"/>
              <a:t>ropunere</a:t>
            </a:r>
            <a:r>
              <a:rPr lang="en-US" dirty="0" smtClean="0"/>
              <a:t> </a:t>
            </a:r>
            <a:r>
              <a:rPr lang="en-US" dirty="0"/>
              <a:t>de </a:t>
            </a:r>
            <a:r>
              <a:rPr lang="en-US" dirty="0" err="1"/>
              <a:t>Directivă</a:t>
            </a:r>
            <a:r>
              <a:rPr lang="en-US" dirty="0"/>
              <a:t> </a:t>
            </a:r>
            <a:r>
              <a:rPr lang="en-US" dirty="0" err="1" smtClean="0"/>
              <a:t>privind</a:t>
            </a:r>
            <a:r>
              <a:rPr lang="en-US" dirty="0" smtClean="0"/>
              <a:t> </a:t>
            </a:r>
            <a:r>
              <a:rPr lang="en-US" dirty="0" err="1"/>
              <a:t>interoperabilitatea</a:t>
            </a:r>
            <a:r>
              <a:rPr lang="en-US" dirty="0"/>
              <a:t> </a:t>
            </a:r>
            <a:r>
              <a:rPr lang="en-US" dirty="0" err="1"/>
              <a:t>sistemelor</a:t>
            </a:r>
            <a:r>
              <a:rPr lang="en-US" dirty="0"/>
              <a:t> de </a:t>
            </a:r>
            <a:r>
              <a:rPr lang="en-US" dirty="0" err="1"/>
              <a:t>taxare</a:t>
            </a:r>
            <a:r>
              <a:rPr lang="en-US" dirty="0"/>
              <a:t> </a:t>
            </a:r>
            <a:r>
              <a:rPr lang="en-US" dirty="0" err="1"/>
              <a:t>rutieră</a:t>
            </a:r>
            <a:r>
              <a:rPr lang="en-US" dirty="0"/>
              <a:t> </a:t>
            </a:r>
            <a:r>
              <a:rPr lang="en-US" dirty="0" err="1"/>
              <a:t>electronică</a:t>
            </a:r>
            <a:r>
              <a:rPr lang="en-US" dirty="0"/>
              <a:t> </a:t>
            </a:r>
            <a:r>
              <a:rPr lang="en-US" dirty="0" err="1"/>
              <a:t>și</a:t>
            </a:r>
            <a:r>
              <a:rPr lang="en-US" dirty="0"/>
              <a:t> </a:t>
            </a:r>
            <a:r>
              <a:rPr lang="en-US" dirty="0" err="1"/>
              <a:t>facilitarea</a:t>
            </a:r>
            <a:r>
              <a:rPr lang="en-US" dirty="0"/>
              <a:t> </a:t>
            </a:r>
            <a:r>
              <a:rPr lang="en-US" dirty="0" err="1"/>
              <a:t>schimbului</a:t>
            </a:r>
            <a:r>
              <a:rPr lang="en-US" dirty="0"/>
              <a:t> </a:t>
            </a:r>
            <a:r>
              <a:rPr lang="en-US" dirty="0" err="1"/>
              <a:t>transfrontalier</a:t>
            </a:r>
            <a:r>
              <a:rPr lang="en-US" dirty="0"/>
              <a:t> de </a:t>
            </a:r>
            <a:r>
              <a:rPr lang="en-US" dirty="0" err="1"/>
              <a:t>informații</a:t>
            </a:r>
            <a:r>
              <a:rPr lang="en-US" dirty="0"/>
              <a:t> cu </a:t>
            </a:r>
            <a:r>
              <a:rPr lang="en-US" dirty="0" err="1"/>
              <a:t>privire</a:t>
            </a:r>
            <a:r>
              <a:rPr lang="en-US" dirty="0"/>
              <a:t> la </a:t>
            </a:r>
            <a:r>
              <a:rPr lang="en-US" dirty="0" err="1"/>
              <a:t>neplata</a:t>
            </a:r>
            <a:r>
              <a:rPr lang="en-US" dirty="0"/>
              <a:t> </a:t>
            </a:r>
            <a:r>
              <a:rPr lang="en-US" dirty="0" err="1"/>
              <a:t>taxelor</a:t>
            </a:r>
            <a:r>
              <a:rPr lang="en-US" dirty="0"/>
              <a:t> </a:t>
            </a:r>
            <a:r>
              <a:rPr lang="en-US" dirty="0" err="1"/>
              <a:t>rutiere</a:t>
            </a:r>
            <a:r>
              <a:rPr lang="en-US" dirty="0"/>
              <a:t> </a:t>
            </a:r>
            <a:r>
              <a:rPr lang="en-US" dirty="0" err="1"/>
              <a:t>în</a:t>
            </a:r>
            <a:r>
              <a:rPr lang="en-US" dirty="0"/>
              <a:t> </a:t>
            </a:r>
            <a:r>
              <a:rPr lang="en-US" dirty="0" err="1"/>
              <a:t>cadrul</a:t>
            </a:r>
            <a:r>
              <a:rPr lang="en-US" dirty="0"/>
              <a:t> </a:t>
            </a:r>
            <a:r>
              <a:rPr lang="en-US" dirty="0" err="1"/>
              <a:t>Uniunii</a:t>
            </a:r>
            <a:r>
              <a:rPr lang="en-US" dirty="0"/>
              <a:t> (</a:t>
            </a:r>
            <a:r>
              <a:rPr lang="en-US" dirty="0" err="1"/>
              <a:t>reformare</a:t>
            </a:r>
            <a:r>
              <a:rPr lang="en-US" dirty="0"/>
              <a:t>)</a:t>
            </a:r>
          </a:p>
          <a:p>
            <a:pPr marL="0" indent="0">
              <a:buNone/>
            </a:pPr>
            <a:r>
              <a:rPr lang="ro-RO" sz="1600" b="1" dirty="0" smtClean="0">
                <a:solidFill>
                  <a:srgbClr val="FF0000"/>
                </a:solidFill>
              </a:rPr>
              <a:t>-</a:t>
            </a:r>
            <a:r>
              <a:rPr lang="en-US" sz="1600" b="1" dirty="0" err="1" smtClean="0">
                <a:solidFill>
                  <a:srgbClr val="FF0000"/>
                </a:solidFill>
              </a:rPr>
              <a:t>Timpii</a:t>
            </a:r>
            <a:r>
              <a:rPr lang="en-US" sz="1600" b="1" dirty="0" smtClean="0">
                <a:solidFill>
                  <a:srgbClr val="FF0000"/>
                </a:solidFill>
              </a:rPr>
              <a:t> </a:t>
            </a:r>
            <a:r>
              <a:rPr lang="en-US" sz="1600" b="1" dirty="0">
                <a:solidFill>
                  <a:srgbClr val="FF0000"/>
                </a:solidFill>
              </a:rPr>
              <a:t>de </a:t>
            </a:r>
            <a:r>
              <a:rPr lang="en-US" sz="1600" b="1" dirty="0" err="1">
                <a:solidFill>
                  <a:srgbClr val="FF0000"/>
                </a:solidFill>
              </a:rPr>
              <a:t>conducere</a:t>
            </a:r>
            <a:r>
              <a:rPr lang="en-US" sz="1600" b="1" dirty="0">
                <a:solidFill>
                  <a:srgbClr val="FF0000"/>
                </a:solidFill>
              </a:rPr>
              <a:t> </a:t>
            </a:r>
            <a:r>
              <a:rPr lang="en-US" sz="1600" b="1" dirty="0" err="1">
                <a:solidFill>
                  <a:srgbClr val="FF0000"/>
                </a:solidFill>
              </a:rPr>
              <a:t>și</a:t>
            </a:r>
            <a:r>
              <a:rPr lang="en-US" sz="1600" b="1" dirty="0">
                <a:solidFill>
                  <a:srgbClr val="FF0000"/>
                </a:solidFill>
              </a:rPr>
              <a:t> de </a:t>
            </a:r>
            <a:r>
              <a:rPr lang="en-US" sz="1600" b="1" dirty="0" err="1" smtClean="0">
                <a:solidFill>
                  <a:srgbClr val="FF0000"/>
                </a:solidFill>
              </a:rPr>
              <a:t>odihnă</a:t>
            </a:r>
            <a:r>
              <a:rPr lang="ro-RO" sz="1600" b="1" dirty="0" smtClean="0">
                <a:solidFill>
                  <a:srgbClr val="FF0000"/>
                </a:solidFill>
              </a:rPr>
              <a:t>- </a:t>
            </a:r>
            <a:r>
              <a:rPr lang="en-US" sz="1600" b="1" dirty="0" err="1" smtClean="0">
                <a:solidFill>
                  <a:srgbClr val="FF0000"/>
                </a:solidFill>
              </a:rPr>
              <a:t>Revizuirea</a:t>
            </a:r>
            <a:r>
              <a:rPr lang="en-US" sz="1600" b="1" dirty="0" smtClean="0">
                <a:solidFill>
                  <a:srgbClr val="FF0000"/>
                </a:solidFill>
              </a:rPr>
              <a:t> </a:t>
            </a:r>
            <a:r>
              <a:rPr lang="en-US" sz="1600" b="1" dirty="0" err="1" smtClean="0">
                <a:solidFill>
                  <a:srgbClr val="FF0000"/>
                </a:solidFill>
              </a:rPr>
              <a:t>Regulamentului</a:t>
            </a:r>
            <a:r>
              <a:rPr lang="en-US" sz="1600" b="1" dirty="0" smtClean="0">
                <a:solidFill>
                  <a:srgbClr val="FF0000"/>
                </a:solidFill>
              </a:rPr>
              <a:t> </a:t>
            </a:r>
            <a:r>
              <a:rPr lang="en-US" sz="1600" b="1" dirty="0" err="1" smtClean="0">
                <a:solidFill>
                  <a:srgbClr val="FF0000"/>
                </a:solidFill>
              </a:rPr>
              <a:t>nr</a:t>
            </a:r>
            <a:r>
              <a:rPr lang="en-US" sz="1600" b="1" dirty="0" smtClean="0">
                <a:solidFill>
                  <a:srgbClr val="FF0000"/>
                </a:solidFill>
              </a:rPr>
              <a:t>. 561/2006 </a:t>
            </a:r>
            <a:r>
              <a:rPr lang="en-US" sz="1600" b="1" dirty="0" err="1" smtClean="0">
                <a:solidFill>
                  <a:srgbClr val="FF0000"/>
                </a:solidFill>
              </a:rPr>
              <a:t>privind</a:t>
            </a:r>
            <a:r>
              <a:rPr lang="en-US" sz="1600" b="1" dirty="0" smtClean="0">
                <a:solidFill>
                  <a:srgbClr val="FF0000"/>
                </a:solidFill>
              </a:rPr>
              <a:t> </a:t>
            </a:r>
            <a:r>
              <a:rPr lang="en-US" sz="1600" b="1" dirty="0" err="1" smtClean="0">
                <a:solidFill>
                  <a:srgbClr val="FF0000"/>
                </a:solidFill>
              </a:rPr>
              <a:t>perioadele</a:t>
            </a:r>
            <a:r>
              <a:rPr lang="en-US" sz="1600" b="1" dirty="0" smtClean="0">
                <a:solidFill>
                  <a:srgbClr val="FF0000"/>
                </a:solidFill>
              </a:rPr>
              <a:t> de </a:t>
            </a:r>
            <a:r>
              <a:rPr lang="en-US" sz="1600" b="1" dirty="0" err="1" smtClean="0">
                <a:solidFill>
                  <a:srgbClr val="FF0000"/>
                </a:solidFill>
              </a:rPr>
              <a:t>conducere</a:t>
            </a:r>
            <a:r>
              <a:rPr lang="en-US" sz="1600" b="1" dirty="0" smtClean="0">
                <a:solidFill>
                  <a:srgbClr val="FF0000"/>
                </a:solidFill>
              </a:rPr>
              <a:t> </a:t>
            </a:r>
            <a:r>
              <a:rPr lang="en-US" sz="1600" b="1" dirty="0" err="1" smtClean="0">
                <a:solidFill>
                  <a:srgbClr val="FF0000"/>
                </a:solidFill>
              </a:rPr>
              <a:t>și</a:t>
            </a:r>
            <a:r>
              <a:rPr lang="en-US" sz="1600" b="1" dirty="0" smtClean="0">
                <a:solidFill>
                  <a:srgbClr val="FF0000"/>
                </a:solidFill>
              </a:rPr>
              <a:t> de </a:t>
            </a:r>
            <a:r>
              <a:rPr lang="en-US" sz="1600" b="1" dirty="0" err="1" smtClean="0">
                <a:solidFill>
                  <a:srgbClr val="FF0000"/>
                </a:solidFill>
              </a:rPr>
              <a:t>odihnă</a:t>
            </a:r>
            <a:r>
              <a:rPr lang="en-US" sz="1600" b="1" dirty="0" smtClean="0">
                <a:solidFill>
                  <a:srgbClr val="FF0000"/>
                </a:solidFill>
              </a:rPr>
              <a:t> </a:t>
            </a:r>
            <a:r>
              <a:rPr lang="en-US" sz="1600" b="1" dirty="0" err="1" smtClean="0">
                <a:solidFill>
                  <a:srgbClr val="FF0000"/>
                </a:solidFill>
              </a:rPr>
              <a:t>și</a:t>
            </a:r>
            <a:r>
              <a:rPr lang="en-US" sz="1600" b="1" dirty="0" smtClean="0">
                <a:solidFill>
                  <a:srgbClr val="FF0000"/>
                </a:solidFill>
              </a:rPr>
              <a:t> a </a:t>
            </a:r>
            <a:r>
              <a:rPr lang="en-US" sz="1600" b="1" dirty="0" err="1" smtClean="0">
                <a:solidFill>
                  <a:srgbClr val="FF0000"/>
                </a:solidFill>
              </a:rPr>
              <a:t>Regulamentului</a:t>
            </a:r>
            <a:r>
              <a:rPr lang="en-US" sz="1600" b="1" dirty="0" smtClean="0">
                <a:solidFill>
                  <a:srgbClr val="FF0000"/>
                </a:solidFill>
              </a:rPr>
              <a:t> </a:t>
            </a:r>
            <a:r>
              <a:rPr lang="en-US" sz="1600" b="1" dirty="0" err="1" smtClean="0">
                <a:solidFill>
                  <a:srgbClr val="FF0000"/>
                </a:solidFill>
              </a:rPr>
              <a:t>nr</a:t>
            </a:r>
            <a:r>
              <a:rPr lang="en-US" sz="1600" b="1" dirty="0" smtClean="0">
                <a:solidFill>
                  <a:srgbClr val="FF0000"/>
                </a:solidFill>
              </a:rPr>
              <a:t>. 165/2014 </a:t>
            </a:r>
            <a:r>
              <a:rPr lang="en-US" sz="1600" b="1" dirty="0" err="1" smtClean="0">
                <a:solidFill>
                  <a:srgbClr val="FF0000"/>
                </a:solidFill>
              </a:rPr>
              <a:t>privind</a:t>
            </a:r>
            <a:r>
              <a:rPr lang="en-US" sz="1600" b="1" dirty="0" smtClean="0">
                <a:solidFill>
                  <a:srgbClr val="FF0000"/>
                </a:solidFill>
              </a:rPr>
              <a:t> </a:t>
            </a:r>
            <a:r>
              <a:rPr lang="en-US" sz="1600" b="1" dirty="0" err="1" smtClean="0">
                <a:solidFill>
                  <a:srgbClr val="FF0000"/>
                </a:solidFill>
              </a:rPr>
              <a:t>tahograful</a:t>
            </a:r>
            <a:endParaRPr lang="en-US" sz="1600" b="1" dirty="0" smtClean="0">
              <a:solidFill>
                <a:srgbClr val="FF0000"/>
              </a:solidFill>
            </a:endParaRPr>
          </a:p>
          <a:p>
            <a:pPr marL="0" indent="0">
              <a:buNone/>
            </a:pPr>
            <a:r>
              <a:rPr lang="ro-RO" sz="1600" b="1" dirty="0" smtClean="0">
                <a:solidFill>
                  <a:srgbClr val="FF0000"/>
                </a:solidFill>
              </a:rPr>
              <a:t>-</a:t>
            </a:r>
            <a:r>
              <a:rPr lang="en-US" sz="1600" b="1" dirty="0" err="1" smtClean="0">
                <a:solidFill>
                  <a:srgbClr val="FF0000"/>
                </a:solidFill>
              </a:rPr>
              <a:t>Detașarea</a:t>
            </a:r>
            <a:r>
              <a:rPr lang="en-US" sz="1600" b="1" dirty="0" smtClean="0">
                <a:solidFill>
                  <a:srgbClr val="FF0000"/>
                </a:solidFill>
              </a:rPr>
              <a:t> </a:t>
            </a:r>
            <a:r>
              <a:rPr lang="en-US" sz="1600" b="1" dirty="0" err="1" smtClean="0">
                <a:solidFill>
                  <a:srgbClr val="FF0000"/>
                </a:solidFill>
              </a:rPr>
              <a:t>lucrătorilor</a:t>
            </a:r>
            <a:r>
              <a:rPr lang="ro-RO" sz="1600" b="1" dirty="0" smtClean="0">
                <a:solidFill>
                  <a:srgbClr val="FF0000"/>
                </a:solidFill>
              </a:rPr>
              <a:t> - </a:t>
            </a:r>
            <a:r>
              <a:rPr lang="en-US" sz="1600" b="1" dirty="0" err="1" smtClean="0">
                <a:solidFill>
                  <a:srgbClr val="FF0000"/>
                </a:solidFill>
              </a:rPr>
              <a:t>revizuirea</a:t>
            </a:r>
            <a:r>
              <a:rPr lang="en-US" sz="1600" b="1" dirty="0" smtClean="0">
                <a:solidFill>
                  <a:srgbClr val="FF0000"/>
                </a:solidFill>
              </a:rPr>
              <a:t> </a:t>
            </a:r>
            <a:r>
              <a:rPr lang="en-US" sz="1600" b="1" dirty="0" err="1">
                <a:solidFill>
                  <a:srgbClr val="FF0000"/>
                </a:solidFill>
              </a:rPr>
              <a:t>Directivei</a:t>
            </a:r>
            <a:r>
              <a:rPr lang="en-US" sz="1600" b="1" dirty="0">
                <a:solidFill>
                  <a:srgbClr val="FF0000"/>
                </a:solidFill>
              </a:rPr>
              <a:t> 22/2006 </a:t>
            </a:r>
            <a:r>
              <a:rPr lang="en-US" sz="1600" b="1" dirty="0" err="1">
                <a:solidFill>
                  <a:srgbClr val="FF0000"/>
                </a:solidFill>
              </a:rPr>
              <a:t>privind</a:t>
            </a:r>
            <a:r>
              <a:rPr lang="en-US" sz="1600" b="1" dirty="0">
                <a:solidFill>
                  <a:srgbClr val="FF0000"/>
                </a:solidFill>
              </a:rPr>
              <a:t> </a:t>
            </a:r>
            <a:r>
              <a:rPr lang="en-US" sz="1600" b="1" dirty="0" err="1">
                <a:solidFill>
                  <a:srgbClr val="FF0000"/>
                </a:solidFill>
              </a:rPr>
              <a:t>implementarea</a:t>
            </a:r>
            <a:r>
              <a:rPr lang="en-US" sz="1600" b="1" dirty="0">
                <a:solidFill>
                  <a:srgbClr val="FF0000"/>
                </a:solidFill>
              </a:rPr>
              <a:t> </a:t>
            </a:r>
            <a:r>
              <a:rPr lang="en-US" sz="1600" b="1" dirty="0" err="1">
                <a:solidFill>
                  <a:srgbClr val="FF0000"/>
                </a:solidFill>
              </a:rPr>
              <a:t>legislației</a:t>
            </a:r>
            <a:r>
              <a:rPr lang="en-US" sz="1600" b="1" dirty="0">
                <a:solidFill>
                  <a:srgbClr val="FF0000"/>
                </a:solidFill>
              </a:rPr>
              <a:t> </a:t>
            </a:r>
            <a:r>
              <a:rPr lang="en-US" sz="1600" b="1" dirty="0" err="1">
                <a:solidFill>
                  <a:srgbClr val="FF0000"/>
                </a:solidFill>
              </a:rPr>
              <a:t>sociale</a:t>
            </a:r>
            <a:r>
              <a:rPr lang="en-US" sz="1600" b="1" dirty="0">
                <a:solidFill>
                  <a:srgbClr val="FF0000"/>
                </a:solidFill>
              </a:rPr>
              <a:t> + </a:t>
            </a:r>
            <a:r>
              <a:rPr lang="en-US" sz="1600" b="1" dirty="0" err="1">
                <a:solidFill>
                  <a:srgbClr val="FF0000"/>
                </a:solidFill>
              </a:rPr>
              <a:t>lege</a:t>
            </a:r>
            <a:r>
              <a:rPr lang="en-US" sz="1600" b="1" dirty="0">
                <a:solidFill>
                  <a:srgbClr val="FF0000"/>
                </a:solidFill>
              </a:rPr>
              <a:t> </a:t>
            </a:r>
            <a:r>
              <a:rPr lang="en-US" sz="1600" b="1" dirty="0" err="1">
                <a:solidFill>
                  <a:srgbClr val="FF0000"/>
                </a:solidFill>
              </a:rPr>
              <a:t>specială</a:t>
            </a:r>
            <a:r>
              <a:rPr lang="en-US" sz="1600" b="1" dirty="0">
                <a:solidFill>
                  <a:srgbClr val="FF0000"/>
                </a:solidFill>
              </a:rPr>
              <a:t> (Lex </a:t>
            </a:r>
            <a:r>
              <a:rPr lang="en-US" sz="1600" b="1" dirty="0" err="1">
                <a:solidFill>
                  <a:srgbClr val="FF0000"/>
                </a:solidFill>
              </a:rPr>
              <a:t>specialis</a:t>
            </a:r>
            <a:r>
              <a:rPr lang="en-US" sz="1600" b="1" dirty="0">
                <a:solidFill>
                  <a:srgbClr val="FF0000"/>
                </a:solidFill>
              </a:rPr>
              <a:t>) </a:t>
            </a:r>
            <a:r>
              <a:rPr lang="en-US" sz="1600" b="1" dirty="0" err="1">
                <a:solidFill>
                  <a:srgbClr val="FF0000"/>
                </a:solidFill>
              </a:rPr>
              <a:t>privind</a:t>
            </a:r>
            <a:r>
              <a:rPr lang="en-US" sz="1600" b="1" dirty="0">
                <a:solidFill>
                  <a:srgbClr val="FF0000"/>
                </a:solidFill>
              </a:rPr>
              <a:t> </a:t>
            </a:r>
            <a:r>
              <a:rPr lang="en-US" sz="1600" b="1" dirty="0" err="1">
                <a:solidFill>
                  <a:srgbClr val="FF0000"/>
                </a:solidFill>
              </a:rPr>
              <a:t>detașarea</a:t>
            </a:r>
            <a:r>
              <a:rPr lang="en-US" sz="1600" b="1" dirty="0">
                <a:solidFill>
                  <a:srgbClr val="FF0000"/>
                </a:solidFill>
              </a:rPr>
              <a:t> </a:t>
            </a:r>
            <a:r>
              <a:rPr lang="en-US" sz="1600" b="1" dirty="0" err="1">
                <a:solidFill>
                  <a:srgbClr val="FF0000"/>
                </a:solidFill>
              </a:rPr>
              <a:t>lucrătorilor</a:t>
            </a:r>
            <a:r>
              <a:rPr lang="en-US" sz="1600" b="1" dirty="0">
                <a:solidFill>
                  <a:srgbClr val="FF0000"/>
                </a:solidFill>
              </a:rPr>
              <a:t> </a:t>
            </a:r>
            <a:r>
              <a:rPr lang="en-US" sz="1600" b="1" dirty="0" err="1">
                <a:solidFill>
                  <a:srgbClr val="FF0000"/>
                </a:solidFill>
              </a:rPr>
              <a:t>în</a:t>
            </a:r>
            <a:r>
              <a:rPr lang="en-US" sz="1600" b="1" dirty="0">
                <a:solidFill>
                  <a:srgbClr val="FF0000"/>
                </a:solidFill>
              </a:rPr>
              <a:t> </a:t>
            </a:r>
            <a:r>
              <a:rPr lang="en-US" sz="1600" b="1" dirty="0" err="1">
                <a:solidFill>
                  <a:srgbClr val="FF0000"/>
                </a:solidFill>
              </a:rPr>
              <a:t>transportul</a:t>
            </a:r>
            <a:r>
              <a:rPr lang="en-US" sz="1600" b="1" dirty="0">
                <a:solidFill>
                  <a:srgbClr val="FF0000"/>
                </a:solidFill>
              </a:rPr>
              <a:t> </a:t>
            </a:r>
            <a:r>
              <a:rPr lang="en-US" sz="1600" b="1" dirty="0" err="1" smtClean="0">
                <a:solidFill>
                  <a:srgbClr val="FF0000"/>
                </a:solidFill>
              </a:rPr>
              <a:t>rutier</a:t>
            </a:r>
            <a:endParaRPr lang="ro-RO" sz="1600" b="1" dirty="0" smtClean="0">
              <a:solidFill>
                <a:srgbClr val="FF0000"/>
              </a:solidFill>
            </a:endParaRPr>
          </a:p>
          <a:p>
            <a:pPr marL="0" indent="0">
              <a:buNone/>
            </a:pPr>
            <a:endParaRPr lang="en-US" sz="1600" dirty="0">
              <a:solidFill>
                <a:srgbClr val="FF0000"/>
              </a:solidFill>
            </a:endParaRPr>
          </a:p>
          <a:p>
            <a:pPr marL="0" indent="0">
              <a:buNone/>
            </a:pPr>
            <a:r>
              <a:rPr lang="en-US" sz="1600" dirty="0" err="1"/>
              <a:t>Monitorizarea</a:t>
            </a:r>
            <a:r>
              <a:rPr lang="en-US" sz="1600" dirty="0"/>
              <a:t> </a:t>
            </a:r>
            <a:r>
              <a:rPr lang="en-US" sz="1600" dirty="0" err="1"/>
              <a:t>și</a:t>
            </a:r>
            <a:r>
              <a:rPr lang="en-US" sz="1600" dirty="0"/>
              <a:t> </a:t>
            </a:r>
            <a:r>
              <a:rPr lang="en-US" sz="1600" dirty="0" err="1"/>
              <a:t>raportarea</a:t>
            </a:r>
            <a:r>
              <a:rPr lang="en-US" sz="1600" dirty="0"/>
              <a:t> </a:t>
            </a:r>
            <a:r>
              <a:rPr lang="en-US" sz="1600" dirty="0" err="1"/>
              <a:t>emisiilor</a:t>
            </a:r>
            <a:r>
              <a:rPr lang="en-US" sz="1600" dirty="0"/>
              <a:t> de CO</a:t>
            </a:r>
            <a:r>
              <a:rPr lang="en-US" sz="1600" baseline="-25000" dirty="0"/>
              <a:t>2</a:t>
            </a:r>
            <a:r>
              <a:rPr lang="en-US" sz="1600" dirty="0"/>
              <a:t> ale </a:t>
            </a:r>
            <a:r>
              <a:rPr lang="en-US" sz="1600" dirty="0" err="1"/>
              <a:t>camioanelor</a:t>
            </a:r>
            <a:endParaRPr lang="en-US" sz="1600" dirty="0"/>
          </a:p>
          <a:p>
            <a:pPr marL="0" indent="0">
              <a:buNone/>
            </a:pPr>
            <a:endParaRPr lang="en-US" sz="1600" dirty="0"/>
          </a:p>
          <a:p>
            <a:endParaRPr lang="ro-RO" sz="1600" dirty="0"/>
          </a:p>
        </p:txBody>
      </p:sp>
      <p:sp>
        <p:nvSpPr>
          <p:cNvPr id="5" name="Titlu 1">
            <a:extLst>
              <a:ext uri="{FF2B5EF4-FFF2-40B4-BE49-F238E27FC236}">
                <a16:creationId xmlns="" xmlns:a16="http://schemas.microsoft.com/office/drawing/2014/main" id="{EB92D0E0-3CC5-46ED-9F13-8879F6522D43}"/>
              </a:ext>
            </a:extLst>
          </p:cNvPr>
          <p:cNvSpPr txBox="1">
            <a:spLocks/>
          </p:cNvSpPr>
          <p:nvPr/>
        </p:nvSpPr>
        <p:spPr>
          <a:xfrm>
            <a:off x="0" y="914400"/>
            <a:ext cx="9144000" cy="648543"/>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ro-RO" sz="2400" b="1" i="0" u="none" strike="noStrike" kern="0" cap="none" spc="0" normalizeH="0" baseline="0" noProof="0" dirty="0" smtClean="0">
                <a:ln>
                  <a:noFill/>
                </a:ln>
                <a:solidFill>
                  <a:srgbClr val="C00000"/>
                </a:solidFill>
                <a:effectLst/>
                <a:uLnTx/>
                <a:uFillTx/>
                <a:latin typeface="+mj-lt"/>
                <a:ea typeface="+mj-ea"/>
                <a:cs typeface="+mj-cs"/>
              </a:rPr>
              <a:t> Pachetul Mobilitate 1 </a:t>
            </a:r>
            <a:r>
              <a:rPr kumimoji="0" lang="en-US" sz="2400" b="1" i="0" u="none" strike="noStrike" kern="0" cap="none" spc="0" normalizeH="0" baseline="0" noProof="0" dirty="0" smtClean="0">
                <a:ln>
                  <a:noFill/>
                </a:ln>
                <a:solidFill>
                  <a:srgbClr val="C00000"/>
                </a:solidFill>
                <a:effectLst/>
                <a:uLnTx/>
                <a:uFillTx/>
                <a:latin typeface="+mj-lt"/>
                <a:ea typeface="+mj-ea"/>
                <a:cs typeface="+mj-cs"/>
              </a:rPr>
              <a:t>“</a:t>
            </a:r>
            <a:r>
              <a:rPr kumimoji="0" lang="en-US" sz="2400" b="1" i="0" u="none" strike="noStrike" kern="0" cap="none" spc="0" normalizeH="0" baseline="0" noProof="0" dirty="0" err="1" smtClean="0">
                <a:ln>
                  <a:noFill/>
                </a:ln>
                <a:solidFill>
                  <a:srgbClr val="C00000"/>
                </a:solidFill>
                <a:effectLst/>
                <a:uLnTx/>
                <a:uFillTx/>
                <a:latin typeface="+mj-lt"/>
                <a:ea typeface="+mj-ea"/>
                <a:cs typeface="+mj-cs"/>
              </a:rPr>
              <a:t>Europa</a:t>
            </a:r>
            <a:r>
              <a:rPr kumimoji="0" lang="en-US" sz="2400" b="1" i="0" u="none" strike="noStrike" kern="0" cap="none" spc="0" normalizeH="0" baseline="0" noProof="0" dirty="0" smtClean="0">
                <a:ln>
                  <a:noFill/>
                </a:ln>
                <a:solidFill>
                  <a:srgbClr val="C00000"/>
                </a:solidFill>
                <a:effectLst/>
                <a:uLnTx/>
                <a:uFillTx/>
                <a:latin typeface="+mj-lt"/>
                <a:ea typeface="+mj-ea"/>
                <a:cs typeface="+mj-cs"/>
              </a:rPr>
              <a:t> </a:t>
            </a:r>
            <a:r>
              <a:rPr kumimoji="0" lang="ro-RO" sz="2400" b="1" i="0" u="none" strike="noStrike" kern="0" cap="none" spc="0" normalizeH="0" baseline="0" noProof="0" dirty="0" smtClean="0">
                <a:ln>
                  <a:noFill/>
                </a:ln>
                <a:solidFill>
                  <a:srgbClr val="C00000"/>
                </a:solidFill>
                <a:effectLst/>
                <a:uLnTx/>
                <a:uFillTx/>
                <a:latin typeface="+mj-lt"/>
                <a:ea typeface="+mj-ea"/>
                <a:cs typeface="+mj-cs"/>
              </a:rPr>
              <a:t>î</a:t>
            </a:r>
            <a:r>
              <a:rPr kumimoji="0" lang="en-US" sz="2400" b="1" i="0" u="none" strike="noStrike" kern="0" cap="none" spc="0" normalizeH="0" baseline="0" noProof="0" dirty="0" smtClean="0">
                <a:ln>
                  <a:noFill/>
                </a:ln>
                <a:solidFill>
                  <a:srgbClr val="C00000"/>
                </a:solidFill>
                <a:effectLst/>
                <a:uLnTx/>
                <a:uFillTx/>
                <a:latin typeface="+mj-lt"/>
                <a:ea typeface="+mj-ea"/>
                <a:cs typeface="+mj-cs"/>
              </a:rPr>
              <a:t>n mi</a:t>
            </a:r>
            <a:r>
              <a:rPr kumimoji="0" lang="ro-RO" sz="2400" b="1" i="0" u="none" strike="noStrike" kern="0" cap="none" spc="0" normalizeH="0" baseline="0" noProof="0" dirty="0" err="1" smtClean="0">
                <a:ln>
                  <a:noFill/>
                </a:ln>
                <a:solidFill>
                  <a:srgbClr val="C00000"/>
                </a:solidFill>
                <a:effectLst/>
                <a:uLnTx/>
                <a:uFillTx/>
                <a:latin typeface="+mj-lt"/>
                <a:ea typeface="+mj-ea"/>
                <a:cs typeface="+mj-cs"/>
              </a:rPr>
              <a:t>șcare</a:t>
            </a:r>
            <a:r>
              <a:rPr kumimoji="0" lang="en-US" sz="2400" b="1" i="0" u="none" strike="noStrike" kern="0" cap="none" spc="0" normalizeH="0" baseline="0" noProof="0" dirty="0" smtClean="0">
                <a:ln>
                  <a:noFill/>
                </a:ln>
                <a:solidFill>
                  <a:srgbClr val="C00000"/>
                </a:solidFill>
                <a:effectLst/>
                <a:uLnTx/>
                <a:uFillTx/>
                <a:latin typeface="+mj-lt"/>
                <a:ea typeface="+mj-ea"/>
                <a:cs typeface="+mj-cs"/>
              </a:rPr>
              <a:t>”</a:t>
            </a:r>
            <a:r>
              <a:rPr kumimoji="0" lang="x-none" sz="2400" b="1" i="0" u="none" strike="noStrike" kern="0" cap="none" spc="0" normalizeH="0" baseline="0" noProof="0" smtClean="0">
                <a:ln>
                  <a:noFill/>
                </a:ln>
                <a:solidFill>
                  <a:srgbClr val="C00000"/>
                </a:solidFill>
                <a:effectLst/>
                <a:uLnTx/>
                <a:uFillTx/>
                <a:latin typeface="+mj-lt"/>
                <a:ea typeface="+mj-ea"/>
                <a:cs typeface="+mj-cs"/>
              </a:rPr>
              <a:t>, 31.05.2017</a:t>
            </a:r>
            <a:endParaRPr kumimoji="0" lang="ro-RO" sz="2400" b="1" i="0" u="none" strike="noStrike" kern="0" cap="none" spc="0" normalizeH="0" baseline="0" noProof="0" dirty="0">
              <a:ln>
                <a:noFill/>
              </a:ln>
              <a:solidFill>
                <a:srgbClr val="C00000"/>
              </a:solidFill>
              <a:effectLst/>
              <a:uLnTx/>
              <a:uFillTx/>
              <a:latin typeface="+mj-lt"/>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135563"/>
          </a:xfrm>
        </p:spPr>
        <p:txBody>
          <a:bodyPr/>
          <a:lstStyle/>
          <a:p>
            <a:pPr>
              <a:buNone/>
            </a:pPr>
            <a:r>
              <a:rPr lang="ro-RO" sz="2400" b="1" dirty="0" smtClean="0">
                <a:solidFill>
                  <a:srgbClr val="C00000"/>
                </a:solidFill>
              </a:rPr>
              <a:t>4 negocieri </a:t>
            </a:r>
            <a:r>
              <a:rPr lang="ro-RO" sz="2400" b="1" dirty="0" err="1" smtClean="0">
                <a:solidFill>
                  <a:srgbClr val="C00000"/>
                </a:solidFill>
              </a:rPr>
              <a:t>trialog</a:t>
            </a:r>
            <a:r>
              <a:rPr lang="ro-RO" sz="2400" b="1" dirty="0" smtClean="0">
                <a:solidFill>
                  <a:srgbClr val="C00000"/>
                </a:solidFill>
              </a:rPr>
              <a:t> MP1 octombrie-decembrie 2019</a:t>
            </a:r>
          </a:p>
          <a:p>
            <a:pPr>
              <a:buNone/>
            </a:pPr>
            <a:endParaRPr lang="ro-RO" sz="2000" b="1" dirty="0" smtClean="0">
              <a:solidFill>
                <a:srgbClr val="0070C0"/>
              </a:solidFill>
            </a:endParaRPr>
          </a:p>
          <a:p>
            <a:pPr>
              <a:buNone/>
            </a:pPr>
            <a:r>
              <a:rPr lang="ro-RO" sz="2000" b="1" dirty="0" smtClean="0">
                <a:solidFill>
                  <a:srgbClr val="0070C0"/>
                </a:solidFill>
              </a:rPr>
              <a:t>Negociatorii </a:t>
            </a:r>
            <a:r>
              <a:rPr lang="ro-RO" sz="2000" b="1" dirty="0" smtClean="0">
                <a:solidFill>
                  <a:srgbClr val="0070C0"/>
                </a:solidFill>
              </a:rPr>
              <a:t>Pachetului Mobilitate 1: </a:t>
            </a:r>
          </a:p>
          <a:p>
            <a:endParaRPr lang="ro-RO" sz="2000" b="1" dirty="0" smtClean="0"/>
          </a:p>
          <a:p>
            <a:pPr>
              <a:buNone/>
            </a:pPr>
            <a:r>
              <a:rPr lang="ro-RO" sz="2000" b="1" dirty="0" smtClean="0"/>
              <a:t>- Președinția Finlandeză a Consiliului de Transport UE</a:t>
            </a:r>
          </a:p>
          <a:p>
            <a:pPr>
              <a:buNone/>
            </a:pPr>
            <a:endParaRPr lang="ro-RO" sz="2000" dirty="0" smtClean="0"/>
          </a:p>
          <a:p>
            <a:pPr>
              <a:buNone/>
            </a:pPr>
            <a:r>
              <a:rPr lang="ro-RO" sz="2000" dirty="0" smtClean="0"/>
              <a:t>- </a:t>
            </a:r>
            <a:r>
              <a:rPr lang="ro-RO" sz="2000" b="1" dirty="0" smtClean="0"/>
              <a:t>raportorii PE:</a:t>
            </a:r>
          </a:p>
          <a:p>
            <a:pPr marL="285750" indent="-285750">
              <a:buFont typeface="Wingdings" pitchFamily="2" charset="2"/>
              <a:buChar char="§"/>
            </a:pPr>
            <a:r>
              <a:rPr lang="en-US" sz="2000" b="1" dirty="0" err="1" smtClean="0"/>
              <a:t>raportor</a:t>
            </a:r>
            <a:r>
              <a:rPr lang="en-US" sz="2000" b="1" dirty="0" smtClean="0"/>
              <a:t> Ismail </a:t>
            </a:r>
            <a:r>
              <a:rPr lang="en-US" sz="2000" b="1" dirty="0" err="1" smtClean="0"/>
              <a:t>Ertug</a:t>
            </a:r>
            <a:r>
              <a:rPr lang="en-US" sz="2000" b="1" dirty="0" smtClean="0"/>
              <a:t> (S&amp;D</a:t>
            </a:r>
            <a:r>
              <a:rPr lang="ro-RO" sz="2000" b="1" dirty="0" smtClean="0"/>
              <a:t>, Germania)</a:t>
            </a:r>
            <a:r>
              <a:rPr lang="ro-RO" sz="2000" dirty="0" smtClean="0"/>
              <a:t> – acces profesie și piață transport </a:t>
            </a:r>
            <a:r>
              <a:rPr lang="ro-RO" sz="2000" dirty="0" smtClean="0"/>
              <a:t>rutier</a:t>
            </a:r>
          </a:p>
          <a:p>
            <a:pPr marL="285750" indent="-285750">
              <a:buFont typeface="Wingdings" pitchFamily="2" charset="2"/>
              <a:buChar char="§"/>
            </a:pPr>
            <a:r>
              <a:rPr lang="en-US" sz="2000" b="1" dirty="0" err="1" smtClean="0"/>
              <a:t>raportoare</a:t>
            </a:r>
            <a:r>
              <a:rPr lang="en-US" sz="2000" b="1" dirty="0" smtClean="0"/>
              <a:t> </a:t>
            </a:r>
            <a:r>
              <a:rPr lang="en-US" sz="2000" b="1" dirty="0" err="1" smtClean="0"/>
              <a:t>Kateřina</a:t>
            </a:r>
            <a:r>
              <a:rPr lang="en-US" sz="2000" b="1" dirty="0" smtClean="0"/>
              <a:t> </a:t>
            </a:r>
            <a:r>
              <a:rPr lang="en-US" sz="2000" b="1" dirty="0" err="1" smtClean="0"/>
              <a:t>Konečná</a:t>
            </a:r>
            <a:r>
              <a:rPr lang="en-US" sz="2000" b="1" dirty="0" smtClean="0"/>
              <a:t> (GUE/NGL</a:t>
            </a:r>
            <a:r>
              <a:rPr lang="ro-RO" sz="2000" b="1" dirty="0" smtClean="0"/>
              <a:t>, Cehia</a:t>
            </a:r>
            <a:r>
              <a:rPr lang="en-US" sz="2000" b="1" dirty="0" smtClean="0"/>
              <a:t>) </a:t>
            </a:r>
            <a:r>
              <a:rPr lang="ro-RO" sz="2000" dirty="0" smtClean="0"/>
              <a:t>– </a:t>
            </a:r>
            <a:r>
              <a:rPr lang="ro-RO" sz="2000" dirty="0" err="1" smtClean="0"/>
              <a:t>Lex</a:t>
            </a:r>
            <a:r>
              <a:rPr lang="ro-RO" sz="2000" dirty="0" smtClean="0"/>
              <a:t> </a:t>
            </a:r>
            <a:r>
              <a:rPr lang="ro-RO" sz="2000" dirty="0" err="1" smtClean="0"/>
              <a:t>specialis</a:t>
            </a:r>
            <a:r>
              <a:rPr lang="ro-RO" sz="2000" dirty="0" smtClean="0"/>
              <a:t> de aplicare a detașării la transport </a:t>
            </a:r>
            <a:r>
              <a:rPr lang="ro-RO" sz="2000" dirty="0" smtClean="0"/>
              <a:t>rutier</a:t>
            </a:r>
          </a:p>
          <a:p>
            <a:pPr marL="285750" indent="-285750">
              <a:buFont typeface="Wingdings" pitchFamily="2" charset="2"/>
              <a:buChar char="§"/>
            </a:pPr>
            <a:r>
              <a:rPr lang="en-US" sz="2000" b="1" dirty="0" err="1" smtClean="0"/>
              <a:t>raportoare</a:t>
            </a:r>
            <a:r>
              <a:rPr lang="en-US" sz="2000" b="1" dirty="0" smtClean="0"/>
              <a:t> </a:t>
            </a:r>
            <a:r>
              <a:rPr lang="en-US" sz="2000" b="1" dirty="0" smtClean="0"/>
              <a:t>Henna </a:t>
            </a:r>
            <a:r>
              <a:rPr lang="en-US" sz="2000" b="1" dirty="0" err="1" smtClean="0"/>
              <a:t>Virkkunen</a:t>
            </a:r>
            <a:r>
              <a:rPr lang="en-US" sz="2000" b="1" dirty="0" smtClean="0"/>
              <a:t> (PPE</a:t>
            </a:r>
            <a:r>
              <a:rPr lang="ro-RO" sz="2000" b="1" dirty="0" smtClean="0"/>
              <a:t>, Finlanda</a:t>
            </a:r>
            <a:r>
              <a:rPr lang="en-US" sz="2000" b="1" dirty="0" smtClean="0"/>
              <a:t>)</a:t>
            </a:r>
            <a:r>
              <a:rPr lang="ro-RO" sz="2000" dirty="0" smtClean="0"/>
              <a:t> – modificarea timpilor de conducere și de odihnă</a:t>
            </a:r>
          </a:p>
          <a:p>
            <a:pPr>
              <a:buNone/>
            </a:pPr>
            <a:endParaRPr lang="ro-RO" sz="2000" dirty="0" smtClean="0"/>
          </a:p>
          <a:p>
            <a:pPr>
              <a:buNone/>
            </a:pPr>
            <a:r>
              <a:rPr lang="ro-RO" sz="2000" dirty="0" smtClean="0"/>
              <a:t>- </a:t>
            </a:r>
            <a:r>
              <a:rPr lang="ro-RO" sz="2000" b="1" dirty="0" smtClean="0"/>
              <a:t>Comisia Europeană</a:t>
            </a:r>
            <a:endParaRPr lang="ro-RO"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Substituent conținut 3"/>
          <p:cNvGraphicFramePr>
            <a:graphicFrameLocks/>
          </p:cNvGraphicFramePr>
          <p:nvPr>
            <p:extLst>
              <p:ext uri="{D42A27DB-BD31-4B8C-83A1-F6EECF244321}">
                <p14:modId xmlns:p14="http://schemas.microsoft.com/office/powerpoint/2010/main" xmlns="" val="2752167812"/>
              </p:ext>
            </p:extLst>
          </p:nvPr>
        </p:nvGraphicFramePr>
        <p:xfrm>
          <a:off x="76200" y="1113594"/>
          <a:ext cx="8964488" cy="5896806"/>
        </p:xfrm>
        <a:graphic>
          <a:graphicData uri="http://schemas.openxmlformats.org/drawingml/2006/table">
            <a:tbl>
              <a:tblPr firstRow="1" bandRow="1">
                <a:tableStyleId>{5C22544A-7EE6-4342-B048-85BDC9FD1C3A}</a:tableStyleId>
              </a:tblPr>
              <a:tblGrid>
                <a:gridCol w="1447800"/>
                <a:gridCol w="116840"/>
                <a:gridCol w="1330960"/>
                <a:gridCol w="116840"/>
                <a:gridCol w="1635760"/>
                <a:gridCol w="4316288"/>
              </a:tblGrid>
              <a:tr h="422091">
                <a:tc>
                  <a:txBody>
                    <a:bodyPr/>
                    <a:lstStyle/>
                    <a:p>
                      <a:r>
                        <a:rPr lang="ro-RO" sz="1200" dirty="0" smtClean="0"/>
                        <a:t> </a:t>
                      </a:r>
                      <a:r>
                        <a:rPr lang="ro-RO" sz="1200" dirty="0" smtClean="0"/>
                        <a:t>CE</a:t>
                      </a:r>
                      <a:r>
                        <a:rPr lang="ro-RO" sz="1200" baseline="0" dirty="0" smtClean="0"/>
                        <a:t>– 31.05.17</a:t>
                      </a:r>
                      <a:endParaRPr lang="ro-RO" sz="1200" dirty="0"/>
                    </a:p>
                  </a:txBody>
                  <a:tcPr/>
                </a:tc>
                <a:tc gridSpan="2">
                  <a:txBody>
                    <a:bodyPr/>
                    <a:lstStyle/>
                    <a:p>
                      <a:r>
                        <a:rPr lang="ro-RO" sz="1200" dirty="0" smtClean="0"/>
                        <a:t>CONSILIUL </a:t>
                      </a:r>
                      <a:r>
                        <a:rPr lang="ro-RO" sz="1200" dirty="0" smtClean="0"/>
                        <a:t>03.12.2018</a:t>
                      </a:r>
                      <a:endParaRPr lang="ro-RO" sz="1200" dirty="0"/>
                    </a:p>
                  </a:txBody>
                  <a:tcPr/>
                </a:tc>
                <a:tc hMerge="1">
                  <a:txBody>
                    <a:bodyPr/>
                    <a:lstStyle/>
                    <a:p>
                      <a:endParaRPr lang="ro-RO" sz="1200" dirty="0"/>
                    </a:p>
                  </a:txBody>
                  <a:tcPr/>
                </a:tc>
                <a:tc gridSpan="2">
                  <a:txBody>
                    <a:bodyPr/>
                    <a:lstStyle/>
                    <a:p>
                      <a:r>
                        <a:rPr lang="ro-RO" sz="1200" dirty="0" smtClean="0"/>
                        <a:t>PE </a:t>
                      </a:r>
                      <a:r>
                        <a:rPr lang="ro-RO" sz="1200" baseline="0" dirty="0" smtClean="0"/>
                        <a:t> </a:t>
                      </a:r>
                      <a:r>
                        <a:rPr lang="ro-RO" sz="1200" baseline="0" dirty="0" smtClean="0"/>
                        <a:t>04.04.2019</a:t>
                      </a:r>
                      <a:endParaRPr lang="ro-RO" sz="1200" dirty="0"/>
                    </a:p>
                  </a:txBody>
                  <a:tcPr/>
                </a:tc>
                <a:tc hMerge="1">
                  <a:txBody>
                    <a:bodyPr/>
                    <a:lstStyle/>
                    <a:p>
                      <a:endParaRPr lang="ro-RO" sz="1200" dirty="0"/>
                    </a:p>
                  </a:txBody>
                  <a:tcPr/>
                </a:tc>
                <a:tc>
                  <a:txBody>
                    <a:bodyPr/>
                    <a:lstStyle/>
                    <a:p>
                      <a:pPr algn="ctr"/>
                      <a:r>
                        <a:rPr lang="ro-RO" sz="1200" dirty="0" smtClean="0">
                          <a:solidFill>
                            <a:srgbClr val="FF0000"/>
                          </a:solidFill>
                        </a:rPr>
                        <a:t>ACORD</a:t>
                      </a:r>
                      <a:endParaRPr lang="en-US" sz="1200" dirty="0">
                        <a:solidFill>
                          <a:srgbClr val="FF0000"/>
                        </a:solidFill>
                      </a:endParaRPr>
                    </a:p>
                  </a:txBody>
                  <a:tcPr/>
                </a:tc>
              </a:tr>
              <a:tr h="342363">
                <a:tc grid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o-RO" sz="1600" b="1" dirty="0" smtClean="0">
                          <a:solidFill>
                            <a:srgbClr val="0070C0"/>
                          </a:solidFill>
                        </a:rPr>
                        <a:t>Revizuirea Regulamentului nr. 561/2006 privind timpii de conducere și de odihnă</a:t>
                      </a:r>
                      <a:endParaRPr lang="ro-RO" sz="1600" dirty="0"/>
                    </a:p>
                  </a:txBody>
                  <a:tcPr/>
                </a:tc>
                <a:tc hMerge="1">
                  <a:txBody>
                    <a:bodyPr/>
                    <a:lstStyle/>
                    <a:p>
                      <a:endParaRPr lang="ro-RO"/>
                    </a:p>
                  </a:txBody>
                  <a:tcPr/>
                </a:tc>
                <a:tc hMerge="1">
                  <a:txBody>
                    <a:bodyPr/>
                    <a:lstStyle/>
                    <a:p>
                      <a:endParaRPr lang="ro-RO" dirty="0"/>
                    </a:p>
                  </a:txBody>
                  <a:tcPr/>
                </a:tc>
                <a:tc hMerge="1">
                  <a:txBody>
                    <a:bodyPr/>
                    <a:lstStyle/>
                    <a:p>
                      <a:endParaRPr lang="ro-RO"/>
                    </a:p>
                  </a:txBody>
                  <a:tcPr/>
                </a:tc>
                <a:tc hMerge="1">
                  <a:txBody>
                    <a:bodyPr/>
                    <a:lstStyle/>
                    <a:p>
                      <a:endParaRPr lang="ro-RO" dirty="0"/>
                    </a:p>
                  </a:txBody>
                  <a:tcPr/>
                </a:tc>
                <a:tc hMerge="1">
                  <a:txBody>
                    <a:bodyPr/>
                    <a:lstStyle/>
                    <a:p>
                      <a:endParaRPr lang="ro-RO"/>
                    </a:p>
                  </a:txBody>
                  <a:tcPr/>
                </a:tc>
              </a:tr>
              <a:tr h="2616963">
                <a:tc>
                  <a:txBody>
                    <a:bodyPr/>
                    <a:lstStyle/>
                    <a:p>
                      <a:r>
                        <a:rPr lang="ro-RO" sz="1200" dirty="0" smtClean="0">
                          <a:solidFill>
                            <a:schemeClr val="tx1"/>
                          </a:solidFill>
                        </a:rPr>
                        <a:t>întoarcerea acasă șoferi la </a:t>
                      </a:r>
                      <a:r>
                        <a:rPr lang="ro-RO" sz="1200" b="1" dirty="0" smtClean="0">
                          <a:solidFill>
                            <a:schemeClr val="tx1"/>
                          </a:solidFill>
                        </a:rPr>
                        <a:t>3 săptămâni</a:t>
                      </a:r>
                      <a:r>
                        <a:rPr lang="en-US" sz="1200" b="1" dirty="0" smtClean="0">
                          <a:solidFill>
                            <a:schemeClr val="tx1"/>
                          </a:solidFill>
                        </a:rPr>
                        <a:t> </a:t>
                      </a:r>
                      <a:endParaRPr lang="ro-RO" sz="1200" b="1" dirty="0">
                        <a:solidFill>
                          <a:schemeClr val="tx1"/>
                        </a:solidFill>
                      </a:endParaRP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sz="1200" dirty="0" smtClean="0">
                          <a:solidFill>
                            <a:schemeClr val="tx1"/>
                          </a:solidFill>
                        </a:rPr>
                        <a:t>întoarcerea acasă(sediu/rezidență) a șoferilor</a:t>
                      </a:r>
                      <a:r>
                        <a:rPr lang="ro-RO" sz="1200" baseline="0" dirty="0" smtClean="0">
                          <a:solidFill>
                            <a:schemeClr val="tx1"/>
                          </a:solidFill>
                        </a:rPr>
                        <a:t> la</a:t>
                      </a:r>
                      <a:r>
                        <a:rPr lang="ro-RO" sz="1200" b="1" dirty="0" smtClean="0">
                          <a:solidFill>
                            <a:schemeClr val="tx1"/>
                          </a:solidFill>
                        </a:rPr>
                        <a:t> 4 </a:t>
                      </a:r>
                      <a:r>
                        <a:rPr lang="ro-RO" sz="1200" b="0" dirty="0" smtClean="0">
                          <a:solidFill>
                            <a:schemeClr val="tx1"/>
                          </a:solidFill>
                        </a:rPr>
                        <a:t>săptămâni     </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b="0" dirty="0" smtClean="0">
                          <a:solidFill>
                            <a:schemeClr val="tx1"/>
                          </a:solidFill>
                        </a:rPr>
                        <a:t> (3</a:t>
                      </a:r>
                      <a:r>
                        <a:rPr lang="ro-RO" sz="1200" b="0" baseline="0" dirty="0" smtClean="0">
                          <a:solidFill>
                            <a:schemeClr val="tx1"/>
                          </a:solidFill>
                        </a:rPr>
                        <a:t> săptămâni daca s-au efectuat 2 </a:t>
                      </a:r>
                      <a:r>
                        <a:rPr lang="ro-RO" sz="1200" b="0" baseline="0" dirty="0" err="1" smtClean="0">
                          <a:solidFill>
                            <a:schemeClr val="tx1"/>
                          </a:solidFill>
                        </a:rPr>
                        <a:t>per.repaus</a:t>
                      </a:r>
                      <a:r>
                        <a:rPr lang="ro-RO" sz="1200" b="0" baseline="0" dirty="0" smtClean="0">
                          <a:solidFill>
                            <a:schemeClr val="tx1"/>
                          </a:solidFill>
                        </a:rPr>
                        <a:t> </a:t>
                      </a:r>
                      <a:r>
                        <a:rPr lang="ro-RO" sz="1200" b="0" baseline="0" dirty="0" err="1" smtClean="0">
                          <a:solidFill>
                            <a:schemeClr val="tx1"/>
                          </a:solidFill>
                        </a:rPr>
                        <a:t>sapt.reduse</a:t>
                      </a:r>
                      <a:r>
                        <a:rPr lang="ro-RO" sz="1200" b="0" baseline="0" dirty="0" smtClean="0">
                          <a:solidFill>
                            <a:schemeClr val="tx1"/>
                          </a:solidFill>
                        </a:rPr>
                        <a:t> consecutive)</a:t>
                      </a:r>
                      <a:endParaRPr lang="ro-RO" sz="1200" b="0" dirty="0" smtClean="0">
                        <a:solidFill>
                          <a:schemeClr val="tx1"/>
                        </a:solidFill>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ro-RO" sz="1200" b="0" dirty="0" smtClean="0">
                        <a:solidFill>
                          <a:schemeClr val="tx1"/>
                        </a:solidFill>
                      </a:endParaRPr>
                    </a:p>
                  </a:txBody>
                  <a:tcPr/>
                </a:tc>
                <a:tc gridSpan="2">
                  <a:txBody>
                    <a:bodyPr/>
                    <a:lstStyle/>
                    <a:p>
                      <a:r>
                        <a:rPr lang="ro-RO" sz="1200" dirty="0" smtClean="0">
                          <a:solidFill>
                            <a:schemeClr val="tx1"/>
                          </a:solidFill>
                        </a:rPr>
                        <a:t>întoarcerea acasă(sau locație aleasă de șofer) la</a:t>
                      </a:r>
                      <a:r>
                        <a:rPr lang="ro-RO" sz="1200" b="1" dirty="0" smtClean="0">
                          <a:solidFill>
                            <a:schemeClr val="tx1"/>
                          </a:solidFill>
                        </a:rPr>
                        <a:t> 4 săptămâni </a:t>
                      </a:r>
                      <a:endParaRPr lang="ro-RO" sz="1200" b="1" dirty="0">
                        <a:solidFill>
                          <a:schemeClr val="tx1"/>
                        </a:solidFill>
                      </a:endParaRPr>
                    </a:p>
                  </a:txBody>
                  <a:tcPr/>
                </a:tc>
                <a:tc hMerge="1">
                  <a:txBody>
                    <a:bodyPr/>
                    <a:lstStyle/>
                    <a:p>
                      <a:endParaRPr lang="ro-RO" sz="1200" b="1" dirty="0">
                        <a:solidFill>
                          <a:schemeClr val="tx1"/>
                        </a:solidFill>
                      </a:endParaRPr>
                    </a:p>
                  </a:txBody>
                  <a:tcPr/>
                </a:tc>
                <a:tc>
                  <a:txBody>
                    <a:bodyPr/>
                    <a:lstStyle/>
                    <a:p>
                      <a:r>
                        <a:rPr lang="ro-RO" sz="1200" dirty="0" smtClean="0"/>
                        <a:t>r</a:t>
                      </a:r>
                      <a:r>
                        <a:rPr lang="vi-VN" sz="1200" dirty="0" smtClean="0"/>
                        <a:t>egulile actuale</a:t>
                      </a:r>
                      <a:r>
                        <a:rPr lang="ro-RO" sz="1200" dirty="0" smtClean="0"/>
                        <a:t>+</a:t>
                      </a:r>
                      <a:r>
                        <a:rPr lang="vi-VN" sz="1200" dirty="0" smtClean="0"/>
                        <a:t>derogare,</a:t>
                      </a:r>
                      <a:r>
                        <a:rPr lang="ro-RO" sz="1200" baseline="0" dirty="0" smtClean="0"/>
                        <a:t> </a:t>
                      </a:r>
                      <a:r>
                        <a:rPr lang="ro-RO" sz="1200" baseline="0" dirty="0" err="1" smtClean="0"/>
                        <a:t>pt</a:t>
                      </a:r>
                      <a:r>
                        <a:rPr lang="ro-RO" sz="1200" baseline="0" dirty="0" smtClean="0"/>
                        <a:t> </a:t>
                      </a:r>
                      <a:r>
                        <a:rPr lang="vi-VN" sz="1200" dirty="0" smtClean="0"/>
                        <a:t>șoferii de transport internațional de marfă </a:t>
                      </a:r>
                      <a:r>
                        <a:rPr lang="ro-RO" sz="1200" dirty="0" smtClean="0"/>
                        <a:t>:</a:t>
                      </a:r>
                      <a:r>
                        <a:rPr lang="ro-RO" sz="1200" baseline="0" dirty="0" smtClean="0"/>
                        <a:t> </a:t>
                      </a:r>
                      <a:r>
                        <a:rPr lang="vi-VN" sz="1200" dirty="0" smtClean="0"/>
                        <a:t> </a:t>
                      </a:r>
                      <a:r>
                        <a:rPr lang="ro-RO" sz="1200" dirty="0" smtClean="0"/>
                        <a:t>2 </a:t>
                      </a:r>
                      <a:r>
                        <a:rPr lang="vi-VN" sz="1200" dirty="0" smtClean="0"/>
                        <a:t>perioade de repaus săptămânal redus, cu condiția ca:</a:t>
                      </a:r>
                    </a:p>
                    <a:p>
                      <a:pPr>
                        <a:buFont typeface="Wingdings" pitchFamily="2" charset="2"/>
                        <a:buChar char="Ø"/>
                      </a:pPr>
                      <a:r>
                        <a:rPr lang="ro-RO" sz="1200" dirty="0" smtClean="0"/>
                        <a:t> </a:t>
                      </a:r>
                      <a:r>
                        <a:rPr lang="vi-VN" sz="1200" dirty="0" smtClean="0"/>
                        <a:t>Pe perioada a 4 săptămâni, șoferul să efectueze 2 perioade de repaus săptămânal normal</a:t>
                      </a:r>
                    </a:p>
                    <a:p>
                      <a:pPr>
                        <a:buFont typeface="Wingdings" pitchFamily="2" charset="2"/>
                        <a:buChar char="Ø"/>
                      </a:pPr>
                      <a:r>
                        <a:rPr lang="vi-VN" sz="1200" dirty="0" smtClean="0"/>
                        <a:t>Cele 2 perioade de repaus săptămânal reduse să fie efectuate în afara statului de stabilire</a:t>
                      </a:r>
                    </a:p>
                    <a:p>
                      <a:pPr>
                        <a:buFont typeface="Wingdings" pitchFamily="2" charset="2"/>
                        <a:buChar char="Ø"/>
                      </a:pPr>
                      <a:r>
                        <a:rPr lang="vi-VN" sz="1200" dirty="0" smtClean="0"/>
                        <a:t>Cele 2 perioade de repaus săptămânal reduse să fie compensate înaintea următoarei perioade de repaus săptămânal normal</a:t>
                      </a:r>
                    </a:p>
                    <a:p>
                      <a:r>
                        <a:rPr lang="vi-VN" sz="1200" b="1" dirty="0" smtClean="0"/>
                        <a:t>șoferul are posibilitatea să se întoarcă acasă la fiecare 3 săptămâni</a:t>
                      </a:r>
                      <a:endParaRPr lang="ro-RO" sz="1200" b="1" dirty="0" smtClean="0"/>
                    </a:p>
                    <a:p>
                      <a:endParaRPr lang="ro-RO" sz="1200" b="0" dirty="0" smtClean="0"/>
                    </a:p>
                    <a:p>
                      <a:r>
                        <a:rPr lang="vi-VN" sz="1200" b="0" dirty="0" smtClean="0"/>
                        <a:t>extinderea regulamentului 561 la vehiculele sub 3,5 tone care efectuează transport rutier internațional</a:t>
                      </a:r>
                      <a:endParaRPr lang="en-US" sz="2000" b="1" dirty="0"/>
                    </a:p>
                  </a:txBody>
                  <a:tcPr/>
                </a:tc>
              </a:tr>
              <a:tr h="342363">
                <a:tc grid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o-RO" sz="1600" b="1" dirty="0" smtClean="0">
                          <a:solidFill>
                            <a:srgbClr val="0070C0"/>
                          </a:solidFill>
                        </a:rPr>
                        <a:t>Revizuirea Regulamentului nr. 165/2014 – Tahograf inteligent</a:t>
                      </a:r>
                      <a:endParaRPr lang="en-US" sz="1600" dirty="0"/>
                    </a:p>
                  </a:txBody>
                  <a:tcPr/>
                </a:tc>
                <a:tc hMerge="1">
                  <a:txBody>
                    <a:bodyPr/>
                    <a:lstStyle/>
                    <a:p>
                      <a:endParaRPr lang="ro-RO"/>
                    </a:p>
                  </a:txBody>
                  <a:tcPr/>
                </a:tc>
                <a:tc hMerge="1">
                  <a:txBody>
                    <a:bodyPr/>
                    <a:lstStyle/>
                    <a:p>
                      <a:endParaRPr lang="ro-RO" dirty="0"/>
                    </a:p>
                  </a:txBody>
                  <a:tcPr/>
                </a:tc>
                <a:tc hMerge="1">
                  <a:txBody>
                    <a:bodyPr/>
                    <a:lstStyle/>
                    <a:p>
                      <a:endParaRPr lang="ro-RO"/>
                    </a:p>
                  </a:txBody>
                  <a:tcPr/>
                </a:tc>
                <a:tc hMerge="1">
                  <a:txBody>
                    <a:bodyPr/>
                    <a:lstStyle/>
                    <a:p>
                      <a:endParaRPr lang="ro-RO" dirty="0"/>
                    </a:p>
                  </a:txBody>
                  <a:tcPr/>
                </a:tc>
                <a:tc hMerge="1">
                  <a:txBody>
                    <a:bodyPr/>
                    <a:lstStyle/>
                    <a:p>
                      <a:endParaRPr lang="ro-RO"/>
                    </a:p>
                  </a:txBody>
                  <a:tcPr/>
                </a:tc>
              </a:tr>
              <a:tr h="1772781">
                <a:tc gridSpan="2">
                  <a:txBody>
                    <a:bodyPr/>
                    <a:lstStyle/>
                    <a:p>
                      <a:r>
                        <a:rPr lang="en-US" sz="1200" b="1" i="0" kern="1200" dirty="0" smtClean="0">
                          <a:solidFill>
                            <a:schemeClr val="dk1"/>
                          </a:solidFill>
                          <a:effectLst/>
                          <a:latin typeface="+mn-lt"/>
                          <a:ea typeface="+mn-ea"/>
                          <a:cs typeface="+mn-cs"/>
                        </a:rPr>
                        <a:t>La </a:t>
                      </a:r>
                      <a:r>
                        <a:rPr lang="ro-RO" sz="1200" b="1" i="0" kern="1200" dirty="0" smtClean="0">
                          <a:solidFill>
                            <a:schemeClr val="dk1"/>
                          </a:solidFill>
                          <a:effectLst/>
                          <a:latin typeface="+mn-lt"/>
                          <a:ea typeface="+mn-ea"/>
                          <a:cs typeface="+mn-cs"/>
                        </a:rPr>
                        <a:t>15</a:t>
                      </a:r>
                      <a:r>
                        <a:rPr lang="en-US" sz="1200" b="1" i="0" kern="1200" dirty="0" smtClean="0">
                          <a:solidFill>
                            <a:schemeClr val="dk1"/>
                          </a:solidFill>
                          <a:effectLst/>
                          <a:latin typeface="+mn-lt"/>
                          <a:ea typeface="+mn-ea"/>
                          <a:cs typeface="+mn-cs"/>
                        </a:rPr>
                        <a:t> </a:t>
                      </a:r>
                      <a:r>
                        <a:rPr lang="en-US" sz="1200" b="1" i="0" kern="1200" dirty="0" err="1" smtClean="0">
                          <a:solidFill>
                            <a:schemeClr val="dk1"/>
                          </a:solidFill>
                          <a:effectLst/>
                          <a:latin typeface="+mn-lt"/>
                          <a:ea typeface="+mn-ea"/>
                          <a:cs typeface="+mn-cs"/>
                        </a:rPr>
                        <a:t>ani</a:t>
                      </a:r>
                      <a:r>
                        <a:rPr lang="en-US" sz="1200" b="1" i="0" kern="1200" dirty="0" smtClean="0">
                          <a:solidFill>
                            <a:schemeClr val="dk1"/>
                          </a:solidFill>
                          <a:effectLst/>
                          <a:latin typeface="+mn-lt"/>
                          <a:ea typeface="+mn-ea"/>
                          <a:cs typeface="+mn-cs"/>
                        </a:rPr>
                        <a:t> </a:t>
                      </a:r>
                      <a:r>
                        <a:rPr lang="en-US" sz="1200" b="0" i="0" kern="1200" dirty="0" smtClean="0">
                          <a:solidFill>
                            <a:schemeClr val="dk1"/>
                          </a:solidFill>
                          <a:effectLst/>
                          <a:latin typeface="+mn-lt"/>
                          <a:ea typeface="+mn-ea"/>
                          <a:cs typeface="+mn-cs"/>
                        </a:rPr>
                        <a:t>de la </a:t>
                      </a:r>
                      <a:r>
                        <a:rPr lang="en-US" sz="1200" b="0" i="0" kern="1200" dirty="0" err="1" smtClean="0">
                          <a:solidFill>
                            <a:schemeClr val="dk1"/>
                          </a:solidFill>
                          <a:effectLst/>
                          <a:latin typeface="+mn-lt"/>
                          <a:ea typeface="+mn-ea"/>
                          <a:cs typeface="+mn-cs"/>
                        </a:rPr>
                        <a:t>introducerea</a:t>
                      </a:r>
                      <a:r>
                        <a:rPr lang="en-US" sz="1200" b="0" i="0" kern="1200" dirty="0" smtClean="0">
                          <a:solidFill>
                            <a:schemeClr val="dk1"/>
                          </a:solidFill>
                          <a:effectLst/>
                          <a:latin typeface="+mn-lt"/>
                          <a:ea typeface="+mn-ea"/>
                          <a:cs typeface="+mn-cs"/>
                        </a:rPr>
                        <a:t> </a:t>
                      </a:r>
                      <a:r>
                        <a:rPr lang="en-US" sz="1200" b="0" i="0" kern="1200" dirty="0" err="1" smtClean="0">
                          <a:solidFill>
                            <a:schemeClr val="dk1"/>
                          </a:solidFill>
                          <a:effectLst/>
                          <a:latin typeface="+mn-lt"/>
                          <a:ea typeface="+mn-ea"/>
                          <a:cs typeface="+mn-cs"/>
                        </a:rPr>
                        <a:t>cerinței</a:t>
                      </a:r>
                      <a:r>
                        <a:rPr lang="ro-RO" sz="1200" b="0" i="0" kern="1200" baseline="0" dirty="0" smtClean="0">
                          <a:solidFill>
                            <a:schemeClr val="dk1"/>
                          </a:solidFill>
                          <a:effectLst/>
                          <a:latin typeface="+mn-lt"/>
                          <a:ea typeface="+mn-ea"/>
                          <a:cs typeface="+mn-cs"/>
                        </a:rPr>
                        <a:t> de echipare a vehiculelor noi cu </a:t>
                      </a:r>
                      <a:r>
                        <a:rPr lang="ro-RO" sz="1200" b="0" i="0" kern="1200" baseline="0" dirty="0" err="1" smtClean="0">
                          <a:solidFill>
                            <a:schemeClr val="dk1"/>
                          </a:solidFill>
                          <a:effectLst/>
                          <a:latin typeface="+mn-lt"/>
                          <a:ea typeface="+mn-ea"/>
                          <a:cs typeface="+mn-cs"/>
                        </a:rPr>
                        <a:t>tahgograf</a:t>
                      </a:r>
                      <a:r>
                        <a:rPr lang="ro-RO" sz="1200" b="0" i="0" kern="1200" baseline="0" dirty="0" smtClean="0">
                          <a:solidFill>
                            <a:schemeClr val="dk1"/>
                          </a:solidFill>
                          <a:effectLst/>
                          <a:latin typeface="+mn-lt"/>
                          <a:ea typeface="+mn-ea"/>
                          <a:cs typeface="+mn-cs"/>
                        </a:rPr>
                        <a:t> inteligent (2019)</a:t>
                      </a:r>
                      <a:r>
                        <a:rPr lang="en-US" sz="1200" b="0" i="0" kern="1200" dirty="0" smtClean="0">
                          <a:solidFill>
                            <a:schemeClr val="dk1"/>
                          </a:solidFill>
                          <a:effectLst/>
                          <a:latin typeface="+mn-lt"/>
                          <a:ea typeface="+mn-ea"/>
                          <a:cs typeface="+mn-cs"/>
                        </a:rPr>
                        <a:t>, </a:t>
                      </a:r>
                      <a:r>
                        <a:rPr lang="ro-RO" sz="1200" b="0" i="0" kern="1200" dirty="0" smtClean="0">
                          <a:solidFill>
                            <a:schemeClr val="dk1"/>
                          </a:solidFill>
                          <a:effectLst/>
                          <a:latin typeface="+mn-lt"/>
                          <a:ea typeface="+mn-ea"/>
                          <a:cs typeface="+mn-cs"/>
                        </a:rPr>
                        <a:t>toate </a:t>
                      </a:r>
                      <a:r>
                        <a:rPr lang="en-US" sz="1200" b="0" i="0" kern="1200" dirty="0" err="1" smtClean="0">
                          <a:solidFill>
                            <a:schemeClr val="dk1"/>
                          </a:solidFill>
                          <a:effectLst/>
                          <a:latin typeface="+mn-lt"/>
                          <a:ea typeface="+mn-ea"/>
                          <a:cs typeface="+mn-cs"/>
                        </a:rPr>
                        <a:t>vehiculele</a:t>
                      </a:r>
                      <a:r>
                        <a:rPr lang="en-US" sz="1200" b="0" i="0" kern="1200" dirty="0" smtClean="0">
                          <a:solidFill>
                            <a:schemeClr val="dk1"/>
                          </a:solidFill>
                          <a:effectLst/>
                          <a:latin typeface="+mn-lt"/>
                          <a:ea typeface="+mn-ea"/>
                          <a:cs typeface="+mn-cs"/>
                        </a:rPr>
                        <a:t> </a:t>
                      </a:r>
                      <a:r>
                        <a:rPr lang="ro-RO" sz="1200" b="0" i="0" kern="1200" dirty="0" smtClean="0">
                          <a:solidFill>
                            <a:schemeClr val="dk1"/>
                          </a:solidFill>
                          <a:effectLst/>
                          <a:latin typeface="+mn-lt"/>
                          <a:ea typeface="+mn-ea"/>
                          <a:cs typeface="+mn-cs"/>
                        </a:rPr>
                        <a:t>transport </a:t>
                      </a:r>
                      <a:r>
                        <a:rPr lang="ro-RO" sz="1200" b="0" i="0" kern="1200" dirty="0" err="1" smtClean="0">
                          <a:solidFill>
                            <a:schemeClr val="dk1"/>
                          </a:solidFill>
                          <a:effectLst/>
                          <a:latin typeface="+mn-lt"/>
                          <a:ea typeface="+mn-ea"/>
                          <a:cs typeface="+mn-cs"/>
                        </a:rPr>
                        <a:t>international</a:t>
                      </a:r>
                      <a:r>
                        <a:rPr lang="en-US" sz="1200" b="0" i="0" kern="1200" dirty="0" smtClean="0">
                          <a:solidFill>
                            <a:schemeClr val="dk1"/>
                          </a:solidFill>
                          <a:effectLst/>
                          <a:latin typeface="+mn-lt"/>
                          <a:ea typeface="+mn-ea"/>
                          <a:cs typeface="+mn-cs"/>
                        </a:rPr>
                        <a:t> </a:t>
                      </a:r>
                      <a:r>
                        <a:rPr lang="en-US" sz="1200" b="0" i="0" kern="1200" dirty="0" err="1" smtClean="0">
                          <a:solidFill>
                            <a:schemeClr val="dk1"/>
                          </a:solidFill>
                          <a:effectLst/>
                          <a:latin typeface="+mn-lt"/>
                          <a:ea typeface="+mn-ea"/>
                          <a:cs typeface="+mn-cs"/>
                        </a:rPr>
                        <a:t>sunt</a:t>
                      </a:r>
                      <a:r>
                        <a:rPr lang="en-US" sz="1200" b="0" i="0" kern="1200" dirty="0" smtClean="0">
                          <a:solidFill>
                            <a:schemeClr val="dk1"/>
                          </a:solidFill>
                          <a:effectLst/>
                          <a:latin typeface="+mn-lt"/>
                          <a:ea typeface="+mn-ea"/>
                          <a:cs typeface="+mn-cs"/>
                        </a:rPr>
                        <a:t> </a:t>
                      </a:r>
                      <a:r>
                        <a:rPr lang="en-US" sz="1200" b="0" i="0" kern="1200" dirty="0" err="1" smtClean="0">
                          <a:solidFill>
                            <a:schemeClr val="dk1"/>
                          </a:solidFill>
                          <a:effectLst/>
                          <a:latin typeface="+mn-lt"/>
                          <a:ea typeface="+mn-ea"/>
                          <a:cs typeface="+mn-cs"/>
                        </a:rPr>
                        <a:t>echipate</a:t>
                      </a:r>
                      <a:r>
                        <a:rPr lang="en-US" sz="1200" b="0" i="0" kern="1200" dirty="0" smtClean="0">
                          <a:solidFill>
                            <a:schemeClr val="dk1"/>
                          </a:solidFill>
                          <a:effectLst/>
                          <a:latin typeface="+mn-lt"/>
                          <a:ea typeface="+mn-ea"/>
                          <a:cs typeface="+mn-cs"/>
                        </a:rPr>
                        <a:t> cu un </a:t>
                      </a:r>
                      <a:r>
                        <a:rPr lang="en-US" sz="1200" b="0" i="0" kern="1200" dirty="0" err="1" smtClean="0">
                          <a:solidFill>
                            <a:schemeClr val="dk1"/>
                          </a:solidFill>
                          <a:effectLst/>
                          <a:latin typeface="+mn-lt"/>
                          <a:ea typeface="+mn-ea"/>
                          <a:cs typeface="+mn-cs"/>
                        </a:rPr>
                        <a:t>astfel</a:t>
                      </a:r>
                      <a:r>
                        <a:rPr lang="en-US" sz="1200" b="0" i="0" kern="1200" dirty="0" smtClean="0">
                          <a:solidFill>
                            <a:schemeClr val="dk1"/>
                          </a:solidFill>
                          <a:effectLst/>
                          <a:latin typeface="+mn-lt"/>
                          <a:ea typeface="+mn-ea"/>
                          <a:cs typeface="+mn-cs"/>
                        </a:rPr>
                        <a:t> de </a:t>
                      </a:r>
                      <a:r>
                        <a:rPr lang="en-US" sz="1200" b="0" i="0" kern="1200" dirty="0" err="1" smtClean="0">
                          <a:solidFill>
                            <a:schemeClr val="dk1"/>
                          </a:solidFill>
                          <a:effectLst/>
                          <a:latin typeface="+mn-lt"/>
                          <a:ea typeface="+mn-ea"/>
                          <a:cs typeface="+mn-cs"/>
                        </a:rPr>
                        <a:t>tahograf</a:t>
                      </a:r>
                      <a:r>
                        <a:rPr lang="en-US" sz="1200" b="0" i="0" kern="1200" dirty="0" smtClean="0">
                          <a:solidFill>
                            <a:schemeClr val="dk1"/>
                          </a:solidFill>
                          <a:effectLst/>
                          <a:latin typeface="+mn-lt"/>
                          <a:ea typeface="+mn-ea"/>
                          <a:cs typeface="+mn-cs"/>
                        </a:rPr>
                        <a:t>.</a:t>
                      </a:r>
                      <a:endParaRPr lang="ro-RO" sz="1200" b="1" dirty="0">
                        <a:solidFill>
                          <a:schemeClr val="tx1"/>
                        </a:solidFill>
                      </a:endParaRPr>
                    </a:p>
                  </a:txBody>
                  <a:tcPr/>
                </a:tc>
                <a:tc hMerge="1">
                  <a:txBody>
                    <a:bodyPr/>
                    <a:lstStyle/>
                    <a:p>
                      <a:endParaRPr lang="ro-RO"/>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sz="1200" dirty="0" err="1" smtClean="0">
                          <a:effectLst/>
                          <a:latin typeface="Arial" panose="020B0604020202020204" pitchFamily="34" charset="0"/>
                          <a:ea typeface="Arial" panose="020B0604020202020204" pitchFamily="34" charset="0"/>
                        </a:rPr>
                        <a:t>Retroechipare</a:t>
                      </a:r>
                      <a:r>
                        <a:rPr lang="ro-RO" sz="1200" baseline="0" dirty="0" smtClean="0">
                          <a:effectLst/>
                          <a:latin typeface="Arial" panose="020B0604020202020204" pitchFamily="34" charset="0"/>
                          <a:ea typeface="Arial" panose="020B0604020202020204" pitchFamily="34" charset="0"/>
                        </a:rPr>
                        <a:t> ST2 i</a:t>
                      </a:r>
                      <a:r>
                        <a:rPr lang="ro-RO" sz="1200" dirty="0" smtClean="0">
                          <a:effectLst/>
                          <a:latin typeface="Arial" panose="020B0604020202020204" pitchFamily="34" charset="0"/>
                          <a:ea typeface="Arial" panose="020B0604020202020204" pitchFamily="34" charset="0"/>
                        </a:rPr>
                        <a:t>n </a:t>
                      </a:r>
                      <a:r>
                        <a:rPr lang="ro-RO" sz="1200" dirty="0" smtClean="0">
                          <a:effectLst/>
                          <a:latin typeface="Arial" panose="020B0604020202020204" pitchFamily="34" charset="0"/>
                          <a:ea typeface="Arial" panose="020B0604020202020204" pitchFamily="34" charset="0"/>
                        </a:rPr>
                        <a:t>termen de </a:t>
                      </a:r>
                      <a:r>
                        <a:rPr lang="ro-RO" sz="1200" b="1" dirty="0" smtClean="0">
                          <a:solidFill>
                            <a:srgbClr val="FF0000"/>
                          </a:solidFill>
                          <a:effectLst/>
                          <a:latin typeface="Arial" panose="020B0604020202020204" pitchFamily="34" charset="0"/>
                          <a:ea typeface="Arial" panose="020B0604020202020204" pitchFamily="34" charset="0"/>
                        </a:rPr>
                        <a:t>4 ani</a:t>
                      </a:r>
                      <a:r>
                        <a:rPr lang="ro-RO" sz="1200" dirty="0" smtClean="0">
                          <a:effectLst/>
                          <a:latin typeface="Arial" panose="020B0604020202020204" pitchFamily="34" charset="0"/>
                          <a:ea typeface="Arial" panose="020B0604020202020204" pitchFamily="34" charset="0"/>
                        </a:rPr>
                        <a:t> de la intrarea în vigoare</a:t>
                      </a:r>
                      <a:r>
                        <a:rPr lang="ro-RO" sz="1200" dirty="0" smtClean="0">
                          <a:effectLst/>
                          <a:latin typeface="Times New Roman" panose="02020603050405020304" pitchFamily="18" charset="0"/>
                          <a:ea typeface="Arial" panose="020B0604020202020204" pitchFamily="34" charset="0"/>
                          <a:cs typeface="Arial" panose="020B0604020202020204" pitchFamily="34" charset="0"/>
                        </a:rPr>
                        <a:t> </a:t>
                      </a:r>
                      <a:r>
                        <a:rPr lang="ro-RO" sz="1200" dirty="0" smtClean="0">
                          <a:effectLst/>
                          <a:latin typeface="Arial" panose="020B0604020202020204" pitchFamily="34" charset="0"/>
                          <a:ea typeface="Arial" panose="020B0604020202020204" pitchFamily="34" charset="0"/>
                        </a:rPr>
                        <a:t>a regulamentului </a:t>
                      </a:r>
                      <a:r>
                        <a:rPr lang="ro-RO" sz="1200" dirty="0" smtClean="0">
                          <a:effectLst/>
                          <a:latin typeface="Arial" panose="020B0604020202020204" pitchFamily="34" charset="0"/>
                          <a:ea typeface="Arial" panose="020B0604020202020204" pitchFamily="34" charset="0"/>
                        </a:rPr>
                        <a:t>revizuit,</a:t>
                      </a:r>
                      <a:r>
                        <a:rPr lang="ro-RO" sz="1200" baseline="0" dirty="0" smtClean="0">
                          <a:effectLst/>
                          <a:latin typeface="Arial" panose="020B0604020202020204" pitchFamily="34" charset="0"/>
                          <a:ea typeface="Arial" panose="020B0604020202020204" pitchFamily="34" charset="0"/>
                        </a:rPr>
                        <a:t> </a:t>
                      </a:r>
                      <a:r>
                        <a:rPr lang="ro-RO" sz="1200" baseline="0" dirty="0" err="1" smtClean="0">
                          <a:effectLst/>
                          <a:latin typeface="Arial" panose="020B0604020202020204" pitchFamily="34" charset="0"/>
                          <a:ea typeface="Arial" panose="020B0604020202020204" pitchFamily="34" charset="0"/>
                        </a:rPr>
                        <a:t>pt</a:t>
                      </a:r>
                      <a:r>
                        <a:rPr lang="ro-RO" sz="1200" baseline="0" dirty="0" smtClean="0">
                          <a:effectLst/>
                          <a:latin typeface="Arial" panose="020B0604020202020204" pitchFamily="34" charset="0"/>
                          <a:ea typeface="Arial" panose="020B0604020202020204" pitchFamily="34" charset="0"/>
                        </a:rPr>
                        <a:t> </a:t>
                      </a:r>
                      <a:r>
                        <a:rPr lang="ro-RO" sz="1200" dirty="0" smtClean="0">
                          <a:effectLst/>
                          <a:latin typeface="Arial" panose="020B0604020202020204" pitchFamily="34" charset="0"/>
                          <a:ea typeface="Arial" panose="020B0604020202020204" pitchFamily="34" charset="0"/>
                        </a:rPr>
                        <a:t>vehiculele transport </a:t>
                      </a:r>
                      <a:r>
                        <a:rPr lang="ro-RO" sz="1200" dirty="0" err="1" smtClean="0">
                          <a:effectLst/>
                          <a:latin typeface="Arial" panose="020B0604020202020204" pitchFamily="34" charset="0"/>
                          <a:ea typeface="Arial" panose="020B0604020202020204" pitchFamily="34" charset="0"/>
                        </a:rPr>
                        <a:t>international</a:t>
                      </a:r>
                      <a:r>
                        <a:rPr lang="ro-RO" sz="1200" dirty="0" smtClean="0">
                          <a:effectLst/>
                          <a:latin typeface="Arial" panose="020B0604020202020204" pitchFamily="34" charset="0"/>
                          <a:ea typeface="Arial" panose="020B0604020202020204" pitchFamily="34" charset="0"/>
                        </a:rPr>
                        <a:t> </a:t>
                      </a:r>
                      <a:endParaRPr lang="ro-RO" sz="1200" b="0" dirty="0" smtClean="0">
                        <a:solidFill>
                          <a:schemeClr val="tx1"/>
                        </a:solidFill>
                      </a:endParaRPr>
                    </a:p>
                  </a:txBody>
                  <a:tcPr/>
                </a:tc>
                <a:tc hMerge="1">
                  <a:txBody>
                    <a:bodyPr/>
                    <a:lstStyle/>
                    <a:p>
                      <a:endParaRPr lang="ro-RO"/>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sz="1200" dirty="0" err="1" smtClean="0">
                          <a:effectLst/>
                          <a:latin typeface="Arial" panose="020B0604020202020204" pitchFamily="34" charset="0"/>
                          <a:ea typeface="Arial" panose="020B0604020202020204" pitchFamily="34" charset="0"/>
                        </a:rPr>
                        <a:t>Retroechipare</a:t>
                      </a:r>
                      <a:r>
                        <a:rPr lang="ro-RO" sz="1200" dirty="0" smtClean="0">
                          <a:effectLst/>
                          <a:latin typeface="Arial" panose="020B0604020202020204" pitchFamily="34" charset="0"/>
                          <a:ea typeface="Arial" panose="020B0604020202020204" pitchFamily="34" charset="0"/>
                        </a:rPr>
                        <a:t> ST 2 in </a:t>
                      </a:r>
                      <a:r>
                        <a:rPr lang="ro-RO" sz="1200" dirty="0" smtClean="0">
                          <a:effectLst/>
                          <a:latin typeface="Arial" panose="020B0604020202020204" pitchFamily="34" charset="0"/>
                          <a:ea typeface="Arial" panose="020B0604020202020204" pitchFamily="34" charset="0"/>
                        </a:rPr>
                        <a:t>termen de</a:t>
                      </a:r>
                      <a:r>
                        <a:rPr lang="ro-RO" sz="1200" b="1" dirty="0" smtClean="0">
                          <a:solidFill>
                            <a:srgbClr val="FF0000"/>
                          </a:solidFill>
                          <a:effectLst/>
                          <a:latin typeface="Arial" panose="020B0604020202020204" pitchFamily="34" charset="0"/>
                          <a:ea typeface="Arial" panose="020B0604020202020204" pitchFamily="34" charset="0"/>
                        </a:rPr>
                        <a:t> 3/4/5 ani</a:t>
                      </a:r>
                      <a:r>
                        <a:rPr lang="ro-RO" sz="1200" dirty="0" smtClean="0">
                          <a:effectLst/>
                          <a:latin typeface="Arial" panose="020B0604020202020204" pitchFamily="34" charset="0"/>
                          <a:ea typeface="Arial" panose="020B0604020202020204" pitchFamily="34" charset="0"/>
                        </a:rPr>
                        <a:t> de la intrarea în vigoare</a:t>
                      </a:r>
                      <a:r>
                        <a:rPr lang="ro-RO" sz="1200" dirty="0" smtClean="0">
                          <a:effectLst/>
                          <a:latin typeface="Times New Roman" panose="02020603050405020304" pitchFamily="18" charset="0"/>
                          <a:ea typeface="Arial" panose="020B0604020202020204" pitchFamily="34" charset="0"/>
                          <a:cs typeface="Arial" panose="020B0604020202020204" pitchFamily="34" charset="0"/>
                        </a:rPr>
                        <a:t> </a:t>
                      </a:r>
                      <a:r>
                        <a:rPr lang="ro-RO" sz="1200" dirty="0" smtClean="0">
                          <a:effectLst/>
                          <a:latin typeface="Arial" panose="020B0604020202020204" pitchFamily="34" charset="0"/>
                          <a:ea typeface="Arial" panose="020B0604020202020204" pitchFamily="34" charset="0"/>
                        </a:rPr>
                        <a:t>a regulamentului </a:t>
                      </a:r>
                      <a:r>
                        <a:rPr lang="ro-RO" sz="1200" dirty="0" smtClean="0">
                          <a:effectLst/>
                          <a:latin typeface="Arial" panose="020B0604020202020204" pitchFamily="34" charset="0"/>
                          <a:ea typeface="Arial" panose="020B0604020202020204" pitchFamily="34" charset="0"/>
                        </a:rPr>
                        <a:t>revizuit </a:t>
                      </a:r>
                      <a:r>
                        <a:rPr lang="ro-RO" sz="1200" dirty="0" err="1" smtClean="0">
                          <a:effectLst/>
                          <a:latin typeface="Arial" panose="020B0604020202020204" pitchFamily="34" charset="0"/>
                          <a:ea typeface="Arial" panose="020B0604020202020204" pitchFamily="34" charset="0"/>
                        </a:rPr>
                        <a:t>pt</a:t>
                      </a:r>
                      <a:r>
                        <a:rPr lang="ro-RO" sz="1200" dirty="0" smtClean="0">
                          <a:effectLst/>
                          <a:latin typeface="Arial" panose="020B0604020202020204" pitchFamily="34" charset="0"/>
                          <a:ea typeface="Arial" panose="020B0604020202020204" pitchFamily="34" charset="0"/>
                        </a:rPr>
                        <a:t> vehiculele </a:t>
                      </a:r>
                      <a:r>
                        <a:rPr lang="ro-RO" sz="1200" dirty="0" smtClean="0">
                          <a:effectLst/>
                          <a:latin typeface="Arial" panose="020B0604020202020204" pitchFamily="34" charset="0"/>
                          <a:ea typeface="Arial" panose="020B0604020202020204" pitchFamily="34" charset="0"/>
                        </a:rPr>
                        <a:t>transport </a:t>
                      </a:r>
                      <a:r>
                        <a:rPr lang="ro-RO" sz="1200" dirty="0" err="1" smtClean="0">
                          <a:effectLst/>
                          <a:latin typeface="Arial" panose="020B0604020202020204" pitchFamily="34" charset="0"/>
                          <a:ea typeface="Arial" panose="020B0604020202020204" pitchFamily="34" charset="0"/>
                        </a:rPr>
                        <a:t>international</a:t>
                      </a:r>
                      <a:endParaRPr lang="ro-RO" sz="1200" b="0" dirty="0" smtClean="0">
                        <a:solidFill>
                          <a:schemeClr val="tx1"/>
                        </a:solidFill>
                      </a:endParaRPr>
                    </a:p>
                    <a:p>
                      <a:endParaRPr lang="ro-RO" sz="1200" b="1" dirty="0">
                        <a:solidFill>
                          <a:schemeClr val="tx1"/>
                        </a:solidFill>
                      </a:endParaRPr>
                    </a:p>
                  </a:txBody>
                  <a:tcPr/>
                </a:tc>
                <a:tc>
                  <a:txBody>
                    <a:bodyPr/>
                    <a:lstStyle/>
                    <a:p>
                      <a:pPr lvl="0"/>
                      <a:r>
                        <a:rPr lang="ro-RO" sz="1200" kern="1200" dirty="0" err="1" smtClean="0">
                          <a:solidFill>
                            <a:schemeClr val="dk1"/>
                          </a:solidFill>
                          <a:latin typeface="+mn-lt"/>
                          <a:ea typeface="+mn-ea"/>
                          <a:cs typeface="+mn-cs"/>
                        </a:rPr>
                        <a:t>Retroechiparea</a:t>
                      </a:r>
                      <a:r>
                        <a:rPr lang="ro-RO" sz="1200" kern="1200" dirty="0" smtClean="0">
                          <a:solidFill>
                            <a:schemeClr val="dk1"/>
                          </a:solidFill>
                          <a:latin typeface="+mn-lt"/>
                          <a:ea typeface="+mn-ea"/>
                          <a:cs typeface="+mn-cs"/>
                        </a:rPr>
                        <a:t> cu tahograf inteligent 2 a vehiculelor dotate cu tahografe analogice și digitale în </a:t>
                      </a:r>
                      <a:r>
                        <a:rPr lang="ro-RO" sz="1200" b="1" kern="1200" dirty="0" smtClean="0">
                          <a:solidFill>
                            <a:srgbClr val="FF3300"/>
                          </a:solidFill>
                          <a:latin typeface="+mn-lt"/>
                          <a:ea typeface="+mn-ea"/>
                          <a:cs typeface="+mn-cs"/>
                        </a:rPr>
                        <a:t>2024</a:t>
                      </a:r>
                    </a:p>
                    <a:p>
                      <a:pPr lvl="0"/>
                      <a:endParaRPr lang="ro-RO" sz="1200" kern="1200" dirty="0" smtClean="0">
                        <a:solidFill>
                          <a:schemeClr val="dk1"/>
                        </a:solidFill>
                        <a:latin typeface="+mn-lt"/>
                        <a:ea typeface="+mn-ea"/>
                        <a:cs typeface="+mn-cs"/>
                      </a:endParaRPr>
                    </a:p>
                    <a:p>
                      <a:pPr lvl="0"/>
                      <a:r>
                        <a:rPr lang="ro-RO" sz="1200" kern="1200" dirty="0" err="1" smtClean="0">
                          <a:solidFill>
                            <a:schemeClr val="dk1"/>
                          </a:solidFill>
                          <a:latin typeface="+mn-lt"/>
                          <a:ea typeface="+mn-ea"/>
                          <a:cs typeface="+mn-cs"/>
                        </a:rPr>
                        <a:t>Retroechiparea</a:t>
                      </a:r>
                      <a:r>
                        <a:rPr lang="ro-RO" sz="1200" kern="1200" dirty="0" smtClean="0">
                          <a:solidFill>
                            <a:schemeClr val="dk1"/>
                          </a:solidFill>
                          <a:latin typeface="+mn-lt"/>
                          <a:ea typeface="+mn-ea"/>
                          <a:cs typeface="+mn-cs"/>
                        </a:rPr>
                        <a:t> cu tahograf inteligent 2 a vehiculelor echipate cu tahograf inteligent 1 în </a:t>
                      </a:r>
                      <a:r>
                        <a:rPr lang="ro-RO" sz="1200" b="1" kern="1200" dirty="0" smtClean="0">
                          <a:solidFill>
                            <a:srgbClr val="FF3300"/>
                          </a:solidFill>
                          <a:latin typeface="+mn-lt"/>
                          <a:ea typeface="+mn-ea"/>
                          <a:cs typeface="+mn-cs"/>
                        </a:rPr>
                        <a:t>2025</a:t>
                      </a:r>
                      <a:endParaRPr lang="en-US" sz="1200" b="1" dirty="0">
                        <a:solidFill>
                          <a:srgbClr val="FF3300"/>
                        </a:solidFill>
                      </a:endParaRPr>
                    </a:p>
                  </a:txBody>
                  <a:tcPr/>
                </a:tc>
              </a:tr>
            </a:tbl>
          </a:graphicData>
        </a:graphic>
      </p:graphicFrame>
      <p:sp>
        <p:nvSpPr>
          <p:cNvPr id="4" name="Titlu 1"/>
          <p:cNvSpPr txBox="1">
            <a:spLocks/>
          </p:cNvSpPr>
          <p:nvPr/>
        </p:nvSpPr>
        <p:spPr bwMode="auto">
          <a:xfrm>
            <a:off x="134616" y="685800"/>
            <a:ext cx="8856984" cy="490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a:solidFill>
                  <a:schemeClr val="tx2"/>
                </a:solidFill>
                <a:latin typeface="Arial" charset="0"/>
                <a:cs typeface="Arial" charset="0"/>
              </a:defRPr>
            </a:lvl6pPr>
            <a:lvl7pPr marL="914400" algn="ctr" rtl="0" eaLnBrk="1" fontAlgn="base" hangingPunct="1">
              <a:spcBef>
                <a:spcPct val="0"/>
              </a:spcBef>
              <a:spcAft>
                <a:spcPct val="0"/>
              </a:spcAft>
              <a:defRPr>
                <a:solidFill>
                  <a:schemeClr val="tx2"/>
                </a:solidFill>
                <a:latin typeface="Arial" charset="0"/>
                <a:cs typeface="Arial" charset="0"/>
              </a:defRPr>
            </a:lvl7pPr>
            <a:lvl8pPr marL="1371600" algn="ctr" rtl="0" eaLnBrk="1" fontAlgn="base" hangingPunct="1">
              <a:spcBef>
                <a:spcPct val="0"/>
              </a:spcBef>
              <a:spcAft>
                <a:spcPct val="0"/>
              </a:spcAft>
              <a:defRPr>
                <a:solidFill>
                  <a:schemeClr val="tx2"/>
                </a:solidFill>
                <a:latin typeface="Arial" charset="0"/>
                <a:cs typeface="Arial" charset="0"/>
              </a:defRPr>
            </a:lvl8pPr>
            <a:lvl9pPr marL="1828800" algn="ctr" rtl="0" eaLnBrk="1" fontAlgn="base" hangingPunct="1">
              <a:spcBef>
                <a:spcPct val="0"/>
              </a:spcBef>
              <a:spcAft>
                <a:spcPct val="0"/>
              </a:spcAft>
              <a:defRPr>
                <a:solidFill>
                  <a:schemeClr val="tx2"/>
                </a:solidFill>
                <a:latin typeface="Arial" charset="0"/>
                <a:cs typeface="Arial" charset="0"/>
              </a:defRPr>
            </a:lvl9pPr>
          </a:lstStyle>
          <a:p>
            <a:r>
              <a:rPr lang="ro-RO" sz="1600" b="1" kern="0" dirty="0" smtClean="0">
                <a:solidFill>
                  <a:srgbClr val="C00000"/>
                </a:solidFill>
              </a:rPr>
              <a:t>ACORD </a:t>
            </a:r>
            <a:r>
              <a:rPr lang="ro-RO" sz="1600" b="1" kern="0" dirty="0" err="1" smtClean="0">
                <a:solidFill>
                  <a:srgbClr val="C00000"/>
                </a:solidFill>
              </a:rPr>
              <a:t>Trialog</a:t>
            </a:r>
            <a:r>
              <a:rPr lang="ro-RO" sz="1600" b="1" kern="0" dirty="0" smtClean="0">
                <a:solidFill>
                  <a:srgbClr val="C00000"/>
                </a:solidFill>
              </a:rPr>
              <a:t> - </a:t>
            </a:r>
            <a:r>
              <a:rPr lang="ro-RO" sz="1600" b="1" kern="0" dirty="0" smtClean="0">
                <a:solidFill>
                  <a:srgbClr val="C00000"/>
                </a:solidFill>
              </a:rPr>
              <a:t>modificarea timpilor de conducere și de odihnă ai șoferilor profesioniști </a:t>
            </a:r>
            <a:endParaRPr lang="en-US" sz="1600" b="1" kern="0" dirty="0">
              <a:solidFill>
                <a:srgbClr val="C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Substituent conținut 3"/>
          <p:cNvGraphicFramePr>
            <a:graphicFrameLocks noGrp="1"/>
          </p:cNvGraphicFramePr>
          <p:nvPr>
            <p:ph idx="1"/>
            <p:extLst>
              <p:ext uri="{D42A27DB-BD31-4B8C-83A1-F6EECF244321}">
                <p14:modId xmlns:p14="http://schemas.microsoft.com/office/powerpoint/2010/main" xmlns="" val="3674409468"/>
              </p:ext>
            </p:extLst>
          </p:nvPr>
        </p:nvGraphicFramePr>
        <p:xfrm>
          <a:off x="0" y="1223347"/>
          <a:ext cx="9063562" cy="5712025"/>
        </p:xfrm>
        <a:graphic>
          <a:graphicData uri="http://schemas.openxmlformats.org/drawingml/2006/table">
            <a:tbl>
              <a:tblPr firstRow="1" bandRow="1">
                <a:tableStyleId>{5C22544A-7EE6-4342-B048-85BDC9FD1C3A}</a:tableStyleId>
              </a:tblPr>
              <a:tblGrid>
                <a:gridCol w="2241123"/>
                <a:gridCol w="2241122"/>
                <a:gridCol w="1994755"/>
                <a:gridCol w="228600"/>
                <a:gridCol w="116840"/>
                <a:gridCol w="2241122"/>
              </a:tblGrid>
              <a:tr h="458688">
                <a:tc>
                  <a:txBody>
                    <a:bodyPr/>
                    <a:lstStyle/>
                    <a:p>
                      <a:r>
                        <a:rPr lang="ro-RO" sz="1200" dirty="0" smtClean="0"/>
                        <a:t> COMISIA EUROPEANĂ</a:t>
                      </a:r>
                      <a:r>
                        <a:rPr lang="ro-RO" sz="1200" baseline="0" dirty="0" smtClean="0"/>
                        <a:t> </a:t>
                      </a:r>
                    </a:p>
                    <a:p>
                      <a:r>
                        <a:rPr lang="ro-RO" sz="1200" baseline="0" dirty="0" smtClean="0"/>
                        <a:t>– propunere PM1 31.05.17</a:t>
                      </a:r>
                      <a:endParaRPr lang="ro-RO" sz="1200" dirty="0"/>
                    </a:p>
                  </a:txBody>
                  <a:tcPr/>
                </a:tc>
                <a:tc>
                  <a:txBody>
                    <a:bodyPr/>
                    <a:lstStyle/>
                    <a:p>
                      <a:r>
                        <a:rPr lang="ro-RO" sz="1200" dirty="0" smtClean="0"/>
                        <a:t>CONSILIUL</a:t>
                      </a:r>
                      <a:r>
                        <a:rPr lang="ro-RO" sz="1200" baseline="0" dirty="0" smtClean="0"/>
                        <a:t> TRANSPORT  </a:t>
                      </a:r>
                      <a:r>
                        <a:rPr lang="ro-RO" sz="1200" baseline="0" dirty="0" smtClean="0"/>
                        <a:t>UE - </a:t>
                      </a:r>
                      <a:r>
                        <a:rPr lang="ro-RO" sz="1200" dirty="0" smtClean="0"/>
                        <a:t>03.12.2018</a:t>
                      </a:r>
                      <a:endParaRPr lang="ro-RO" sz="1200" dirty="0"/>
                    </a:p>
                  </a:txBody>
                  <a:tcPr/>
                </a:tc>
                <a:tc gridSpan="3">
                  <a:txBody>
                    <a:bodyPr/>
                    <a:lstStyle/>
                    <a:p>
                      <a:r>
                        <a:rPr lang="ro-RO" sz="1200" dirty="0" smtClean="0"/>
                        <a:t>PARLAMENT</a:t>
                      </a:r>
                      <a:r>
                        <a:rPr lang="ro-RO" sz="1200" baseline="0" dirty="0" smtClean="0"/>
                        <a:t> EUROPEAN</a:t>
                      </a:r>
                    </a:p>
                    <a:p>
                      <a:r>
                        <a:rPr lang="ro-RO" sz="1200" baseline="0" dirty="0" smtClean="0"/>
                        <a:t>- Prima lectură 04.04.2019</a:t>
                      </a:r>
                      <a:endParaRPr lang="ro-RO" sz="1200" dirty="0"/>
                    </a:p>
                  </a:txBody>
                  <a:tcPr/>
                </a:tc>
                <a:tc hMerge="1">
                  <a:txBody>
                    <a:bodyPr/>
                    <a:lstStyle/>
                    <a:p>
                      <a:endParaRPr lang="en-US"/>
                    </a:p>
                  </a:txBody>
                  <a:tcPr/>
                </a:tc>
                <a:tc hMerge="1">
                  <a:txBody>
                    <a:bodyPr/>
                    <a:lstStyle/>
                    <a:p>
                      <a:endParaRPr lang="ro-RO"/>
                    </a:p>
                  </a:txBody>
                  <a:tcPr/>
                </a:tc>
                <a:tc>
                  <a:txBody>
                    <a:bodyPr/>
                    <a:lstStyle/>
                    <a:p>
                      <a:r>
                        <a:rPr lang="ro-RO" sz="1200" dirty="0" smtClean="0">
                          <a:solidFill>
                            <a:srgbClr val="FF0000"/>
                          </a:solidFill>
                        </a:rPr>
                        <a:t>ACORD</a:t>
                      </a:r>
                      <a:endParaRPr lang="en-US" sz="1200" dirty="0">
                        <a:solidFill>
                          <a:srgbClr val="FF0000"/>
                        </a:solidFill>
                      </a:endParaRPr>
                    </a:p>
                  </a:txBody>
                  <a:tcPr/>
                </a:tc>
              </a:tr>
              <a:tr h="380459">
                <a:tc gridSpan="6">
                  <a:txBody>
                    <a:bodyPr/>
                    <a:lstStyle/>
                    <a:p>
                      <a:pPr algn="ctr"/>
                      <a:r>
                        <a:rPr lang="ro-RO" sz="1600" b="1" dirty="0" smtClean="0">
                          <a:solidFill>
                            <a:srgbClr val="0070C0"/>
                          </a:solidFill>
                        </a:rPr>
                        <a:t>Revizuirea Regulamentului nr. 1071/2009 privind accesul la profesie</a:t>
                      </a:r>
                      <a:endParaRPr lang="ro-RO" sz="1600" dirty="0"/>
                    </a:p>
                  </a:txBody>
                  <a:tcPr/>
                </a:tc>
                <a:tc hMerge="1">
                  <a:txBody>
                    <a:bodyPr/>
                    <a:lstStyle/>
                    <a:p>
                      <a:endParaRPr lang="ro-RO"/>
                    </a:p>
                  </a:txBody>
                  <a:tcPr/>
                </a:tc>
                <a:tc hMerge="1">
                  <a:txBody>
                    <a:bodyPr/>
                    <a:lstStyle/>
                    <a:p>
                      <a:endParaRPr lang="ro-RO" dirty="0"/>
                    </a:p>
                  </a:txBody>
                  <a:tcPr/>
                </a:tc>
                <a:tc hMerge="1">
                  <a:txBody>
                    <a:bodyPr/>
                    <a:lstStyle/>
                    <a:p>
                      <a:endParaRPr lang="en-US"/>
                    </a:p>
                  </a:txBody>
                  <a:tcPr/>
                </a:tc>
                <a:tc hMerge="1">
                  <a:txBody>
                    <a:bodyPr/>
                    <a:lstStyle/>
                    <a:p>
                      <a:endParaRPr lang="ro-RO"/>
                    </a:p>
                  </a:txBody>
                  <a:tcPr/>
                </a:tc>
                <a:tc hMerge="1">
                  <a:txBody>
                    <a:bodyPr/>
                    <a:lstStyle/>
                    <a:p>
                      <a:endParaRPr lang="en-US" sz="1200" dirty="0"/>
                    </a:p>
                  </a:txBody>
                  <a:tcPr/>
                </a:tc>
              </a:tr>
              <a:tr h="1219553">
                <a:tc>
                  <a:txBody>
                    <a:bodyPr/>
                    <a:lstStyle/>
                    <a:p>
                      <a:r>
                        <a:rPr lang="ro-RO" sz="1200" dirty="0" smtClean="0"/>
                        <a:t>active &amp; personal la sediul</a:t>
                      </a:r>
                      <a:r>
                        <a:rPr lang="ro-RO" sz="1200" baseline="0" dirty="0" smtClean="0"/>
                        <a:t> firmei </a:t>
                      </a:r>
                      <a:r>
                        <a:rPr lang="ro-RO" sz="1200" b="1" dirty="0" smtClean="0"/>
                        <a:t>proporțional</a:t>
                      </a:r>
                      <a:r>
                        <a:rPr lang="ro-RO" sz="1200" dirty="0" smtClean="0"/>
                        <a:t> cu activitatea unității</a:t>
                      </a:r>
                      <a:endParaRPr lang="ro-RO" sz="1200" dirty="0"/>
                    </a:p>
                  </a:txBody>
                  <a:tcPr/>
                </a:tc>
                <a:tc>
                  <a:txBody>
                    <a:bodyPr/>
                    <a:lstStyle/>
                    <a:p>
                      <a:r>
                        <a:rPr lang="ro-RO" sz="1200" dirty="0" smtClean="0"/>
                        <a:t>Angajații și vehiculele firmei să fie </a:t>
                      </a:r>
                      <a:r>
                        <a:rPr lang="ro-RO" sz="1200" b="1" dirty="0" smtClean="0"/>
                        <a:t>proporționale</a:t>
                      </a:r>
                      <a:r>
                        <a:rPr lang="ro-RO" sz="1200" dirty="0" smtClean="0"/>
                        <a:t> cu volumul </a:t>
                      </a:r>
                      <a:r>
                        <a:rPr lang="ro-RO" sz="1200" dirty="0" err="1" smtClean="0"/>
                        <a:t>operațiun</a:t>
                      </a:r>
                      <a:r>
                        <a:rPr lang="en-US" sz="1200" dirty="0" err="1" smtClean="0"/>
                        <a:t>i</a:t>
                      </a:r>
                      <a:r>
                        <a:rPr lang="ro-RO" sz="1200" dirty="0" smtClean="0"/>
                        <a:t>lor </a:t>
                      </a:r>
                      <a:endParaRPr lang="ro-RO" sz="1200" dirty="0"/>
                    </a:p>
                  </a:txBody>
                  <a:tcPr/>
                </a:tc>
                <a:tc gridSpan="2">
                  <a:txBody>
                    <a:bodyPr/>
                    <a:lstStyle/>
                    <a:p>
                      <a:pPr lvl="0"/>
                      <a:r>
                        <a:rPr lang="ro-RO" sz="1200" b="1" dirty="0" smtClean="0">
                          <a:solidFill>
                            <a:srgbClr val="FF0000"/>
                          </a:solidFill>
                        </a:rPr>
                        <a:t>întoarcerea vehiculului în țara de stabilire </a:t>
                      </a:r>
                      <a:r>
                        <a:rPr lang="ro-RO" sz="1200" b="1" baseline="0" dirty="0" smtClean="0">
                          <a:solidFill>
                            <a:srgbClr val="FF0000"/>
                          </a:solidFill>
                        </a:rPr>
                        <a:t> </a:t>
                      </a:r>
                      <a:r>
                        <a:rPr lang="en-US" sz="1200" b="1" baseline="0" dirty="0" smtClean="0">
                          <a:solidFill>
                            <a:srgbClr val="FF0000"/>
                          </a:solidFill>
                        </a:rPr>
                        <a:t>la</a:t>
                      </a:r>
                      <a:r>
                        <a:rPr lang="ro-RO" sz="1200" b="1" baseline="0" dirty="0" smtClean="0">
                          <a:solidFill>
                            <a:srgbClr val="FF0000"/>
                          </a:solidFill>
                        </a:rPr>
                        <a:t> 4</a:t>
                      </a:r>
                      <a:r>
                        <a:rPr lang="ro-RO" sz="1200" b="1" dirty="0" smtClean="0">
                          <a:solidFill>
                            <a:srgbClr val="FF0000"/>
                          </a:solidFill>
                        </a:rPr>
                        <a:t> săpt.</a:t>
                      </a:r>
                    </a:p>
                    <a:p>
                      <a:pPr lvl="0"/>
                      <a:r>
                        <a:rPr lang="ro-RO" sz="1200" b="1" dirty="0" err="1" smtClean="0">
                          <a:solidFill>
                            <a:srgbClr val="FF0000"/>
                          </a:solidFill>
                        </a:rPr>
                        <a:t>pt</a:t>
                      </a:r>
                      <a:r>
                        <a:rPr lang="ro-RO" sz="1200" b="1" baseline="0" dirty="0" smtClean="0">
                          <a:solidFill>
                            <a:srgbClr val="FF0000"/>
                          </a:solidFill>
                        </a:rPr>
                        <a:t> </a:t>
                      </a:r>
                      <a:r>
                        <a:rPr lang="ro-RO" sz="1200" b="1" dirty="0" smtClean="0">
                          <a:solidFill>
                            <a:srgbClr val="FF0000"/>
                          </a:solidFill>
                        </a:rPr>
                        <a:t>1</a:t>
                      </a:r>
                      <a:r>
                        <a:rPr lang="ro-RO" sz="1200" b="1" baseline="0" dirty="0" smtClean="0">
                          <a:solidFill>
                            <a:srgbClr val="FF0000"/>
                          </a:solidFill>
                        </a:rPr>
                        <a:t> încărcare/descărcare.</a:t>
                      </a:r>
                      <a:endParaRPr lang="ro-RO" sz="1200" b="1" dirty="0">
                        <a:solidFill>
                          <a:srgbClr val="FF0000"/>
                        </a:solidFill>
                      </a:endParaRPr>
                    </a:p>
                  </a:txBody>
                  <a:tcPr/>
                </a:tc>
                <a:tc hMerge="1">
                  <a:txBody>
                    <a:bodyPr/>
                    <a:lstStyle/>
                    <a:p>
                      <a:endParaRPr lang="en-US"/>
                    </a:p>
                  </a:txBody>
                  <a:tcPr/>
                </a:tc>
                <a:tc gridSpan="2">
                  <a:txBody>
                    <a:bodyPr/>
                    <a:lstStyle/>
                    <a:p>
                      <a:pPr marL="285750" indent="-285750">
                        <a:buFont typeface="Arial" panose="020B0604020202020204" pitchFamily="34" charset="0"/>
                        <a:buNone/>
                      </a:pPr>
                      <a:r>
                        <a:rPr lang="vi-VN" sz="1200" b="1" kern="1200" dirty="0" smtClean="0">
                          <a:solidFill>
                            <a:srgbClr val="FF0000"/>
                          </a:solidFill>
                          <a:effectLst/>
                          <a:latin typeface="+mn-lt"/>
                          <a:ea typeface="+mn-ea"/>
                          <a:cs typeface="+mn-cs"/>
                        </a:rPr>
                        <a:t>Întoarcerea acasă a camionului la 8 săptămâni</a:t>
                      </a:r>
                    </a:p>
                    <a:p>
                      <a:pPr marL="285750" indent="-285750">
                        <a:buFont typeface="Arial" panose="020B0604020202020204" pitchFamily="34" charset="0"/>
                        <a:buChar char="•"/>
                      </a:pPr>
                      <a:r>
                        <a:rPr lang="vi-VN" sz="1200" kern="1200" dirty="0" smtClean="0">
                          <a:solidFill>
                            <a:schemeClr val="dk1"/>
                          </a:solidFill>
                          <a:effectLst/>
                          <a:latin typeface="+mn-lt"/>
                          <a:ea typeface="+mn-ea"/>
                          <a:cs typeface="+mn-cs"/>
                        </a:rPr>
                        <a:t>Vehiculele utilizate pentru transportul internațional trebuie să se întoarcă la unul dintre centrele operaționale din statul membru de stabilire cel târziu în opt săptămâni de la părăsirea acestuia</a:t>
                      </a:r>
                    </a:p>
                    <a:p>
                      <a:pPr marL="285750" indent="-285750">
                        <a:buFont typeface="Arial" panose="020B0604020202020204" pitchFamily="34" charset="0"/>
                        <a:buChar char="•"/>
                      </a:pPr>
                      <a:endParaRPr lang="vi-VN" sz="1200" kern="1200" dirty="0" smtClean="0">
                        <a:solidFill>
                          <a:schemeClr val="dk1"/>
                        </a:solidFill>
                        <a:effectLst/>
                        <a:latin typeface="+mn-lt"/>
                        <a:ea typeface="+mn-ea"/>
                        <a:cs typeface="+mn-cs"/>
                      </a:endParaRPr>
                    </a:p>
                  </a:txBody>
                  <a:tcPr/>
                </a:tc>
                <a:tc hMerge="1">
                  <a:txBody>
                    <a:bodyPr/>
                    <a:lstStyle/>
                    <a:p>
                      <a:pPr marL="285750" indent="-285750">
                        <a:buFont typeface="Arial" panose="020B0604020202020204" pitchFamily="34" charset="0"/>
                        <a:buChar char="•"/>
                      </a:pPr>
                      <a:endParaRPr lang="vi-VN" sz="1200" kern="1200" dirty="0" smtClean="0">
                        <a:solidFill>
                          <a:schemeClr val="dk1"/>
                        </a:solidFill>
                        <a:effectLst/>
                        <a:latin typeface="+mn-lt"/>
                        <a:ea typeface="+mn-ea"/>
                        <a:cs typeface="+mn-cs"/>
                      </a:endParaRPr>
                    </a:p>
                  </a:txBody>
                  <a:tcPr/>
                </a:tc>
              </a:tr>
              <a:tr h="1621179">
                <a:tc>
                  <a:txBody>
                    <a:bodyPr/>
                    <a:lstStyle/>
                    <a:p>
                      <a:r>
                        <a:rPr lang="ro-RO" sz="1200" dirty="0" smtClean="0"/>
                        <a:t>-</a:t>
                      </a:r>
                      <a:endParaRPr lang="en-US" sz="1200" dirty="0"/>
                    </a:p>
                  </a:txBody>
                  <a:tcPr/>
                </a:tc>
                <a:tc>
                  <a:txBody>
                    <a:bodyPr/>
                    <a:lstStyle/>
                    <a:p>
                      <a:r>
                        <a:rPr lang="ro-RO" sz="1200" dirty="0" smtClean="0"/>
                        <a:t>-</a:t>
                      </a:r>
                      <a:endParaRPr lang="ro-RO" sz="1200" dirty="0"/>
                    </a:p>
                  </a:txBody>
                  <a:tcPr/>
                </a:tc>
                <a:tc>
                  <a:txBody>
                    <a:bodyPr/>
                    <a:lstStyle/>
                    <a:p>
                      <a:r>
                        <a:rPr lang="en-US" sz="1200" b="1" i="0" u="none" strike="noStrike" kern="1200" baseline="0" dirty="0" err="1" smtClean="0">
                          <a:solidFill>
                            <a:srgbClr val="FF0000"/>
                          </a:solidFill>
                          <a:latin typeface="+mn-lt"/>
                          <a:ea typeface="+mn-ea"/>
                          <a:cs typeface="+mn-cs"/>
                        </a:rPr>
                        <a:t>Regulamen</a:t>
                      </a:r>
                      <a:r>
                        <a:rPr lang="ro-RO" sz="1200" b="1" i="0" u="none" strike="noStrike" kern="1200" baseline="0" dirty="0" smtClean="0">
                          <a:solidFill>
                            <a:srgbClr val="FF0000"/>
                          </a:solidFill>
                          <a:latin typeface="+mn-lt"/>
                          <a:ea typeface="+mn-ea"/>
                          <a:cs typeface="+mn-cs"/>
                        </a:rPr>
                        <a:t>t </a:t>
                      </a:r>
                      <a:r>
                        <a:rPr lang="en-US" sz="1200" b="1" i="0" u="none" strike="noStrike" kern="1200" baseline="0" dirty="0" smtClean="0">
                          <a:solidFill>
                            <a:srgbClr val="FF0000"/>
                          </a:solidFill>
                          <a:latin typeface="+mn-lt"/>
                          <a:ea typeface="+mn-ea"/>
                          <a:cs typeface="+mn-cs"/>
                        </a:rPr>
                        <a:t>ROMA I</a:t>
                      </a:r>
                      <a:r>
                        <a:rPr lang="ro-RO" sz="1200" b="1" i="0" u="none" strike="noStrike" kern="1200" baseline="0" dirty="0" smtClean="0">
                          <a:solidFill>
                            <a:srgbClr val="FF0000"/>
                          </a:solidFill>
                          <a:latin typeface="+mn-lt"/>
                          <a:ea typeface="+mn-ea"/>
                          <a:cs typeface="+mn-cs"/>
                        </a:rPr>
                        <a:t>:</a:t>
                      </a:r>
                    </a:p>
                    <a:p>
                      <a:pPr marL="285750" indent="-285750">
                        <a:buFont typeface="Arial" panose="020B0604020202020204" pitchFamily="34" charset="0"/>
                        <a:buChar char="•"/>
                      </a:pPr>
                      <a:r>
                        <a:rPr lang="en-US" sz="1200" b="0" i="0" u="none" strike="noStrike" kern="1200" baseline="0" dirty="0" err="1" smtClean="0">
                          <a:solidFill>
                            <a:schemeClr val="dk1"/>
                          </a:solidFill>
                          <a:latin typeface="+mn-lt"/>
                          <a:ea typeface="+mn-ea"/>
                          <a:cs typeface="+mn-cs"/>
                        </a:rPr>
                        <a:t>contractele</a:t>
                      </a:r>
                      <a:r>
                        <a:rPr lang="en-US" sz="1200" b="0" i="0" u="none" strike="noStrike" kern="1200" baseline="0" dirty="0" smtClean="0">
                          <a:solidFill>
                            <a:schemeClr val="dk1"/>
                          </a:solidFill>
                          <a:latin typeface="+mn-lt"/>
                          <a:ea typeface="+mn-ea"/>
                          <a:cs typeface="+mn-cs"/>
                        </a:rPr>
                        <a:t> de </a:t>
                      </a:r>
                      <a:r>
                        <a:rPr lang="en-US" sz="1200" b="0" i="0" u="none" strike="noStrike" kern="1200" baseline="0" dirty="0" err="1" smtClean="0">
                          <a:solidFill>
                            <a:schemeClr val="dk1"/>
                          </a:solidFill>
                          <a:latin typeface="+mn-lt"/>
                          <a:ea typeface="+mn-ea"/>
                          <a:cs typeface="+mn-cs"/>
                        </a:rPr>
                        <a:t>muncă</a:t>
                      </a:r>
                      <a:r>
                        <a:rPr lang="en-US" sz="1200" b="0" i="0" u="none" strike="noStrike" kern="1200" baseline="0" dirty="0" smtClean="0">
                          <a:solidFill>
                            <a:schemeClr val="dk1"/>
                          </a:solidFill>
                          <a:latin typeface="+mn-lt"/>
                          <a:ea typeface="+mn-ea"/>
                          <a:cs typeface="+mn-cs"/>
                        </a:rPr>
                        <a:t> </a:t>
                      </a:r>
                      <a:r>
                        <a:rPr lang="en-US" sz="1200" b="0" i="0" u="none" strike="noStrike" kern="1200" baseline="0" dirty="0" err="1" smtClean="0">
                          <a:solidFill>
                            <a:schemeClr val="dk1"/>
                          </a:solidFill>
                          <a:latin typeface="+mn-lt"/>
                          <a:ea typeface="+mn-ea"/>
                          <a:cs typeface="+mn-cs"/>
                        </a:rPr>
                        <a:t>să</a:t>
                      </a:r>
                      <a:r>
                        <a:rPr lang="en-US" sz="1200" b="0" i="0" u="none" strike="noStrike" kern="1200" baseline="0" dirty="0" smtClean="0">
                          <a:solidFill>
                            <a:schemeClr val="dk1"/>
                          </a:solidFill>
                          <a:latin typeface="+mn-lt"/>
                          <a:ea typeface="+mn-ea"/>
                          <a:cs typeface="+mn-cs"/>
                        </a:rPr>
                        <a:t> </a:t>
                      </a:r>
                      <a:r>
                        <a:rPr lang="en-US" sz="1200" b="0" i="0" u="none" strike="noStrike" kern="1200" baseline="0" dirty="0" err="1" smtClean="0">
                          <a:solidFill>
                            <a:schemeClr val="dk1"/>
                          </a:solidFill>
                          <a:latin typeface="+mn-lt"/>
                          <a:ea typeface="+mn-ea"/>
                          <a:cs typeface="+mn-cs"/>
                        </a:rPr>
                        <a:t>reflecte</a:t>
                      </a:r>
                      <a:r>
                        <a:rPr lang="en-US" sz="1200" b="0" i="0" u="none" strike="noStrike" kern="1200" baseline="0" dirty="0" smtClean="0">
                          <a:solidFill>
                            <a:schemeClr val="dk1"/>
                          </a:solidFill>
                          <a:latin typeface="+mn-lt"/>
                          <a:ea typeface="+mn-ea"/>
                          <a:cs typeface="+mn-cs"/>
                        </a:rPr>
                        <a:t> </a:t>
                      </a:r>
                      <a:r>
                        <a:rPr lang="en-US" sz="1200" b="0" i="0" u="none" strike="noStrike" kern="1200" baseline="0" dirty="0" err="1" smtClean="0">
                          <a:solidFill>
                            <a:schemeClr val="dk1"/>
                          </a:solidFill>
                          <a:latin typeface="+mn-lt"/>
                          <a:ea typeface="+mn-ea"/>
                          <a:cs typeface="+mn-cs"/>
                        </a:rPr>
                        <a:t>locul</a:t>
                      </a:r>
                      <a:r>
                        <a:rPr lang="en-US" sz="1200" b="0" i="0" u="none" strike="noStrike" kern="1200" baseline="0" dirty="0" smtClean="0">
                          <a:solidFill>
                            <a:schemeClr val="dk1"/>
                          </a:solidFill>
                          <a:latin typeface="+mn-lt"/>
                          <a:ea typeface="+mn-ea"/>
                          <a:cs typeface="+mn-cs"/>
                        </a:rPr>
                        <a:t> de </a:t>
                      </a:r>
                      <a:r>
                        <a:rPr lang="en-US" sz="1200" b="0" i="0" u="none" strike="noStrike" kern="1200" baseline="0" dirty="0" err="1" smtClean="0">
                          <a:solidFill>
                            <a:schemeClr val="dk1"/>
                          </a:solidFill>
                          <a:latin typeface="+mn-lt"/>
                          <a:ea typeface="+mn-ea"/>
                          <a:cs typeface="+mn-cs"/>
                        </a:rPr>
                        <a:t>muncă</a:t>
                      </a:r>
                      <a:r>
                        <a:rPr lang="en-US" sz="1200" b="0" i="0" u="none" strike="noStrike" kern="1200" baseline="0" dirty="0" smtClean="0">
                          <a:solidFill>
                            <a:schemeClr val="dk1"/>
                          </a:solidFill>
                          <a:latin typeface="+mn-lt"/>
                          <a:ea typeface="+mn-ea"/>
                          <a:cs typeface="+mn-cs"/>
                        </a:rPr>
                        <a:t> </a:t>
                      </a:r>
                      <a:r>
                        <a:rPr lang="en-US" sz="1200" b="0" i="0" u="none" strike="noStrike" kern="1200" baseline="0" dirty="0" err="1" smtClean="0">
                          <a:solidFill>
                            <a:schemeClr val="dk1"/>
                          </a:solidFill>
                          <a:latin typeface="+mn-lt"/>
                          <a:ea typeface="+mn-ea"/>
                          <a:cs typeface="+mn-cs"/>
                        </a:rPr>
                        <a:t>obișnuit</a:t>
                      </a:r>
                      <a:r>
                        <a:rPr lang="ro-RO" sz="1200" b="0" i="0" u="none" strike="noStrike" kern="1200" baseline="0" dirty="0" smtClean="0">
                          <a:solidFill>
                            <a:schemeClr val="dk1"/>
                          </a:solidFill>
                          <a:latin typeface="+mn-lt"/>
                          <a:ea typeface="+mn-ea"/>
                          <a:cs typeface="+mn-cs"/>
                        </a:rPr>
                        <a:t> șofer</a:t>
                      </a:r>
                      <a:r>
                        <a:rPr lang="en-US" sz="1200" b="0" i="0" u="none" strike="noStrike" kern="1200" baseline="0" dirty="0" smtClean="0">
                          <a:solidFill>
                            <a:schemeClr val="dk1"/>
                          </a:solidFill>
                          <a:latin typeface="+mn-lt"/>
                          <a:ea typeface="+mn-ea"/>
                          <a:cs typeface="+mn-cs"/>
                        </a:rPr>
                        <a:t> </a:t>
                      </a:r>
                      <a:endParaRPr lang="ro-RO" sz="1200" b="0" i="0" u="none" strike="noStrike" kern="1200" baseline="0" dirty="0" smtClean="0">
                        <a:solidFill>
                          <a:schemeClr val="dk1"/>
                        </a:solidFill>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kern="1200" baseline="0" dirty="0" err="1" smtClean="0">
                          <a:solidFill>
                            <a:schemeClr val="dk1"/>
                          </a:solidFill>
                          <a:latin typeface="+mn-lt"/>
                          <a:ea typeface="+mn-ea"/>
                          <a:cs typeface="+mn-cs"/>
                        </a:rPr>
                        <a:t>sediul</a:t>
                      </a:r>
                      <a:r>
                        <a:rPr lang="en-US" sz="1200" b="0" i="0" u="none" strike="noStrike" kern="1200" baseline="0" dirty="0" smtClean="0">
                          <a:solidFill>
                            <a:schemeClr val="dk1"/>
                          </a:solidFill>
                          <a:latin typeface="+mn-lt"/>
                          <a:ea typeface="+mn-ea"/>
                          <a:cs typeface="+mn-cs"/>
                        </a:rPr>
                        <a:t> </a:t>
                      </a:r>
                      <a:r>
                        <a:rPr lang="en-US" sz="1200" b="0" i="0" u="none" strike="noStrike" kern="1200" baseline="0" dirty="0" err="1" smtClean="0">
                          <a:solidFill>
                            <a:schemeClr val="dk1"/>
                          </a:solidFill>
                          <a:latin typeface="+mn-lt"/>
                          <a:ea typeface="+mn-ea"/>
                          <a:cs typeface="+mn-cs"/>
                        </a:rPr>
                        <a:t>este</a:t>
                      </a:r>
                      <a:r>
                        <a:rPr lang="en-US" sz="1200" b="0" i="0" u="none" strike="noStrike" kern="1200" baseline="0" dirty="0" smtClean="0">
                          <a:solidFill>
                            <a:schemeClr val="dk1"/>
                          </a:solidFill>
                          <a:latin typeface="+mn-lt"/>
                          <a:ea typeface="+mn-ea"/>
                          <a:cs typeface="+mn-cs"/>
                        </a:rPr>
                        <a:t> </a:t>
                      </a:r>
                      <a:r>
                        <a:rPr lang="en-US" sz="1200" b="0" i="0" u="none" strike="noStrike" kern="1200" baseline="0" dirty="0" err="1" smtClean="0">
                          <a:solidFill>
                            <a:schemeClr val="dk1"/>
                          </a:solidFill>
                          <a:latin typeface="+mn-lt"/>
                          <a:ea typeface="+mn-ea"/>
                          <a:cs typeface="+mn-cs"/>
                        </a:rPr>
                        <a:t>locul</a:t>
                      </a:r>
                      <a:r>
                        <a:rPr lang="en-US" sz="1200" b="0" i="0" u="none" strike="noStrike" kern="1200" baseline="0" dirty="0" smtClean="0">
                          <a:solidFill>
                            <a:schemeClr val="dk1"/>
                          </a:solidFill>
                          <a:latin typeface="+mn-lt"/>
                          <a:ea typeface="+mn-ea"/>
                          <a:cs typeface="+mn-cs"/>
                        </a:rPr>
                        <a:t> </a:t>
                      </a:r>
                      <a:r>
                        <a:rPr lang="en-US" sz="1200" b="0" i="0" u="none" strike="noStrike" kern="1200" baseline="0" dirty="0" err="1" smtClean="0">
                          <a:solidFill>
                            <a:schemeClr val="dk1"/>
                          </a:solidFill>
                          <a:latin typeface="+mn-lt"/>
                          <a:ea typeface="+mn-ea"/>
                          <a:cs typeface="+mn-cs"/>
                        </a:rPr>
                        <a:t>în</a:t>
                      </a:r>
                      <a:r>
                        <a:rPr lang="ro-RO" sz="1200" b="0" i="0" u="none" strike="noStrike" kern="1200" baseline="0" dirty="0" smtClean="0">
                          <a:solidFill>
                            <a:schemeClr val="dk1"/>
                          </a:solidFill>
                          <a:latin typeface="+mn-lt"/>
                          <a:ea typeface="+mn-ea"/>
                          <a:cs typeface="+mn-cs"/>
                        </a:rPr>
                        <a:t>/din</a:t>
                      </a:r>
                      <a:r>
                        <a:rPr lang="en-US" sz="1200" b="0" i="0" u="none" strike="noStrike" kern="1200" baseline="0" dirty="0" smtClean="0">
                          <a:solidFill>
                            <a:schemeClr val="dk1"/>
                          </a:solidFill>
                          <a:latin typeface="+mn-lt"/>
                          <a:ea typeface="+mn-ea"/>
                          <a:cs typeface="+mn-cs"/>
                        </a:rPr>
                        <a:t> care </a:t>
                      </a:r>
                      <a:r>
                        <a:rPr lang="ro-RO" sz="1200" b="0" i="0" u="none" strike="noStrike" kern="1200" baseline="0" dirty="0" smtClean="0">
                          <a:solidFill>
                            <a:schemeClr val="dk1"/>
                          </a:solidFill>
                          <a:latin typeface="+mn-lt"/>
                          <a:ea typeface="+mn-ea"/>
                          <a:cs typeface="+mn-cs"/>
                        </a:rPr>
                        <a:t>șoferii</a:t>
                      </a:r>
                      <a:r>
                        <a:rPr lang="en-US" sz="1200" b="0" i="0" u="none" strike="noStrike" kern="1200" baseline="0" dirty="0" smtClean="0">
                          <a:solidFill>
                            <a:schemeClr val="dk1"/>
                          </a:solidFill>
                          <a:latin typeface="+mn-lt"/>
                          <a:ea typeface="+mn-ea"/>
                          <a:cs typeface="+mn-cs"/>
                        </a:rPr>
                        <a:t> </a:t>
                      </a:r>
                      <a:r>
                        <a:rPr lang="en-US" sz="1200" b="0" i="0" u="none" strike="noStrike" kern="1200" baseline="0" dirty="0" err="1" smtClean="0">
                          <a:solidFill>
                            <a:schemeClr val="dk1"/>
                          </a:solidFill>
                          <a:latin typeface="+mn-lt"/>
                          <a:ea typeface="+mn-ea"/>
                          <a:cs typeface="+mn-cs"/>
                        </a:rPr>
                        <a:t>își</a:t>
                      </a:r>
                      <a:r>
                        <a:rPr lang="en-US" sz="1200" b="0" i="0" u="none" strike="noStrike" kern="1200" baseline="0" dirty="0" smtClean="0">
                          <a:solidFill>
                            <a:schemeClr val="dk1"/>
                          </a:solidFill>
                          <a:latin typeface="+mn-lt"/>
                          <a:ea typeface="+mn-ea"/>
                          <a:cs typeface="+mn-cs"/>
                        </a:rPr>
                        <a:t> </a:t>
                      </a:r>
                      <a:r>
                        <a:rPr lang="en-US" sz="1200" b="0" i="0" u="none" strike="noStrike" kern="1200" baseline="0" dirty="0" err="1" smtClean="0">
                          <a:solidFill>
                            <a:schemeClr val="dk1"/>
                          </a:solidFill>
                          <a:latin typeface="+mn-lt"/>
                          <a:ea typeface="+mn-ea"/>
                          <a:cs typeface="+mn-cs"/>
                        </a:rPr>
                        <a:t>desfășoară</a:t>
                      </a:r>
                      <a:r>
                        <a:rPr lang="en-US" sz="1200" b="0" i="0" u="none" strike="noStrike" kern="1200" baseline="0" dirty="0" smtClean="0">
                          <a:solidFill>
                            <a:schemeClr val="dk1"/>
                          </a:solidFill>
                          <a:latin typeface="+mn-lt"/>
                          <a:ea typeface="+mn-ea"/>
                          <a:cs typeface="+mn-cs"/>
                        </a:rPr>
                        <a:t> </a:t>
                      </a:r>
                      <a:r>
                        <a:rPr lang="en-US" sz="1200" b="0" i="0" u="none" strike="noStrike" kern="1200" baseline="0" dirty="0" err="1" smtClean="0">
                          <a:solidFill>
                            <a:schemeClr val="dk1"/>
                          </a:solidFill>
                          <a:latin typeface="+mn-lt"/>
                          <a:ea typeface="+mn-ea"/>
                          <a:cs typeface="+mn-cs"/>
                        </a:rPr>
                        <a:t>în</a:t>
                      </a:r>
                      <a:r>
                        <a:rPr lang="en-US" sz="1200" b="0" i="0" u="none" strike="noStrike" kern="1200" baseline="0" dirty="0" smtClean="0">
                          <a:solidFill>
                            <a:schemeClr val="dk1"/>
                          </a:solidFill>
                          <a:latin typeface="+mn-lt"/>
                          <a:ea typeface="+mn-ea"/>
                          <a:cs typeface="+mn-cs"/>
                        </a:rPr>
                        <a:t> mod </a:t>
                      </a:r>
                      <a:r>
                        <a:rPr lang="en-US" sz="1200" b="0" i="0" u="none" strike="noStrike" kern="1200" baseline="0" dirty="0" err="1" smtClean="0">
                          <a:solidFill>
                            <a:schemeClr val="dk1"/>
                          </a:solidFill>
                          <a:latin typeface="+mn-lt"/>
                          <a:ea typeface="+mn-ea"/>
                          <a:cs typeface="+mn-cs"/>
                        </a:rPr>
                        <a:t>obișnuit</a:t>
                      </a:r>
                      <a:r>
                        <a:rPr lang="en-US" sz="1200" b="0" i="0" u="none" strike="noStrike" kern="1200" baseline="0" dirty="0" smtClean="0">
                          <a:solidFill>
                            <a:schemeClr val="dk1"/>
                          </a:solidFill>
                          <a:latin typeface="+mn-lt"/>
                          <a:ea typeface="+mn-ea"/>
                          <a:cs typeface="+mn-cs"/>
                        </a:rPr>
                        <a:t> </a:t>
                      </a:r>
                      <a:r>
                        <a:rPr lang="en-US" sz="1200" b="0" i="0" u="none" strike="noStrike" kern="1200" baseline="0" dirty="0" err="1" smtClean="0">
                          <a:solidFill>
                            <a:schemeClr val="dk1"/>
                          </a:solidFill>
                          <a:latin typeface="+mn-lt"/>
                          <a:ea typeface="+mn-ea"/>
                          <a:cs typeface="+mn-cs"/>
                        </a:rPr>
                        <a:t>activitatea</a:t>
                      </a:r>
                      <a:endParaRPr lang="ro-RO" sz="1200" dirty="0"/>
                    </a:p>
                  </a:txBody>
                  <a:tcPr/>
                </a:tc>
                <a:tc>
                  <a:txBody>
                    <a:bodyPr/>
                    <a:lstStyle/>
                    <a:p>
                      <a:endParaRPr lang="en-US" sz="1200"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vi-VN" sz="1200" dirty="0" smtClean="0"/>
                        <a:t>Roma I aplicat în mod sofisticat dacă după un an de activitate peste 10% din angajati au contracte de muncă guvernate de legile altor state decât statul de stabilire al firmei, atunci firma trebuie să raporteze acest lucru autorităților competente și va fi considerată cu risc sporit</a:t>
                      </a:r>
                      <a:endParaRPr lang="en-US" sz="1200" dirty="0"/>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a:tc>
              </a:tr>
              <a:tr h="380459">
                <a:tc gridSpan="6">
                  <a:txBody>
                    <a:bodyPr/>
                    <a:lstStyle/>
                    <a:p>
                      <a:pPr lvl="0" algn="ctr">
                        <a:buFont typeface="Wingdings" panose="05000000000000000000" pitchFamily="2" charset="2"/>
                        <a:buNone/>
                      </a:pPr>
                      <a:r>
                        <a:rPr lang="ro-RO" sz="1600" b="1" dirty="0" smtClean="0">
                          <a:solidFill>
                            <a:srgbClr val="0070C0"/>
                          </a:solidFill>
                        </a:rPr>
                        <a:t>Revizuirea Regulamentului nr. 1072/2009 privind accesul la piața TR marfă</a:t>
                      </a:r>
                      <a:endParaRPr lang="ro-RO" sz="1600" dirty="0">
                        <a:solidFill>
                          <a:srgbClr val="0070C0"/>
                        </a:solidFill>
                      </a:endParaRPr>
                    </a:p>
                  </a:txBody>
                  <a:tcPr/>
                </a:tc>
                <a:tc hMerge="1">
                  <a:txBody>
                    <a:bodyPr/>
                    <a:lstStyle/>
                    <a:p>
                      <a:endParaRPr lang="ro-RO" dirty="0"/>
                    </a:p>
                  </a:txBody>
                  <a:tcPr/>
                </a:tc>
                <a:tc hMerge="1">
                  <a:txBody>
                    <a:bodyPr/>
                    <a:lstStyle/>
                    <a:p>
                      <a:endParaRPr lang="ro-RO" dirty="0"/>
                    </a:p>
                  </a:txBody>
                  <a:tcPr/>
                </a:tc>
                <a:tc hMerge="1">
                  <a:txBody>
                    <a:bodyPr/>
                    <a:lstStyle/>
                    <a:p>
                      <a:endParaRPr lang="en-US"/>
                    </a:p>
                  </a:txBody>
                  <a:tcPr/>
                </a:tc>
                <a:tc hMerge="1">
                  <a:txBody>
                    <a:bodyPr/>
                    <a:lstStyle/>
                    <a:p>
                      <a:endParaRPr lang="ro-RO"/>
                    </a:p>
                  </a:txBody>
                  <a:tcPr/>
                </a:tc>
                <a:tc hMerge="1">
                  <a:txBody>
                    <a:bodyPr/>
                    <a:lstStyle/>
                    <a:p>
                      <a:endParaRPr lang="en-US" sz="1100" dirty="0"/>
                    </a:p>
                  </a:txBody>
                  <a:tcPr/>
                </a:tc>
              </a:tr>
              <a:tr h="469059">
                <a:tc>
                  <a:txBody>
                    <a:bodyPr/>
                    <a:lstStyle/>
                    <a:p>
                      <a:r>
                        <a:rPr lang="ro-RO" sz="1200" b="1" dirty="0" smtClean="0">
                          <a:solidFill>
                            <a:schemeClr val="tx1"/>
                          </a:solidFill>
                        </a:rPr>
                        <a:t>5 zile </a:t>
                      </a:r>
                      <a:r>
                        <a:rPr lang="ro-RO" sz="1200" dirty="0" smtClean="0">
                          <a:solidFill>
                            <a:schemeClr val="tx1"/>
                          </a:solidFill>
                        </a:rPr>
                        <a:t>cabotaj și fără limită de operațiuni</a:t>
                      </a:r>
                      <a:endParaRPr lang="ro-RO"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sz="1200" b="1" dirty="0" smtClean="0"/>
                        <a:t>7 zile / 3 </a:t>
                      </a:r>
                      <a:r>
                        <a:rPr lang="ro-RO" sz="1200" dirty="0" smtClean="0"/>
                        <a:t>operațiuni cabotaj              + </a:t>
                      </a:r>
                      <a:r>
                        <a:rPr lang="ro-RO" sz="1200" b="1" dirty="0" err="1" smtClean="0">
                          <a:solidFill>
                            <a:srgbClr val="FF3300"/>
                          </a:solidFill>
                        </a:rPr>
                        <a:t>cooling</a:t>
                      </a:r>
                      <a:r>
                        <a:rPr lang="ro-RO" sz="1200" b="1" dirty="0" smtClean="0">
                          <a:solidFill>
                            <a:srgbClr val="FF3300"/>
                          </a:solidFill>
                        </a:rPr>
                        <a:t> off de 5 zile</a:t>
                      </a:r>
                    </a:p>
                  </a:txBody>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o-RO" sz="1200" b="1" dirty="0" smtClean="0"/>
                        <a:t>3 zile </a:t>
                      </a:r>
                      <a:r>
                        <a:rPr lang="ro-RO" sz="1200" b="0" dirty="0" err="1" smtClean="0"/>
                        <a:t>cabotaj,</a:t>
                      </a:r>
                      <a:r>
                        <a:rPr lang="ro-RO" sz="1200" dirty="0" err="1" smtClean="0"/>
                        <a:t>fără</a:t>
                      </a:r>
                      <a:r>
                        <a:rPr lang="ro-RO" sz="1200" dirty="0" smtClean="0"/>
                        <a:t> limită op. </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200" dirty="0" smtClean="0"/>
                        <a:t>+</a:t>
                      </a:r>
                      <a:r>
                        <a:rPr lang="ro-RO" sz="1200" baseline="0" dirty="0" smtClean="0"/>
                        <a:t> </a:t>
                      </a:r>
                      <a:r>
                        <a:rPr lang="ro-RO" sz="1200" dirty="0" err="1" smtClean="0">
                          <a:solidFill>
                            <a:srgbClr val="FF3300"/>
                          </a:solidFill>
                        </a:rPr>
                        <a:t>cooling</a:t>
                      </a:r>
                      <a:r>
                        <a:rPr lang="ro-RO" sz="1200" dirty="0" smtClean="0">
                          <a:solidFill>
                            <a:srgbClr val="FF3300"/>
                          </a:solidFill>
                        </a:rPr>
                        <a:t> off de </a:t>
                      </a:r>
                      <a:r>
                        <a:rPr lang="ro-RO" sz="1200" b="1" dirty="0" smtClean="0">
                          <a:solidFill>
                            <a:srgbClr val="FF3300"/>
                          </a:solidFill>
                        </a:rPr>
                        <a:t>60 h</a:t>
                      </a:r>
                      <a:r>
                        <a:rPr lang="ro-RO" sz="1200" b="1" baseline="0" dirty="0" smtClean="0">
                          <a:solidFill>
                            <a:srgbClr val="FF3300"/>
                          </a:solidFill>
                        </a:rPr>
                        <a:t> </a:t>
                      </a:r>
                      <a:r>
                        <a:rPr lang="ro-RO" sz="1200" b="1" dirty="0" smtClean="0"/>
                        <a:t>(2,5zile)</a:t>
                      </a:r>
                      <a:r>
                        <a:rPr lang="ro-RO" sz="1200" dirty="0" smtClean="0"/>
                        <a:t> </a:t>
                      </a:r>
                    </a:p>
                  </a:txBody>
                  <a:tcPr/>
                </a:tc>
                <a:tc hMerge="1">
                  <a:txBody>
                    <a:bodyPr/>
                    <a:lstStyle/>
                    <a:p>
                      <a:endParaRPr lang="en-US"/>
                    </a:p>
                  </a:txBody>
                  <a:tcPr/>
                </a:tc>
                <a:tc hMerge="1">
                  <a:txBody>
                    <a:bodyPr/>
                    <a:lstStyle/>
                    <a:p>
                      <a:endParaRPr lang="ro-RO"/>
                    </a:p>
                  </a:txBody>
                  <a:tcPr/>
                </a:tc>
                <a:tc>
                  <a:txBody>
                    <a:bodyPr/>
                    <a:lstStyle/>
                    <a:p>
                      <a:pPr marL="171450" indent="-171450">
                        <a:buFontTx/>
                        <a:buChar char="-"/>
                      </a:pPr>
                      <a:r>
                        <a:rPr lang="ro-RO" sz="1200" dirty="0" smtClean="0"/>
                        <a:t>menținerea</a:t>
                      </a:r>
                      <a:r>
                        <a:rPr lang="ro-RO" sz="1200" baseline="0" dirty="0" smtClean="0"/>
                        <a:t> regulilor actuale</a:t>
                      </a:r>
                      <a:endParaRPr lang="ro-RO" sz="1200" b="1" baseline="0" dirty="0" smtClean="0"/>
                    </a:p>
                    <a:p>
                      <a:pPr marL="171450" indent="-171450">
                        <a:buFontTx/>
                        <a:buChar char="-"/>
                      </a:pPr>
                      <a:r>
                        <a:rPr lang="ro-RO" sz="1200" b="1" baseline="0" dirty="0" err="1" smtClean="0"/>
                        <a:t>cooling</a:t>
                      </a:r>
                      <a:r>
                        <a:rPr lang="ro-RO" sz="1200" b="1" baseline="0" dirty="0" smtClean="0"/>
                        <a:t> off 4 zile</a:t>
                      </a:r>
                      <a:endParaRPr lang="en-US" sz="1200" b="1" dirty="0"/>
                    </a:p>
                  </a:txBody>
                  <a:tcPr/>
                </a:tc>
              </a:tr>
            </a:tbl>
          </a:graphicData>
        </a:graphic>
      </p:graphicFrame>
      <p:sp>
        <p:nvSpPr>
          <p:cNvPr id="4" name="Titlu 1"/>
          <p:cNvSpPr txBox="1">
            <a:spLocks/>
          </p:cNvSpPr>
          <p:nvPr/>
        </p:nvSpPr>
        <p:spPr>
          <a:xfrm>
            <a:off x="0" y="804863"/>
            <a:ext cx="8856984" cy="490537"/>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ro-RO" sz="1600" b="1" i="0" u="none" strike="noStrike" kern="0" cap="none" spc="0" normalizeH="0" baseline="0" noProof="0" dirty="0" smtClean="0">
                <a:ln>
                  <a:noFill/>
                </a:ln>
                <a:solidFill>
                  <a:srgbClr val="C00000"/>
                </a:solidFill>
                <a:effectLst/>
                <a:uLnTx/>
                <a:uFillTx/>
                <a:latin typeface="+mj-lt"/>
                <a:ea typeface="+mj-ea"/>
                <a:cs typeface="+mj-cs"/>
              </a:rPr>
              <a:t>ACORD </a:t>
            </a:r>
            <a:r>
              <a:rPr kumimoji="0" lang="ro-RO" sz="1600" b="1" i="0" u="none" strike="noStrike" kern="0" cap="none" spc="0" normalizeH="0" baseline="0" noProof="0" dirty="0" err="1" smtClean="0">
                <a:ln>
                  <a:noFill/>
                </a:ln>
                <a:solidFill>
                  <a:srgbClr val="C00000"/>
                </a:solidFill>
                <a:effectLst/>
                <a:uLnTx/>
                <a:uFillTx/>
                <a:latin typeface="+mj-lt"/>
                <a:ea typeface="+mj-ea"/>
                <a:cs typeface="+mj-cs"/>
              </a:rPr>
              <a:t>Trialog</a:t>
            </a:r>
            <a:r>
              <a:rPr kumimoji="0" lang="ro-RO" sz="1600" b="1" i="0" u="none" strike="noStrike" kern="0" cap="none" spc="0" normalizeH="0" baseline="0" noProof="0" dirty="0" smtClean="0">
                <a:ln>
                  <a:noFill/>
                </a:ln>
                <a:solidFill>
                  <a:srgbClr val="C00000"/>
                </a:solidFill>
                <a:effectLst/>
                <a:uLnTx/>
                <a:uFillTx/>
                <a:latin typeface="+mj-lt"/>
                <a:ea typeface="+mj-ea"/>
                <a:cs typeface="+mj-cs"/>
              </a:rPr>
              <a:t> privind accesul la profesie și la piața de transport rutier de marfă </a:t>
            </a:r>
            <a:endParaRPr kumimoji="0" lang="en-US" sz="1600" b="1" i="0" u="none" strike="noStrike" kern="0" cap="none" spc="0" normalizeH="0" baseline="0" noProof="0" dirty="0">
              <a:ln>
                <a:noFill/>
              </a:ln>
              <a:solidFill>
                <a:srgbClr val="C00000"/>
              </a:solidFill>
              <a:effectLst/>
              <a:uLnTx/>
              <a:uFillTx/>
              <a:latin typeface="+mj-lt"/>
              <a:ea typeface="+mj-ea"/>
              <a:cs typeface="+mj-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Substituent conținut 3"/>
          <p:cNvGraphicFramePr>
            <a:graphicFrameLocks/>
          </p:cNvGraphicFramePr>
          <p:nvPr>
            <p:extLst>
              <p:ext uri="{D42A27DB-BD31-4B8C-83A1-F6EECF244321}">
                <p14:modId xmlns:p14="http://schemas.microsoft.com/office/powerpoint/2010/main" xmlns="" val="2938145701"/>
              </p:ext>
            </p:extLst>
          </p:nvPr>
        </p:nvGraphicFramePr>
        <p:xfrm>
          <a:off x="1" y="1463040"/>
          <a:ext cx="9143999" cy="3931920"/>
        </p:xfrm>
        <a:graphic>
          <a:graphicData uri="http://schemas.openxmlformats.org/drawingml/2006/table">
            <a:tbl>
              <a:tblPr firstRow="1" bandRow="1">
                <a:tableStyleId>{5C22544A-7EE6-4342-B048-85BDC9FD1C3A}</a:tableStyleId>
              </a:tblPr>
              <a:tblGrid>
                <a:gridCol w="2342678"/>
                <a:gridCol w="2267107"/>
                <a:gridCol w="2267107"/>
                <a:gridCol w="2267107"/>
              </a:tblGrid>
              <a:tr h="370840">
                <a:tc>
                  <a:txBody>
                    <a:bodyPr/>
                    <a:lstStyle/>
                    <a:p>
                      <a:r>
                        <a:rPr lang="ro-RO" sz="1200" dirty="0" smtClean="0"/>
                        <a:t> COMISIA EUROPEANĂ</a:t>
                      </a:r>
                      <a:r>
                        <a:rPr lang="ro-RO" sz="1200" baseline="0" dirty="0" smtClean="0"/>
                        <a:t> </a:t>
                      </a:r>
                    </a:p>
                    <a:p>
                      <a:r>
                        <a:rPr lang="ro-RO" sz="1200" baseline="0" dirty="0" smtClean="0"/>
                        <a:t>– propunere PM1 31.05.17</a:t>
                      </a:r>
                      <a:endParaRPr lang="ro-RO" sz="1200" dirty="0"/>
                    </a:p>
                  </a:txBody>
                  <a:tcPr/>
                </a:tc>
                <a:tc>
                  <a:txBody>
                    <a:bodyPr/>
                    <a:lstStyle/>
                    <a:p>
                      <a:r>
                        <a:rPr lang="ro-RO" sz="1200" dirty="0" smtClean="0"/>
                        <a:t>CONSILIUL DE</a:t>
                      </a:r>
                      <a:r>
                        <a:rPr lang="ro-RO" sz="1200" baseline="0" dirty="0" smtClean="0"/>
                        <a:t> TRANSPORT  UE - </a:t>
                      </a:r>
                      <a:r>
                        <a:rPr lang="ro-RO" sz="1200" dirty="0" smtClean="0"/>
                        <a:t>Abordare Generală  03.12.2018</a:t>
                      </a:r>
                      <a:endParaRPr lang="ro-RO" sz="1200" dirty="0"/>
                    </a:p>
                  </a:txBody>
                  <a:tcPr/>
                </a:tc>
                <a:tc>
                  <a:txBody>
                    <a:bodyPr/>
                    <a:lstStyle/>
                    <a:p>
                      <a:r>
                        <a:rPr lang="ro-RO" sz="1200" dirty="0" smtClean="0"/>
                        <a:t>PARLAMENT</a:t>
                      </a:r>
                      <a:r>
                        <a:rPr lang="ro-RO" sz="1200" baseline="0" dirty="0" smtClean="0"/>
                        <a:t> EUROPEAN</a:t>
                      </a:r>
                    </a:p>
                    <a:p>
                      <a:r>
                        <a:rPr lang="ro-RO" sz="1200" baseline="0" dirty="0" smtClean="0"/>
                        <a:t>- Prima lectură 04.04.2019</a:t>
                      </a:r>
                      <a:endParaRPr lang="ro-RO" sz="1200" dirty="0"/>
                    </a:p>
                  </a:txBody>
                  <a:tcPr/>
                </a:tc>
                <a:tc>
                  <a:txBody>
                    <a:bodyPr/>
                    <a:lstStyle/>
                    <a:p>
                      <a:r>
                        <a:rPr lang="ro-RO" sz="1200" baseline="0" dirty="0" smtClean="0"/>
                        <a:t> </a:t>
                      </a:r>
                      <a:r>
                        <a:rPr lang="ro-RO" sz="1200" baseline="0" dirty="0" smtClean="0">
                          <a:solidFill>
                            <a:srgbClr val="FF0000"/>
                          </a:solidFill>
                        </a:rPr>
                        <a:t>ACORD</a:t>
                      </a:r>
                      <a:endParaRPr lang="en-US" sz="1200" dirty="0">
                        <a:solidFill>
                          <a:srgbClr val="FF0000"/>
                        </a:solidFill>
                      </a:endParaRPr>
                    </a:p>
                  </a:txBody>
                  <a:tcPr/>
                </a:tc>
              </a:tr>
              <a:tr h="370840">
                <a:tc>
                  <a:txBody>
                    <a:bodyPr/>
                    <a:lstStyle/>
                    <a:p>
                      <a:r>
                        <a:rPr lang="ro-RO" sz="1200" b="1" dirty="0" smtClean="0"/>
                        <a:t>Aplicare</a:t>
                      </a:r>
                      <a:r>
                        <a:rPr lang="ro-RO" sz="1200" b="1" baseline="0" dirty="0" smtClean="0"/>
                        <a:t> PWD</a:t>
                      </a:r>
                      <a:r>
                        <a:rPr lang="ro-RO" sz="1200" baseline="0" dirty="0" smtClean="0"/>
                        <a:t>: </a:t>
                      </a:r>
                    </a:p>
                    <a:p>
                      <a:r>
                        <a:rPr lang="ro-RO" sz="1200" baseline="0" dirty="0" smtClean="0"/>
                        <a:t>Cabotaj</a:t>
                      </a:r>
                    </a:p>
                    <a:p>
                      <a:r>
                        <a:rPr lang="ro-RO" sz="1200" baseline="0" dirty="0" smtClean="0"/>
                        <a:t>transport internațional </a:t>
                      </a:r>
                      <a:r>
                        <a:rPr lang="en-US" sz="1200" baseline="0" dirty="0" smtClean="0"/>
                        <a:t>&gt;</a:t>
                      </a:r>
                      <a:r>
                        <a:rPr lang="ro-RO" sz="1200" dirty="0" smtClean="0"/>
                        <a:t>prag 3 zile </a:t>
                      </a:r>
                    </a:p>
                    <a:p>
                      <a:r>
                        <a:rPr lang="ro-RO" sz="1200" b="1" dirty="0" smtClean="0"/>
                        <a:t>Exclus: </a:t>
                      </a:r>
                      <a:r>
                        <a:rPr lang="ro-RO" sz="1200" dirty="0" smtClean="0"/>
                        <a:t>tranzit </a:t>
                      </a:r>
                      <a:endParaRPr lang="ro-RO" sz="1200" dirty="0"/>
                    </a:p>
                  </a:txBody>
                  <a:tcPr/>
                </a:tc>
                <a:tc>
                  <a:txBody>
                    <a:bodyPr/>
                    <a:lstStyle/>
                    <a:p>
                      <a:r>
                        <a:rPr lang="ro-RO" sz="1200" b="1" dirty="0" smtClean="0"/>
                        <a:t>Aplicare PWD</a:t>
                      </a:r>
                      <a:r>
                        <a:rPr lang="ro-RO" sz="1200" dirty="0" smtClean="0"/>
                        <a:t>:</a:t>
                      </a:r>
                      <a:r>
                        <a:rPr lang="ro-RO" sz="1200" baseline="0" dirty="0" smtClean="0"/>
                        <a:t> </a:t>
                      </a:r>
                    </a:p>
                    <a:p>
                      <a:r>
                        <a:rPr lang="ro-RO" sz="1200" baseline="0" dirty="0" smtClean="0"/>
                        <a:t>Cabotaj</a:t>
                      </a:r>
                      <a:r>
                        <a:rPr lang="en-US" sz="1200" baseline="0" dirty="0" smtClean="0"/>
                        <a:t>+</a:t>
                      </a:r>
                      <a:r>
                        <a:rPr lang="ro-RO" sz="1200" baseline="0" dirty="0" err="1" smtClean="0"/>
                        <a:t>cross</a:t>
                      </a:r>
                      <a:r>
                        <a:rPr lang="ro-RO" sz="1200" baseline="0" dirty="0" smtClean="0"/>
                        <a:t> trade</a:t>
                      </a:r>
                    </a:p>
                    <a:p>
                      <a:r>
                        <a:rPr lang="ro-RO" sz="1200" b="1" baseline="0" dirty="0" smtClean="0"/>
                        <a:t>Exclus</a:t>
                      </a:r>
                      <a:r>
                        <a:rPr lang="ro-RO" sz="1200" baseline="0" dirty="0" smtClean="0"/>
                        <a:t> : transport bilateral +1(2) </a:t>
                      </a:r>
                      <a:r>
                        <a:rPr lang="ro-RO" sz="1200" baseline="0" dirty="0" err="1" smtClean="0"/>
                        <a:t>cross</a:t>
                      </a:r>
                      <a:r>
                        <a:rPr lang="ro-RO" sz="1200" baseline="0" dirty="0" smtClean="0"/>
                        <a:t> trade*</a:t>
                      </a:r>
                      <a:endParaRPr lang="ro-RO" sz="1200" dirty="0"/>
                    </a:p>
                  </a:txBody>
                  <a:tcPr/>
                </a:tc>
                <a:tc>
                  <a:txBody>
                    <a:bodyPr/>
                    <a:lstStyle/>
                    <a:p>
                      <a:r>
                        <a:rPr lang="ro-RO" sz="1200" b="1" dirty="0" smtClean="0"/>
                        <a:t>Aplicare PWD</a:t>
                      </a:r>
                      <a:r>
                        <a:rPr lang="ro-RO" sz="1200" dirty="0" smtClean="0"/>
                        <a:t>:</a:t>
                      </a:r>
                      <a:r>
                        <a:rPr lang="ro-RO" sz="1200" baseline="0" dirty="0" smtClean="0"/>
                        <a:t> </a:t>
                      </a:r>
                    </a:p>
                    <a:p>
                      <a:r>
                        <a:rPr lang="ro-RO" sz="1200" baseline="0" dirty="0" smtClean="0"/>
                        <a:t>Cabotaj</a:t>
                      </a:r>
                      <a:r>
                        <a:rPr lang="en-US" sz="1200" baseline="0" dirty="0" smtClean="0"/>
                        <a:t>+</a:t>
                      </a:r>
                      <a:r>
                        <a:rPr lang="ro-RO" sz="1200" baseline="0" dirty="0" err="1" smtClean="0"/>
                        <a:t>cross</a:t>
                      </a:r>
                      <a:r>
                        <a:rPr lang="ro-RO" sz="1200" baseline="0" dirty="0" smtClean="0"/>
                        <a:t> trade</a:t>
                      </a:r>
                      <a:r>
                        <a:rPr lang="en-US" sz="1200" baseline="0" dirty="0" smtClean="0">
                          <a:solidFill>
                            <a:schemeClr val="tx1"/>
                          </a:solidFill>
                        </a:rPr>
                        <a:t>+</a:t>
                      </a:r>
                      <a:r>
                        <a:rPr lang="en-US" sz="1200" baseline="0" dirty="0" smtClean="0">
                          <a:solidFill>
                            <a:srgbClr val="FF0000"/>
                          </a:solidFill>
                        </a:rPr>
                        <a:t>t.</a:t>
                      </a:r>
                      <a:r>
                        <a:rPr lang="ro-RO" sz="1200" baseline="0" dirty="0" smtClean="0">
                          <a:solidFill>
                            <a:srgbClr val="FF0000"/>
                          </a:solidFill>
                        </a:rPr>
                        <a:t>combinat</a:t>
                      </a:r>
                    </a:p>
                    <a:p>
                      <a:r>
                        <a:rPr lang="ro-RO" sz="1200" b="1" baseline="0" dirty="0" smtClean="0"/>
                        <a:t>Exclus</a:t>
                      </a:r>
                      <a:r>
                        <a:rPr lang="ro-RO" sz="1200" baseline="0" dirty="0" smtClean="0"/>
                        <a:t> : transport bilateral +1(2) operațiuni </a:t>
                      </a:r>
                      <a:r>
                        <a:rPr lang="ro-RO" sz="1200" baseline="0" dirty="0" err="1" smtClean="0"/>
                        <a:t>cross</a:t>
                      </a:r>
                      <a:r>
                        <a:rPr lang="ro-RO" sz="1200" baseline="0" dirty="0" smtClean="0"/>
                        <a:t> trade*</a:t>
                      </a:r>
                      <a:endParaRPr lang="ro-RO" sz="1200" dirty="0" smtClean="0"/>
                    </a:p>
                  </a:txBody>
                  <a:tcPr/>
                </a:tc>
                <a:tc>
                  <a:txBody>
                    <a:bodyPr/>
                    <a:lstStyle/>
                    <a:p>
                      <a:r>
                        <a:rPr lang="vi-VN" sz="1200" b="0" i="0" dirty="0" smtClean="0">
                          <a:solidFill>
                            <a:srgbClr val="000000"/>
                          </a:solidFill>
                          <a:latin typeface="+mn-lt"/>
                        </a:rPr>
                        <a:t>exceptare de la aplicarea directivei detașării pentru </a:t>
                      </a:r>
                      <a:endParaRPr lang="ro-RO" sz="1200" b="0" i="0" dirty="0" smtClean="0">
                        <a:solidFill>
                          <a:srgbClr val="000000"/>
                        </a:solidFill>
                        <a:latin typeface="+mn-lt"/>
                      </a:endParaRPr>
                    </a:p>
                    <a:p>
                      <a:pPr>
                        <a:buFontTx/>
                        <a:buChar char="-"/>
                      </a:pPr>
                      <a:r>
                        <a:rPr lang="vi-VN" sz="1200" b="0" i="0" dirty="0" smtClean="0">
                          <a:solidFill>
                            <a:srgbClr val="000000"/>
                          </a:solidFill>
                          <a:latin typeface="+mn-lt"/>
                        </a:rPr>
                        <a:t>transport bilateral </a:t>
                      </a:r>
                      <a:endParaRPr lang="ro-RO" sz="1200" b="0" i="0" dirty="0" smtClean="0">
                        <a:solidFill>
                          <a:srgbClr val="000000"/>
                        </a:solidFill>
                        <a:latin typeface="+mn-lt"/>
                      </a:endParaRPr>
                    </a:p>
                    <a:p>
                      <a:pPr>
                        <a:buFontTx/>
                        <a:buChar char="-"/>
                      </a:pPr>
                      <a:r>
                        <a:rPr lang="vi-VN" sz="1200" b="0" i="0" dirty="0" smtClean="0">
                          <a:solidFill>
                            <a:srgbClr val="000000"/>
                          </a:solidFill>
                          <a:latin typeface="+mn-lt"/>
                        </a:rPr>
                        <a:t>tranzit </a:t>
                      </a:r>
                      <a:endParaRPr lang="ro-RO" sz="1200" b="0" i="0" dirty="0" smtClean="0">
                        <a:solidFill>
                          <a:srgbClr val="000000"/>
                        </a:solidFill>
                        <a:latin typeface="+mn-lt"/>
                      </a:endParaRPr>
                    </a:p>
                    <a:p>
                      <a:pPr>
                        <a:buFontTx/>
                        <a:buChar char="-"/>
                      </a:pPr>
                      <a:r>
                        <a:rPr lang="vi-VN" sz="1200" b="0" i="0" dirty="0" smtClean="0">
                          <a:solidFill>
                            <a:srgbClr val="000000"/>
                          </a:solidFill>
                          <a:latin typeface="+mn-lt"/>
                        </a:rPr>
                        <a:t> doar pentru câte o operațiune de cross-trade legată de fiecare sens dintr-un transport bilateral</a:t>
                      </a:r>
                      <a:r>
                        <a:rPr lang="ro-RO" sz="1200" dirty="0" smtClean="0"/>
                        <a:t> (2)</a:t>
                      </a:r>
                      <a:endParaRPr lang="en-US" sz="1200"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ro-RO" sz="1200" dirty="0"/>
                    </a:p>
                  </a:txBody>
                  <a:tcPr/>
                </a:tc>
                <a:tc>
                  <a:txBody>
                    <a:bodyPr/>
                    <a:lstStyle/>
                    <a:p>
                      <a:r>
                        <a:rPr lang="ro-RO" sz="1200" kern="1200" dirty="0" smtClean="0">
                          <a:solidFill>
                            <a:schemeClr val="dk1"/>
                          </a:solidFill>
                          <a:effectLst/>
                          <a:latin typeface="+mn-lt"/>
                          <a:ea typeface="+mn-ea"/>
                          <a:cs typeface="+mn-cs"/>
                        </a:rPr>
                        <a:t>*</a:t>
                      </a:r>
                      <a:r>
                        <a:rPr lang="ro-RO" sz="1200" b="1" kern="1200" dirty="0" smtClean="0">
                          <a:solidFill>
                            <a:schemeClr val="dk1"/>
                          </a:solidFill>
                          <a:effectLst/>
                          <a:latin typeface="+mn-lt"/>
                          <a:ea typeface="+mn-ea"/>
                          <a:cs typeface="+mn-cs"/>
                        </a:rPr>
                        <a:t>Derogare transport </a:t>
                      </a:r>
                      <a:r>
                        <a:rPr lang="ro-RO" sz="1200" b="1" kern="1200" dirty="0" err="1" smtClean="0">
                          <a:solidFill>
                            <a:schemeClr val="dk1"/>
                          </a:solidFill>
                          <a:effectLst/>
                          <a:latin typeface="+mn-lt"/>
                          <a:ea typeface="+mn-ea"/>
                          <a:cs typeface="+mn-cs"/>
                        </a:rPr>
                        <a:t>cross</a:t>
                      </a:r>
                      <a:r>
                        <a:rPr lang="ro-RO" sz="1200" b="1" kern="1200" dirty="0" smtClean="0">
                          <a:solidFill>
                            <a:schemeClr val="dk1"/>
                          </a:solidFill>
                          <a:effectLst/>
                          <a:latin typeface="+mn-lt"/>
                          <a:ea typeface="+mn-ea"/>
                          <a:cs typeface="+mn-cs"/>
                        </a:rPr>
                        <a:t>-trade</a:t>
                      </a:r>
                      <a:r>
                        <a:rPr lang="ro-RO" sz="1200" kern="1200" dirty="0" smtClean="0">
                          <a:solidFill>
                            <a:schemeClr val="dk1"/>
                          </a:solidFill>
                          <a:effectLst/>
                          <a:latin typeface="+mn-lt"/>
                          <a:ea typeface="+mn-ea"/>
                          <a:cs typeface="+mn-cs"/>
                        </a:rPr>
                        <a:t> doar dacă se utilizează un vehicul echipat cu</a:t>
                      </a:r>
                      <a:r>
                        <a:rPr lang="ro-RO" sz="1200" b="1" kern="1200" dirty="0" smtClean="0">
                          <a:solidFill>
                            <a:schemeClr val="dk1"/>
                          </a:solidFill>
                          <a:effectLst/>
                          <a:latin typeface="+mn-lt"/>
                          <a:ea typeface="+mn-ea"/>
                          <a:cs typeface="+mn-cs"/>
                        </a:rPr>
                        <a:t> ST2-</a:t>
                      </a:r>
                      <a:r>
                        <a:rPr lang="ro-RO" sz="1200" kern="1200" dirty="0" smtClean="0">
                          <a:solidFill>
                            <a:schemeClr val="dk1"/>
                          </a:solidFill>
                          <a:effectLst/>
                          <a:latin typeface="+mn-lt"/>
                          <a:ea typeface="+mn-ea"/>
                          <a:cs typeface="+mn-cs"/>
                        </a:rPr>
                        <a:t> tahograf inteligent de a doua generație.</a:t>
                      </a:r>
                      <a:endParaRPr lang="ro-RO" sz="1200" dirty="0"/>
                    </a:p>
                  </a:txBody>
                  <a:tcPr/>
                </a:tc>
                <a:tc>
                  <a:txBody>
                    <a:bodyPr/>
                    <a:lstStyle/>
                    <a:p>
                      <a:r>
                        <a:rPr lang="ro-RO" sz="1200" kern="1200" dirty="0" smtClean="0">
                          <a:solidFill>
                            <a:schemeClr val="dk1"/>
                          </a:solidFill>
                          <a:effectLst/>
                          <a:latin typeface="+mn-lt"/>
                          <a:ea typeface="+mn-ea"/>
                          <a:cs typeface="+mn-cs"/>
                        </a:rPr>
                        <a:t>* </a:t>
                      </a:r>
                      <a:r>
                        <a:rPr lang="ro-RO" sz="1200" b="1" kern="1200" dirty="0" smtClean="0">
                          <a:solidFill>
                            <a:schemeClr val="dk1"/>
                          </a:solidFill>
                          <a:effectLst/>
                          <a:latin typeface="+mn-lt"/>
                          <a:ea typeface="+mn-ea"/>
                          <a:cs typeface="+mn-cs"/>
                        </a:rPr>
                        <a:t>Derogare transport </a:t>
                      </a:r>
                      <a:r>
                        <a:rPr lang="ro-RO" sz="1200" b="1" kern="1200" dirty="0" err="1" smtClean="0">
                          <a:solidFill>
                            <a:schemeClr val="dk1"/>
                          </a:solidFill>
                          <a:effectLst/>
                          <a:latin typeface="+mn-lt"/>
                          <a:ea typeface="+mn-ea"/>
                          <a:cs typeface="+mn-cs"/>
                        </a:rPr>
                        <a:t>cross</a:t>
                      </a:r>
                      <a:r>
                        <a:rPr lang="ro-RO" sz="1200" b="1" kern="1200" dirty="0" smtClean="0">
                          <a:solidFill>
                            <a:schemeClr val="dk1"/>
                          </a:solidFill>
                          <a:effectLst/>
                          <a:latin typeface="+mn-lt"/>
                          <a:ea typeface="+mn-ea"/>
                          <a:cs typeface="+mn-cs"/>
                        </a:rPr>
                        <a:t>-trade</a:t>
                      </a:r>
                      <a:r>
                        <a:rPr lang="ro-RO" sz="1200" kern="1200" dirty="0" smtClean="0">
                          <a:solidFill>
                            <a:schemeClr val="dk1"/>
                          </a:solidFill>
                          <a:effectLst/>
                          <a:latin typeface="+mn-lt"/>
                          <a:ea typeface="+mn-ea"/>
                          <a:cs typeface="+mn-cs"/>
                        </a:rPr>
                        <a:t> de la data la care șoferii au obligația de a înregistra </a:t>
                      </a:r>
                      <a:r>
                        <a:rPr lang="ro-RO" sz="1200" b="1" kern="1200" dirty="0" smtClean="0">
                          <a:solidFill>
                            <a:schemeClr val="dk1"/>
                          </a:solidFill>
                          <a:effectLst/>
                          <a:latin typeface="+mn-lt"/>
                          <a:ea typeface="+mn-ea"/>
                          <a:cs typeface="+mn-cs"/>
                        </a:rPr>
                        <a:t>manual o trecere a frontierei.</a:t>
                      </a:r>
                      <a:endParaRPr lang="en-US" sz="1200" b="1" kern="1200" dirty="0" smtClean="0">
                        <a:solidFill>
                          <a:schemeClr val="dk1"/>
                        </a:solidFill>
                        <a:effectLst/>
                        <a:latin typeface="+mn-lt"/>
                        <a:ea typeface="+mn-ea"/>
                        <a:cs typeface="+mn-cs"/>
                      </a:endParaRPr>
                    </a:p>
                    <a:p>
                      <a:r>
                        <a:rPr lang="ro-RO" sz="1200" kern="1200" dirty="0" smtClean="0">
                          <a:solidFill>
                            <a:schemeClr val="dk1"/>
                          </a:solidFill>
                          <a:effectLst/>
                          <a:latin typeface="+mn-lt"/>
                          <a:ea typeface="+mn-ea"/>
                          <a:cs typeface="+mn-cs"/>
                        </a:rPr>
                        <a:t>După intrare în vigoare ST2,</a:t>
                      </a:r>
                      <a:r>
                        <a:rPr lang="ro-RO" sz="1200" kern="1200" baseline="0" dirty="0" smtClean="0">
                          <a:solidFill>
                            <a:schemeClr val="dk1"/>
                          </a:solidFill>
                          <a:effectLst/>
                          <a:latin typeface="+mn-lt"/>
                          <a:ea typeface="+mn-ea"/>
                          <a:cs typeface="+mn-cs"/>
                        </a:rPr>
                        <a:t> d</a:t>
                      </a:r>
                      <a:r>
                        <a:rPr lang="ro-RO" sz="1200" kern="1200" dirty="0" smtClean="0">
                          <a:solidFill>
                            <a:schemeClr val="dk1"/>
                          </a:solidFill>
                          <a:effectLst/>
                          <a:latin typeface="+mn-lt"/>
                          <a:ea typeface="+mn-ea"/>
                          <a:cs typeface="+mn-cs"/>
                        </a:rPr>
                        <a:t>erogare transport </a:t>
                      </a:r>
                      <a:r>
                        <a:rPr lang="ro-RO" sz="1200" kern="1200" dirty="0" err="1" smtClean="0">
                          <a:solidFill>
                            <a:schemeClr val="dk1"/>
                          </a:solidFill>
                          <a:effectLst/>
                          <a:latin typeface="+mn-lt"/>
                          <a:ea typeface="+mn-ea"/>
                          <a:cs typeface="+mn-cs"/>
                        </a:rPr>
                        <a:t>cross</a:t>
                      </a:r>
                      <a:r>
                        <a:rPr lang="ro-RO" sz="1200" kern="1200" dirty="0" smtClean="0">
                          <a:solidFill>
                            <a:schemeClr val="dk1"/>
                          </a:solidFill>
                          <a:effectLst/>
                          <a:latin typeface="+mn-lt"/>
                          <a:ea typeface="+mn-ea"/>
                          <a:cs typeface="+mn-cs"/>
                        </a:rPr>
                        <a:t>-trade doar dacă se utilizează un vehicul echipat cu ST2.</a:t>
                      </a:r>
                      <a:endParaRPr lang="ro-RO" sz="1200" dirty="0"/>
                    </a:p>
                  </a:txBody>
                  <a:tcPr/>
                </a:tc>
                <a:tc>
                  <a:txBody>
                    <a:bodyPr/>
                    <a:lstStyle/>
                    <a:p>
                      <a:r>
                        <a:rPr lang="ro-RO" sz="1200" b="1" kern="1200" dirty="0" smtClean="0">
                          <a:solidFill>
                            <a:schemeClr val="dk1"/>
                          </a:solidFill>
                          <a:effectLst/>
                          <a:latin typeface="+mn-lt"/>
                          <a:ea typeface="+mn-ea"/>
                          <a:cs typeface="+mn-cs"/>
                        </a:rPr>
                        <a:t>Derogare transport </a:t>
                      </a:r>
                      <a:r>
                        <a:rPr lang="ro-RO" sz="1200" b="1" kern="1200" dirty="0" err="1" smtClean="0">
                          <a:solidFill>
                            <a:schemeClr val="dk1"/>
                          </a:solidFill>
                          <a:effectLst/>
                          <a:latin typeface="+mn-lt"/>
                          <a:ea typeface="+mn-ea"/>
                          <a:cs typeface="+mn-cs"/>
                        </a:rPr>
                        <a:t>cross-trade</a:t>
                      </a:r>
                      <a:r>
                        <a:rPr lang="ro-RO" sz="1200" kern="1200" dirty="0" smtClean="0">
                          <a:solidFill>
                            <a:schemeClr val="dk1"/>
                          </a:solidFill>
                          <a:effectLst/>
                          <a:latin typeface="+mn-lt"/>
                          <a:ea typeface="+mn-ea"/>
                          <a:cs typeface="+mn-cs"/>
                        </a:rPr>
                        <a:t> de la data la care șoferii au obligația de a înregistra </a:t>
                      </a:r>
                      <a:r>
                        <a:rPr lang="ro-RO" sz="1200" b="1" kern="1200" dirty="0" smtClean="0">
                          <a:solidFill>
                            <a:schemeClr val="dk1"/>
                          </a:solidFill>
                          <a:effectLst/>
                          <a:latin typeface="+mn-lt"/>
                          <a:ea typeface="+mn-ea"/>
                          <a:cs typeface="+mn-cs"/>
                        </a:rPr>
                        <a:t>manual o trecere a frontierei.</a:t>
                      </a:r>
                      <a:endParaRPr lang="en-US" sz="1200" b="1" kern="1200" dirty="0" smtClean="0">
                        <a:solidFill>
                          <a:schemeClr val="dk1"/>
                        </a:solidFill>
                        <a:effectLst/>
                        <a:latin typeface="+mn-lt"/>
                        <a:ea typeface="+mn-ea"/>
                        <a:cs typeface="+mn-cs"/>
                      </a:endParaRPr>
                    </a:p>
                    <a:p>
                      <a:r>
                        <a:rPr lang="ro-RO" sz="1200" kern="1200" dirty="0" smtClean="0">
                          <a:solidFill>
                            <a:schemeClr val="dk1"/>
                          </a:solidFill>
                          <a:effectLst/>
                          <a:latin typeface="+mn-lt"/>
                          <a:ea typeface="+mn-ea"/>
                          <a:cs typeface="+mn-cs"/>
                        </a:rPr>
                        <a:t>După intrare în vigoare ST2,</a:t>
                      </a:r>
                      <a:r>
                        <a:rPr lang="ro-RO" sz="1200" kern="1200" baseline="0" dirty="0" smtClean="0">
                          <a:solidFill>
                            <a:schemeClr val="dk1"/>
                          </a:solidFill>
                          <a:effectLst/>
                          <a:latin typeface="+mn-lt"/>
                          <a:ea typeface="+mn-ea"/>
                          <a:cs typeface="+mn-cs"/>
                        </a:rPr>
                        <a:t> d</a:t>
                      </a:r>
                      <a:r>
                        <a:rPr lang="ro-RO" sz="1200" kern="1200" dirty="0" smtClean="0">
                          <a:solidFill>
                            <a:schemeClr val="dk1"/>
                          </a:solidFill>
                          <a:effectLst/>
                          <a:latin typeface="+mn-lt"/>
                          <a:ea typeface="+mn-ea"/>
                          <a:cs typeface="+mn-cs"/>
                        </a:rPr>
                        <a:t>erogare transport </a:t>
                      </a:r>
                      <a:r>
                        <a:rPr lang="ro-RO" sz="1200" kern="1200" dirty="0" err="1" smtClean="0">
                          <a:solidFill>
                            <a:schemeClr val="dk1"/>
                          </a:solidFill>
                          <a:effectLst/>
                          <a:latin typeface="+mn-lt"/>
                          <a:ea typeface="+mn-ea"/>
                          <a:cs typeface="+mn-cs"/>
                        </a:rPr>
                        <a:t>cross-trade</a:t>
                      </a:r>
                      <a:r>
                        <a:rPr lang="ro-RO" sz="1200" kern="1200" dirty="0" smtClean="0">
                          <a:solidFill>
                            <a:schemeClr val="dk1"/>
                          </a:solidFill>
                          <a:effectLst/>
                          <a:latin typeface="+mn-lt"/>
                          <a:ea typeface="+mn-ea"/>
                          <a:cs typeface="+mn-cs"/>
                        </a:rPr>
                        <a:t> doar dacă se utilizează un vehicul echipat cu ST2.</a:t>
                      </a:r>
                      <a:endParaRPr lang="ro-RO" sz="1200" dirty="0"/>
                    </a:p>
                  </a:txBody>
                  <a:tcPr/>
                </a:tc>
              </a:tr>
            </a:tbl>
          </a:graphicData>
        </a:graphic>
      </p:graphicFrame>
      <p:sp>
        <p:nvSpPr>
          <p:cNvPr id="4" name="Titlu 1"/>
          <p:cNvSpPr txBox="1">
            <a:spLocks/>
          </p:cNvSpPr>
          <p:nvPr/>
        </p:nvSpPr>
        <p:spPr bwMode="auto">
          <a:xfrm>
            <a:off x="134616" y="728663"/>
            <a:ext cx="8856984" cy="490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a:solidFill>
                  <a:schemeClr val="tx2"/>
                </a:solidFill>
                <a:latin typeface="Arial" charset="0"/>
                <a:cs typeface="Arial" charset="0"/>
              </a:defRPr>
            </a:lvl6pPr>
            <a:lvl7pPr marL="914400" algn="ctr" rtl="0" eaLnBrk="1" fontAlgn="base" hangingPunct="1">
              <a:spcBef>
                <a:spcPct val="0"/>
              </a:spcBef>
              <a:spcAft>
                <a:spcPct val="0"/>
              </a:spcAft>
              <a:defRPr>
                <a:solidFill>
                  <a:schemeClr val="tx2"/>
                </a:solidFill>
                <a:latin typeface="Arial" charset="0"/>
                <a:cs typeface="Arial" charset="0"/>
              </a:defRPr>
            </a:lvl7pPr>
            <a:lvl8pPr marL="1371600" algn="ctr" rtl="0" eaLnBrk="1" fontAlgn="base" hangingPunct="1">
              <a:spcBef>
                <a:spcPct val="0"/>
              </a:spcBef>
              <a:spcAft>
                <a:spcPct val="0"/>
              </a:spcAft>
              <a:defRPr>
                <a:solidFill>
                  <a:schemeClr val="tx2"/>
                </a:solidFill>
                <a:latin typeface="Arial" charset="0"/>
                <a:cs typeface="Arial" charset="0"/>
              </a:defRPr>
            </a:lvl8pPr>
            <a:lvl9pPr marL="1828800" algn="ctr" rtl="0" eaLnBrk="1" fontAlgn="base" hangingPunct="1">
              <a:spcBef>
                <a:spcPct val="0"/>
              </a:spcBef>
              <a:spcAft>
                <a:spcPct val="0"/>
              </a:spcAft>
              <a:defRPr>
                <a:solidFill>
                  <a:schemeClr val="tx2"/>
                </a:solidFill>
                <a:latin typeface="Arial" charset="0"/>
                <a:cs typeface="Arial" charset="0"/>
              </a:defRPr>
            </a:lvl9pPr>
          </a:lstStyle>
          <a:p>
            <a:r>
              <a:rPr lang="ro-RO" sz="1600" b="1" kern="0" dirty="0" smtClean="0">
                <a:solidFill>
                  <a:srgbClr val="C00000"/>
                </a:solidFill>
              </a:rPr>
              <a:t>ACORD </a:t>
            </a:r>
            <a:r>
              <a:rPr lang="ro-RO" sz="1600" b="1" kern="0" dirty="0" err="1" smtClean="0">
                <a:solidFill>
                  <a:srgbClr val="C00000"/>
                </a:solidFill>
              </a:rPr>
              <a:t>Trialog</a:t>
            </a:r>
            <a:r>
              <a:rPr lang="ro-RO" sz="1600" b="1" kern="0" dirty="0" smtClean="0">
                <a:solidFill>
                  <a:srgbClr val="C00000"/>
                </a:solidFill>
              </a:rPr>
              <a:t> </a:t>
            </a:r>
            <a:r>
              <a:rPr lang="ro-RO" sz="1600" b="1" kern="0" dirty="0" smtClean="0">
                <a:solidFill>
                  <a:srgbClr val="C00000"/>
                </a:solidFill>
              </a:rPr>
              <a:t>privind </a:t>
            </a:r>
            <a:r>
              <a:rPr lang="ro-RO" sz="1600" b="1" kern="0" dirty="0" err="1" smtClean="0">
                <a:solidFill>
                  <a:srgbClr val="C00000"/>
                </a:solidFill>
              </a:rPr>
              <a:t>Lex</a:t>
            </a:r>
            <a:r>
              <a:rPr lang="ro-RO" sz="1600" b="1" kern="0" dirty="0" smtClean="0">
                <a:solidFill>
                  <a:srgbClr val="C00000"/>
                </a:solidFill>
              </a:rPr>
              <a:t> </a:t>
            </a:r>
            <a:r>
              <a:rPr lang="ro-RO" sz="1600" b="1" kern="0" dirty="0" err="1" smtClean="0">
                <a:solidFill>
                  <a:srgbClr val="C00000"/>
                </a:solidFill>
              </a:rPr>
              <a:t>Specialis</a:t>
            </a:r>
            <a:r>
              <a:rPr lang="ro-RO" sz="1600" b="1" kern="0" dirty="0" smtClean="0">
                <a:solidFill>
                  <a:srgbClr val="C00000"/>
                </a:solidFill>
              </a:rPr>
              <a:t> de aplicare a detașării la transportul rutier </a:t>
            </a:r>
            <a:endParaRPr lang="en-US" sz="1600" b="1" kern="0" dirty="0">
              <a:solidFill>
                <a:srgbClr val="C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Substituent conținut 4"/>
          <p:cNvGraphicFramePr>
            <a:graphicFrameLocks noGrp="1"/>
          </p:cNvGraphicFramePr>
          <p:nvPr>
            <p:ph idx="1"/>
            <p:extLst>
              <p:ext uri="{D42A27DB-BD31-4B8C-83A1-F6EECF244321}">
                <p14:modId xmlns:p14="http://schemas.microsoft.com/office/powerpoint/2010/main" xmlns="" val="3969590358"/>
              </p:ext>
            </p:extLst>
          </p:nvPr>
        </p:nvGraphicFramePr>
        <p:xfrm>
          <a:off x="-1" y="990600"/>
          <a:ext cx="9144000" cy="6450285"/>
        </p:xfrm>
        <a:graphic>
          <a:graphicData uri="http://schemas.openxmlformats.org/drawingml/2006/table">
            <a:tbl>
              <a:tblPr firstRow="1" bandRow="1">
                <a:tableStyleId>{5C22544A-7EE6-4342-B048-85BDC9FD1C3A}</a:tableStyleId>
              </a:tblPr>
              <a:tblGrid>
                <a:gridCol w="3048000"/>
                <a:gridCol w="3048000"/>
                <a:gridCol w="3048000"/>
              </a:tblGrid>
              <a:tr h="368566">
                <a:tc>
                  <a:txBody>
                    <a:bodyPr/>
                    <a:lstStyle/>
                    <a:p>
                      <a:r>
                        <a:rPr lang="ro-RO" sz="1400" dirty="0" smtClean="0"/>
                        <a:t>Cele mai periculoase măsuri MP1</a:t>
                      </a:r>
                      <a:endParaRPr lang="en-US" sz="1400" dirty="0"/>
                    </a:p>
                  </a:txBody>
                  <a:tcPr/>
                </a:tc>
                <a:tc>
                  <a:txBody>
                    <a:bodyPr/>
                    <a:lstStyle/>
                    <a:p>
                      <a:r>
                        <a:rPr lang="ro-RO" sz="1400" dirty="0" smtClean="0"/>
                        <a:t>Impact la nivel european</a:t>
                      </a:r>
                      <a:endParaRPr lang="en-US" sz="1400" dirty="0"/>
                    </a:p>
                  </a:txBody>
                  <a:tcPr/>
                </a:tc>
                <a:tc>
                  <a:txBody>
                    <a:bodyPr/>
                    <a:lstStyle/>
                    <a:p>
                      <a:r>
                        <a:rPr lang="ro-RO" sz="1400" dirty="0" smtClean="0"/>
                        <a:t>Impact</a:t>
                      </a:r>
                      <a:r>
                        <a:rPr lang="ro-RO" sz="1400" baseline="0" dirty="0" smtClean="0"/>
                        <a:t> </a:t>
                      </a:r>
                      <a:r>
                        <a:rPr lang="ro-RO" sz="1400" baseline="0" dirty="0" smtClean="0"/>
                        <a:t>asupra</a:t>
                      </a:r>
                      <a:r>
                        <a:rPr lang="ro-RO" sz="1400" dirty="0" smtClean="0"/>
                        <a:t> transportatori</a:t>
                      </a:r>
                      <a:r>
                        <a:rPr lang="ro-RO" sz="1400" baseline="0" dirty="0" smtClean="0"/>
                        <a:t> RO</a:t>
                      </a:r>
                      <a:endParaRPr lang="en-US" sz="1400" dirty="0"/>
                    </a:p>
                  </a:txBody>
                  <a:tcPr/>
                </a:tc>
              </a:tr>
              <a:tr h="707648">
                <a:tc>
                  <a:txBody>
                    <a:bodyPr/>
                    <a:lstStyle/>
                    <a:p>
                      <a:r>
                        <a:rPr lang="ro-RO" sz="1400" dirty="0" smtClean="0">
                          <a:solidFill>
                            <a:srgbClr val="FF0000"/>
                          </a:solidFill>
                        </a:rPr>
                        <a:t>Întoarcerea obligatorie acasă a vehiculelor </a:t>
                      </a:r>
                      <a:r>
                        <a:rPr lang="ro-RO" sz="1400" dirty="0" smtClean="0">
                          <a:solidFill>
                            <a:srgbClr val="FF0000"/>
                          </a:solidFill>
                        </a:rPr>
                        <a:t>la 8 </a:t>
                      </a:r>
                      <a:r>
                        <a:rPr lang="ro-RO" sz="1400" dirty="0" err="1" smtClean="0">
                          <a:solidFill>
                            <a:srgbClr val="FF0000"/>
                          </a:solidFill>
                        </a:rPr>
                        <a:t>saptaman</a:t>
                      </a:r>
                      <a:r>
                        <a:rPr lang="ro-RO" sz="1400" dirty="0" smtClean="0">
                          <a:solidFill>
                            <a:srgbClr val="FF0000"/>
                          </a:solidFill>
                        </a:rPr>
                        <a:t> și </a:t>
                      </a:r>
                      <a:r>
                        <a:rPr lang="ro-RO" sz="1400" dirty="0" smtClean="0">
                          <a:solidFill>
                            <a:srgbClr val="FF0000"/>
                          </a:solidFill>
                        </a:rPr>
                        <a:t>șoferilor la 4 săptămâni</a:t>
                      </a:r>
                      <a:endParaRPr lang="en-US" sz="1400" dirty="0">
                        <a:solidFill>
                          <a:srgbClr val="FF0000"/>
                        </a:solidFill>
                      </a:endParaRPr>
                    </a:p>
                  </a:txBody>
                  <a:tcPr/>
                </a:tc>
                <a:tc rowSpan="2">
                  <a:txBody>
                    <a:bodyPr/>
                    <a:lstStyle/>
                    <a:p>
                      <a:pPr marL="0" indent="0">
                        <a:buFont typeface="Arial" panose="020B0604020202020204" pitchFamily="34" charset="0"/>
                        <a:buNone/>
                      </a:pPr>
                      <a:r>
                        <a:rPr lang="ro-RO" sz="1400" kern="1200" dirty="0" smtClean="0">
                          <a:solidFill>
                            <a:schemeClr val="dk1"/>
                          </a:solidFill>
                          <a:latin typeface="+mn-lt"/>
                          <a:ea typeface="+mn-ea"/>
                          <a:cs typeface="+mn-cs"/>
                        </a:rPr>
                        <a:t>- </a:t>
                      </a:r>
                      <a:r>
                        <a:rPr lang="en-US" sz="1400" kern="1200" dirty="0" err="1" smtClean="0">
                          <a:solidFill>
                            <a:schemeClr val="dk1"/>
                          </a:solidFill>
                          <a:latin typeface="+mn-lt"/>
                          <a:ea typeface="+mn-ea"/>
                          <a:cs typeface="+mn-cs"/>
                        </a:rPr>
                        <a:t>poluare</a:t>
                      </a:r>
                      <a:r>
                        <a:rPr lang="en-US" sz="1400" kern="1200" dirty="0" smtClean="0">
                          <a:solidFill>
                            <a:schemeClr val="dk1"/>
                          </a:solidFill>
                          <a:latin typeface="+mn-lt"/>
                          <a:ea typeface="+mn-ea"/>
                          <a:cs typeface="+mn-cs"/>
                        </a:rPr>
                        <a:t> </a:t>
                      </a:r>
                      <a:r>
                        <a:rPr lang="x-none" sz="1400" kern="1200" dirty="0" smtClean="0">
                          <a:solidFill>
                            <a:schemeClr val="dk1"/>
                          </a:solidFill>
                          <a:latin typeface="+mn-lt"/>
                          <a:ea typeface="+mn-ea"/>
                          <a:cs typeface="+mn-cs"/>
                        </a:rPr>
                        <a:t>&gt;</a:t>
                      </a:r>
                      <a:r>
                        <a:rPr lang="en-US" sz="1400" kern="1200" dirty="0" smtClean="0">
                          <a:solidFill>
                            <a:schemeClr val="dk1"/>
                          </a:solidFill>
                          <a:latin typeface="+mn-lt"/>
                          <a:ea typeface="+mn-ea"/>
                          <a:cs typeface="+mn-cs"/>
                        </a:rPr>
                        <a:t>100 000 </a:t>
                      </a:r>
                      <a:r>
                        <a:rPr lang="ro-RO" sz="1400" kern="1200" dirty="0" smtClean="0">
                          <a:solidFill>
                            <a:schemeClr val="dk1"/>
                          </a:solidFill>
                          <a:latin typeface="+mn-lt"/>
                          <a:ea typeface="+mn-ea"/>
                          <a:cs typeface="+mn-cs"/>
                        </a:rPr>
                        <a:t>t</a:t>
                      </a:r>
                      <a:r>
                        <a:rPr lang="en-US" sz="1400" kern="1200" dirty="0" smtClean="0">
                          <a:solidFill>
                            <a:schemeClr val="dk1"/>
                          </a:solidFill>
                          <a:latin typeface="+mn-lt"/>
                          <a:ea typeface="+mn-ea"/>
                          <a:cs typeface="+mn-cs"/>
                        </a:rPr>
                        <a:t> CO2</a:t>
                      </a:r>
                      <a:endParaRPr lang="ro-RO" sz="1400" kern="1200" dirty="0" smtClean="0">
                        <a:solidFill>
                          <a:schemeClr val="dk1"/>
                        </a:solidFill>
                        <a:latin typeface="+mn-lt"/>
                        <a:ea typeface="+mn-ea"/>
                        <a:cs typeface="+mn-cs"/>
                      </a:endParaRPr>
                    </a:p>
                    <a:p>
                      <a:pPr marL="0" indent="0">
                        <a:buFont typeface="Arial" panose="020B0604020202020204" pitchFamily="34" charset="0"/>
                        <a:buNone/>
                      </a:pPr>
                      <a:r>
                        <a:rPr lang="ro-RO" sz="1400" b="0" kern="1200" dirty="0" smtClean="0">
                          <a:solidFill>
                            <a:schemeClr val="dk1"/>
                          </a:solidFill>
                          <a:latin typeface="+mn-lt"/>
                          <a:ea typeface="+mn-ea"/>
                          <a:cs typeface="+mn-cs"/>
                        </a:rPr>
                        <a:t>- </a:t>
                      </a:r>
                      <a:r>
                        <a:rPr lang="en-US" sz="1400" b="0" kern="1200" dirty="0" err="1" smtClean="0">
                          <a:solidFill>
                            <a:schemeClr val="dk1"/>
                          </a:solidFill>
                          <a:latin typeface="+mn-lt"/>
                          <a:ea typeface="+mn-ea"/>
                          <a:cs typeface="+mn-cs"/>
                        </a:rPr>
                        <a:t>creșteri</a:t>
                      </a:r>
                      <a:r>
                        <a:rPr lang="en-US" sz="1400" b="0" kern="1200" dirty="0" smtClean="0">
                          <a:solidFill>
                            <a:schemeClr val="dk1"/>
                          </a:solidFill>
                          <a:latin typeface="+mn-lt"/>
                          <a:ea typeface="+mn-ea"/>
                          <a:cs typeface="+mn-cs"/>
                        </a:rPr>
                        <a:t> </a:t>
                      </a:r>
                      <a:r>
                        <a:rPr lang="x-none" sz="1400" b="0" kern="1200" dirty="0" smtClean="0">
                          <a:solidFill>
                            <a:schemeClr val="dk1"/>
                          </a:solidFill>
                          <a:latin typeface="+mn-lt"/>
                          <a:ea typeface="+mn-ea"/>
                          <a:cs typeface="+mn-cs"/>
                        </a:rPr>
                        <a:t>pre</a:t>
                      </a:r>
                      <a:r>
                        <a:rPr lang="ro-RO" sz="1400" b="0" kern="1200" dirty="0" smtClean="0">
                          <a:solidFill>
                            <a:schemeClr val="dk1"/>
                          </a:solidFill>
                          <a:latin typeface="+mn-lt"/>
                          <a:ea typeface="+mn-ea"/>
                          <a:cs typeface="+mn-cs"/>
                        </a:rPr>
                        <a:t>ț</a:t>
                      </a:r>
                      <a:r>
                        <a:rPr lang="ro-RO" sz="1400" b="0" kern="1200" baseline="0" dirty="0" smtClean="0">
                          <a:solidFill>
                            <a:schemeClr val="dk1"/>
                          </a:solidFill>
                          <a:latin typeface="+mn-lt"/>
                          <a:ea typeface="+mn-ea"/>
                          <a:cs typeface="+mn-cs"/>
                        </a:rPr>
                        <a:t> produse</a:t>
                      </a:r>
                      <a:endParaRPr lang="ro-RO" sz="1400" b="0" kern="1200" dirty="0" smtClean="0">
                        <a:solidFill>
                          <a:schemeClr val="dk1"/>
                        </a:solidFill>
                        <a:latin typeface="+mn-lt"/>
                        <a:ea typeface="+mn-ea"/>
                        <a:cs typeface="+mn-cs"/>
                      </a:endParaRPr>
                    </a:p>
                    <a:p>
                      <a:pPr marL="0" indent="0">
                        <a:buFont typeface="Arial" panose="020B0604020202020204" pitchFamily="34" charset="0"/>
                        <a:buNone/>
                      </a:pPr>
                      <a:r>
                        <a:rPr lang="ro-RO" sz="1400" b="0" kern="1200" dirty="0" smtClean="0">
                          <a:solidFill>
                            <a:schemeClr val="dk1"/>
                          </a:solidFill>
                          <a:latin typeface="+mn-lt"/>
                          <a:ea typeface="+mn-ea"/>
                          <a:cs typeface="+mn-cs"/>
                        </a:rPr>
                        <a:t>- contradicție cu politicile UE :</a:t>
                      </a:r>
                    </a:p>
                    <a:p>
                      <a:pPr marL="285750" indent="-285750">
                        <a:buFont typeface="Arial" panose="020B0604020202020204" pitchFamily="34" charset="0"/>
                        <a:buChar char="•"/>
                      </a:pPr>
                      <a:r>
                        <a:rPr lang="ro-RO" sz="1400" b="0" kern="1200" dirty="0" smtClean="0">
                          <a:solidFill>
                            <a:schemeClr val="dk1"/>
                          </a:solidFill>
                          <a:latin typeface="+mn-lt"/>
                          <a:ea typeface="+mn-ea"/>
                          <a:cs typeface="+mn-cs"/>
                        </a:rPr>
                        <a:t>Decarbonizare – PM1,2,3</a:t>
                      </a:r>
                    </a:p>
                    <a:p>
                      <a:pPr marL="285750" indent="-285750">
                        <a:buFont typeface="Arial" panose="020B0604020202020204" pitchFamily="34" charset="0"/>
                        <a:buChar char="•"/>
                      </a:pPr>
                      <a:r>
                        <a:rPr lang="ro-RO" sz="1400" b="0" kern="1200" dirty="0" smtClean="0">
                          <a:solidFill>
                            <a:schemeClr val="dk1"/>
                          </a:solidFill>
                          <a:latin typeface="+mn-lt"/>
                          <a:ea typeface="+mn-ea"/>
                          <a:cs typeface="+mn-cs"/>
                        </a:rPr>
                        <a:t>Carta Albă –Spațiu unic al transporturilor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ro-RO" sz="1400" baseline="0" dirty="0" smtClean="0"/>
                        <a:t>- </a:t>
                      </a:r>
                      <a:r>
                        <a:rPr lang="ro-RO" sz="1400" b="1" baseline="0" dirty="0" smtClean="0">
                          <a:solidFill>
                            <a:schemeClr val="accent2"/>
                          </a:solidFill>
                        </a:rPr>
                        <a:t>Necesitatea unei analize de </a:t>
                      </a:r>
                      <a:r>
                        <a:rPr lang="ro-RO" sz="1400" b="1" baseline="0" dirty="0" smtClean="0">
                          <a:solidFill>
                            <a:schemeClr val="accent2"/>
                          </a:solidFill>
                        </a:rPr>
                        <a:t>impact</a:t>
                      </a:r>
                      <a:endParaRPr lang="en-US" sz="1400" b="0" dirty="0"/>
                    </a:p>
                  </a:txBody>
                  <a:tcPr/>
                </a:tc>
                <a:tc rowSpan="2">
                  <a:txBody>
                    <a:bodyPr/>
                    <a:lstStyle/>
                    <a:p>
                      <a:r>
                        <a:rPr lang="ro-RO" sz="1400" dirty="0" smtClean="0"/>
                        <a:t>Ineficiență, curse în gol</a:t>
                      </a:r>
                    </a:p>
                    <a:p>
                      <a:pPr marL="0" marR="0" indent="0" algn="l" defTabSz="914400" rtl="0" eaLnBrk="1" fontAlgn="auto" latinLnBrk="0" hangingPunct="1">
                        <a:lnSpc>
                          <a:spcPct val="100000"/>
                        </a:lnSpc>
                        <a:spcBef>
                          <a:spcPts val="0"/>
                        </a:spcBef>
                        <a:spcAft>
                          <a:spcPts val="0"/>
                        </a:spcAft>
                        <a:buClrTx/>
                        <a:buSzTx/>
                        <a:buFontTx/>
                        <a:buNone/>
                        <a:tabLst/>
                        <a:defRPr/>
                      </a:pPr>
                      <a:r>
                        <a:rPr lang="ro-RO" sz="1400" b="1" dirty="0" smtClean="0"/>
                        <a:t>Eliminarea  transportatorilor RO de pe piața</a:t>
                      </a:r>
                      <a:r>
                        <a:rPr lang="ro-RO" sz="1400" b="1" baseline="0" dirty="0" smtClean="0"/>
                        <a:t> </a:t>
                      </a:r>
                      <a:r>
                        <a:rPr lang="ro-RO" sz="1400" b="1" baseline="0" dirty="0" smtClean="0"/>
                        <a:t>UE</a:t>
                      </a:r>
                    </a:p>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lang="ro-RO" sz="1400" dirty="0" smtClean="0">
                          <a:latin typeface="+mn-lt"/>
                          <a:ea typeface="Calibri"/>
                        </a:rPr>
                        <a:t> economia românească va intra în </a:t>
                      </a:r>
                      <a:r>
                        <a:rPr lang="ro-RO" sz="1400" b="1" dirty="0" smtClean="0">
                          <a:latin typeface="+mn-lt"/>
                          <a:ea typeface="Calibri"/>
                        </a:rPr>
                        <a:t>recesiune</a:t>
                      </a:r>
                      <a:r>
                        <a:rPr lang="ro-RO" sz="1400" dirty="0" smtClean="0">
                          <a:latin typeface="+mn-lt"/>
                          <a:ea typeface="Calibri"/>
                        </a:rPr>
                        <a:t> pentru o lungă perioadă, întrucât deficitul de cont curent se va adânci, leul se va deprecia, inflația și dobânzile vor crește </a:t>
                      </a:r>
                      <a:endParaRPr lang="ro-RO" sz="1400" baseline="0" dirty="0" smtClean="0"/>
                    </a:p>
                  </a:txBody>
                  <a:tcPr/>
                </a:tc>
              </a:tr>
              <a:tr h="1061471">
                <a:tc>
                  <a:txBody>
                    <a:bodyPr/>
                    <a:lstStyle/>
                    <a:p>
                      <a:r>
                        <a:rPr lang="ro-RO" sz="1400" dirty="0" smtClean="0">
                          <a:solidFill>
                            <a:srgbClr val="FF0000"/>
                          </a:solidFill>
                        </a:rPr>
                        <a:t>Restricționarea cabotajului</a:t>
                      </a:r>
                      <a:endParaRPr lang="en-US" sz="1400" dirty="0">
                        <a:solidFill>
                          <a:srgbClr val="FF0000"/>
                        </a:solidFill>
                      </a:endParaRPr>
                    </a:p>
                  </a:txBody>
                  <a:tcPr/>
                </a:tc>
                <a:tc vMerge="1">
                  <a:txBody>
                    <a:bodyPr/>
                    <a:lstStyle/>
                    <a:p>
                      <a:endParaRPr lang="en-US" dirty="0"/>
                    </a:p>
                  </a:txBody>
                  <a:tcPr/>
                </a:tc>
                <a:tc vMerge="1">
                  <a:txBody>
                    <a:bodyPr/>
                    <a:lstStyle/>
                    <a:p>
                      <a:endParaRPr lang="en-US" sz="1600" dirty="0"/>
                    </a:p>
                  </a:txBody>
                  <a:tcPr/>
                </a:tc>
              </a:tr>
              <a:tr h="1326839">
                <a:tc>
                  <a:txBody>
                    <a:bodyPr/>
                    <a:lstStyle/>
                    <a:p>
                      <a:r>
                        <a:rPr lang="ro-RO" sz="1400" dirty="0" smtClean="0">
                          <a:solidFill>
                            <a:srgbClr val="FF0000"/>
                          </a:solidFill>
                        </a:rPr>
                        <a:t>Aplicarea Regulamentului</a:t>
                      </a:r>
                      <a:r>
                        <a:rPr lang="ro-RO" sz="1400" baseline="0" dirty="0" smtClean="0">
                          <a:solidFill>
                            <a:srgbClr val="FF0000"/>
                          </a:solidFill>
                        </a:rPr>
                        <a:t> Roma 1</a:t>
                      </a:r>
                      <a:endParaRPr lang="en-US" sz="1400" dirty="0">
                        <a:solidFill>
                          <a:srgbClr val="FF0000"/>
                        </a:solidFill>
                      </a:endParaRPr>
                    </a:p>
                  </a:txBody>
                  <a:tcPr/>
                </a:tc>
                <a:tc>
                  <a:txBody>
                    <a:bodyPr/>
                    <a:lstStyle/>
                    <a:p>
                      <a:r>
                        <a:rPr lang="en-US" sz="1400" dirty="0" smtClean="0"/>
                        <a:t>“</a:t>
                      </a:r>
                      <a:r>
                        <a:rPr lang="ro-RO" sz="1400" dirty="0" smtClean="0"/>
                        <a:t>Repatrierea</a:t>
                      </a:r>
                      <a:r>
                        <a:rPr lang="en-US" sz="1400" dirty="0" smtClean="0"/>
                        <a:t>”</a:t>
                      </a:r>
                      <a:r>
                        <a:rPr lang="ro-RO" sz="1400" dirty="0" smtClean="0"/>
                        <a:t> multinaționalelor</a:t>
                      </a:r>
                      <a:endParaRPr lang="en-US" sz="1400" dirty="0"/>
                    </a:p>
                  </a:txBody>
                  <a:tcPr/>
                </a:tc>
                <a:tc>
                  <a:txBody>
                    <a:bodyPr/>
                    <a:lstStyle/>
                    <a:p>
                      <a:r>
                        <a:rPr lang="en-US" sz="1400" dirty="0" err="1" smtClean="0"/>
                        <a:t>Mutarea</a:t>
                      </a:r>
                      <a:r>
                        <a:rPr lang="en-US" sz="1400" baseline="0" dirty="0" smtClean="0"/>
                        <a:t> </a:t>
                      </a:r>
                      <a:r>
                        <a:rPr lang="en-US" sz="1400" baseline="0" dirty="0" err="1" smtClean="0"/>
                        <a:t>transportatorilor</a:t>
                      </a:r>
                      <a:r>
                        <a:rPr lang="en-US" sz="1400" baseline="0" dirty="0" smtClean="0"/>
                        <a:t> </a:t>
                      </a:r>
                      <a:r>
                        <a:rPr lang="en-US" sz="1400" baseline="0" dirty="0" smtClean="0"/>
                        <a:t>RO</a:t>
                      </a:r>
                      <a:r>
                        <a:rPr lang="ro-RO" sz="1400" baseline="0" dirty="0" smtClean="0"/>
                        <a:t> și șoferilor </a:t>
                      </a:r>
                      <a:r>
                        <a:rPr lang="en-US" sz="1400" baseline="0" dirty="0" smtClean="0"/>
                        <a:t> </a:t>
                      </a:r>
                      <a:r>
                        <a:rPr lang="ro-RO" sz="1400" baseline="0" dirty="0" smtClean="0"/>
                        <a:t>în Vestul </a:t>
                      </a:r>
                      <a:r>
                        <a:rPr lang="ro-RO" sz="1400" baseline="0" dirty="0" smtClean="0"/>
                        <a:t>UE</a:t>
                      </a:r>
                    </a:p>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lang="ro-RO" sz="1400" dirty="0" smtClean="0">
                          <a:latin typeface="+mn-lt"/>
                          <a:ea typeface="Calibri"/>
                        </a:rPr>
                        <a:t>peste 200.000 de persoane vor migra alături de familie, atunci estimările arată că </a:t>
                      </a:r>
                      <a:r>
                        <a:rPr lang="ro-RO" sz="1400" b="1" dirty="0" smtClean="0">
                          <a:latin typeface="+mn-lt"/>
                          <a:ea typeface="Calibri"/>
                        </a:rPr>
                        <a:t>peste 1 milion de persoane vor părăsi România</a:t>
                      </a:r>
                      <a:r>
                        <a:rPr lang="ro-RO" sz="1400" dirty="0" smtClean="0">
                          <a:latin typeface="+mn-lt"/>
                          <a:ea typeface="Calibri"/>
                        </a:rPr>
                        <a:t>.</a:t>
                      </a:r>
                      <a:endParaRPr lang="en-US" sz="1400" dirty="0"/>
                    </a:p>
                  </a:txBody>
                  <a:tcPr/>
                </a:tc>
              </a:tr>
              <a:tr h="1533236">
                <a:tc>
                  <a:txBody>
                    <a:bodyPr/>
                    <a:lstStyle/>
                    <a:p>
                      <a:r>
                        <a:rPr lang="ro-RO" sz="1400" dirty="0" smtClean="0">
                          <a:solidFill>
                            <a:srgbClr val="FF0000"/>
                          </a:solidFill>
                        </a:rPr>
                        <a:t>Aplicarea Directivei Detașării la transporturile rutiere</a:t>
                      </a:r>
                      <a:endParaRPr lang="en-US" sz="1400" dirty="0">
                        <a:solidFill>
                          <a:srgbClr val="FF0000"/>
                        </a:solidFill>
                      </a:endParaRPr>
                    </a:p>
                  </a:txBody>
                  <a:tcPr/>
                </a:tc>
                <a:tc>
                  <a:txBody>
                    <a:bodyPr/>
                    <a:lstStyle/>
                    <a:p>
                      <a:r>
                        <a:rPr lang="ro-RO" sz="1400" b="0" i="0" u="none" strike="noStrike" baseline="0" dirty="0" smtClean="0">
                          <a:solidFill>
                            <a:srgbClr val="000000"/>
                          </a:solidFill>
                          <a:latin typeface="Arial" panose="020B0604020202020204" pitchFamily="34" charset="0"/>
                        </a:rPr>
                        <a:t>S</a:t>
                      </a:r>
                      <a:r>
                        <a:rPr lang="en-US" sz="1400" b="0" i="0" u="none" strike="noStrike" baseline="0" dirty="0" err="1" smtClean="0">
                          <a:solidFill>
                            <a:srgbClr val="000000"/>
                          </a:solidFill>
                          <a:latin typeface="Arial" panose="020B0604020202020204" pitchFamily="34" charset="0"/>
                        </a:rPr>
                        <a:t>lăbi</a:t>
                      </a:r>
                      <a:r>
                        <a:rPr lang="ro-RO" sz="1400" b="0" i="0" u="none" strike="noStrike" baseline="0" dirty="0" smtClean="0">
                          <a:solidFill>
                            <a:srgbClr val="000000"/>
                          </a:solidFill>
                          <a:latin typeface="Arial" panose="020B0604020202020204" pitchFamily="34" charset="0"/>
                        </a:rPr>
                        <a:t>rea</a:t>
                      </a:r>
                      <a:r>
                        <a:rPr lang="en-US" sz="1400" b="0" i="0" u="none" strike="noStrike" baseline="0" dirty="0" smtClean="0">
                          <a:solidFill>
                            <a:srgbClr val="000000"/>
                          </a:solidFill>
                          <a:latin typeface="Arial" panose="020B0604020202020204" pitchFamily="34" charset="0"/>
                        </a:rPr>
                        <a:t> pi</a:t>
                      </a:r>
                      <a:r>
                        <a:rPr lang="ro-RO" sz="1400" b="0" i="0" u="none" strike="noStrike" baseline="0" dirty="0" err="1" smtClean="0">
                          <a:solidFill>
                            <a:srgbClr val="000000"/>
                          </a:solidFill>
                          <a:latin typeface="Arial" panose="020B0604020202020204" pitchFamily="34" charset="0"/>
                        </a:rPr>
                        <a:t>eței</a:t>
                      </a:r>
                      <a:r>
                        <a:rPr lang="en-US" sz="1400" b="0" i="0" u="none" strike="noStrike" baseline="0" dirty="0" smtClean="0">
                          <a:solidFill>
                            <a:srgbClr val="000000"/>
                          </a:solidFill>
                          <a:latin typeface="Arial" panose="020B0604020202020204" pitchFamily="34" charset="0"/>
                        </a:rPr>
                        <a:t> </a:t>
                      </a:r>
                      <a:r>
                        <a:rPr lang="en-US" sz="1400" b="0" i="0" u="none" strike="noStrike" baseline="0" dirty="0" err="1" smtClean="0">
                          <a:solidFill>
                            <a:srgbClr val="000000"/>
                          </a:solidFill>
                          <a:latin typeface="Arial" panose="020B0604020202020204" pitchFamily="34" charset="0"/>
                        </a:rPr>
                        <a:t>uni</a:t>
                      </a:r>
                      <a:r>
                        <a:rPr lang="ro-RO" sz="1400" b="0" i="0" u="none" strike="noStrike" baseline="0" dirty="0" smtClean="0">
                          <a:solidFill>
                            <a:srgbClr val="000000"/>
                          </a:solidFill>
                          <a:latin typeface="Arial" panose="020B0604020202020204" pitchFamily="34" charset="0"/>
                        </a:rPr>
                        <a:t>ce</a:t>
                      </a:r>
                      <a:r>
                        <a:rPr lang="en-US" sz="1400" b="0" i="0" u="none" strike="noStrike" baseline="0" dirty="0" smtClean="0">
                          <a:solidFill>
                            <a:srgbClr val="000000"/>
                          </a:solidFill>
                          <a:latin typeface="Arial" panose="020B0604020202020204" pitchFamily="34" charset="0"/>
                        </a:rPr>
                        <a:t> </a:t>
                      </a:r>
                      <a:r>
                        <a:rPr lang="en-US" sz="1400" b="0" i="0" u="none" strike="noStrike" baseline="0" dirty="0" err="1" smtClean="0">
                          <a:solidFill>
                            <a:srgbClr val="000000"/>
                          </a:solidFill>
                          <a:latin typeface="Arial" panose="020B0604020202020204" pitchFamily="34" charset="0"/>
                        </a:rPr>
                        <a:t>și</a:t>
                      </a:r>
                      <a:r>
                        <a:rPr lang="en-US" sz="1400" b="0" i="0" u="none" strike="noStrike" baseline="0" dirty="0" smtClean="0">
                          <a:solidFill>
                            <a:srgbClr val="000000"/>
                          </a:solidFill>
                          <a:latin typeface="Arial" panose="020B0604020202020204" pitchFamily="34" charset="0"/>
                        </a:rPr>
                        <a:t> </a:t>
                      </a:r>
                      <a:r>
                        <a:rPr lang="en-US" sz="1400" b="0" i="0" u="none" strike="noStrike" baseline="0" dirty="0" err="1" smtClean="0">
                          <a:solidFill>
                            <a:srgbClr val="000000"/>
                          </a:solidFill>
                          <a:latin typeface="Arial" panose="020B0604020202020204" pitchFamily="34" charset="0"/>
                        </a:rPr>
                        <a:t>bariere</a:t>
                      </a:r>
                      <a:r>
                        <a:rPr lang="en-US" sz="1400" b="0" i="0" u="none" strike="noStrike" baseline="0" dirty="0" smtClean="0">
                          <a:solidFill>
                            <a:srgbClr val="000000"/>
                          </a:solidFill>
                          <a:latin typeface="Arial" panose="020B0604020202020204" pitchFamily="34" charset="0"/>
                        </a:rPr>
                        <a:t> administrative care </a:t>
                      </a:r>
                      <a:r>
                        <a:rPr lang="en-US" sz="1400" b="0" i="0" u="none" strike="noStrike" baseline="0" dirty="0" err="1" smtClean="0">
                          <a:solidFill>
                            <a:srgbClr val="000000"/>
                          </a:solidFill>
                          <a:latin typeface="Arial" panose="020B0604020202020204" pitchFamily="34" charset="0"/>
                        </a:rPr>
                        <a:t>vor</a:t>
                      </a:r>
                      <a:r>
                        <a:rPr lang="en-US" sz="1400" b="0" i="0" u="none" strike="noStrike" baseline="0" dirty="0" smtClean="0">
                          <a:solidFill>
                            <a:srgbClr val="000000"/>
                          </a:solidFill>
                          <a:latin typeface="Arial" panose="020B0604020202020204" pitchFamily="34" charset="0"/>
                        </a:rPr>
                        <a:t> conduce la </a:t>
                      </a:r>
                      <a:r>
                        <a:rPr lang="en-US" sz="1400" b="0" i="0" u="none" strike="noStrike" baseline="0" dirty="0" err="1" smtClean="0">
                          <a:solidFill>
                            <a:srgbClr val="000000"/>
                          </a:solidFill>
                          <a:latin typeface="Arial" panose="020B0604020202020204" pitchFamily="34" charset="0"/>
                        </a:rPr>
                        <a:t>scăderea</a:t>
                      </a:r>
                      <a:r>
                        <a:rPr lang="en-US" sz="1400" b="0" i="0" u="none" strike="noStrike" baseline="0" dirty="0" smtClean="0">
                          <a:solidFill>
                            <a:srgbClr val="000000"/>
                          </a:solidFill>
                          <a:latin typeface="Arial" panose="020B0604020202020204" pitchFamily="34" charset="0"/>
                        </a:rPr>
                        <a:t> </a:t>
                      </a:r>
                      <a:r>
                        <a:rPr lang="en-US" sz="1400" b="0" i="0" u="none" strike="noStrike" baseline="0" dirty="0" err="1" smtClean="0">
                          <a:solidFill>
                            <a:srgbClr val="000000"/>
                          </a:solidFill>
                          <a:latin typeface="Arial" panose="020B0604020202020204" pitchFamily="34" charset="0"/>
                        </a:rPr>
                        <a:t>comerțului</a:t>
                      </a:r>
                      <a:r>
                        <a:rPr lang="en-US" sz="1400" b="0" i="0" u="none" strike="noStrike" baseline="0" dirty="0" smtClean="0">
                          <a:solidFill>
                            <a:srgbClr val="000000"/>
                          </a:solidFill>
                          <a:latin typeface="Arial" panose="020B0604020202020204" pitchFamily="34" charset="0"/>
                        </a:rPr>
                        <a:t> </a:t>
                      </a:r>
                      <a:r>
                        <a:rPr lang="en-US" sz="1400" b="0" i="0" u="none" strike="noStrike" baseline="0" dirty="0" err="1" smtClean="0">
                          <a:solidFill>
                            <a:srgbClr val="000000"/>
                          </a:solidFill>
                          <a:latin typeface="Arial" panose="020B0604020202020204" pitchFamily="34" charset="0"/>
                        </a:rPr>
                        <a:t>transfrontalier</a:t>
                      </a:r>
                      <a:endParaRPr lang="ro-RO" sz="1400" b="0" i="0" u="none" strike="noStrike" baseline="0" dirty="0" smtClean="0">
                        <a:solidFill>
                          <a:srgbClr val="000000"/>
                        </a:solidFill>
                        <a:latin typeface="Arial" panose="020B0604020202020204" pitchFamily="34" charset="0"/>
                      </a:endParaRPr>
                    </a:p>
                    <a:p>
                      <a:endParaRPr lang="en-US" sz="1400" dirty="0"/>
                    </a:p>
                  </a:txBody>
                  <a:tcPr/>
                </a:tc>
                <a:tc>
                  <a:txBody>
                    <a:bodyPr/>
                    <a:lstStyle/>
                    <a:p>
                      <a:r>
                        <a:rPr lang="ro-RO" sz="1400" b="0" i="0" u="none" strike="noStrike" baseline="0" dirty="0" smtClean="0">
                          <a:solidFill>
                            <a:srgbClr val="000000"/>
                          </a:solidFill>
                          <a:latin typeface="Arial" panose="020B0604020202020204" pitchFamily="34" charset="0"/>
                        </a:rPr>
                        <a:t>C</a:t>
                      </a:r>
                      <a:r>
                        <a:rPr lang="en-US" sz="1400" b="0" i="0" u="none" strike="noStrike" baseline="0" dirty="0" err="1" smtClean="0">
                          <a:solidFill>
                            <a:srgbClr val="000000"/>
                          </a:solidFill>
                          <a:latin typeface="Arial" panose="020B0604020202020204" pitchFamily="34" charset="0"/>
                        </a:rPr>
                        <a:t>reșterea</a:t>
                      </a:r>
                      <a:r>
                        <a:rPr lang="en-US" sz="1400" b="0" i="0" u="none" strike="noStrike" baseline="0" dirty="0" smtClean="0">
                          <a:solidFill>
                            <a:srgbClr val="000000"/>
                          </a:solidFill>
                          <a:latin typeface="Arial" panose="020B0604020202020204" pitchFamily="34" charset="0"/>
                        </a:rPr>
                        <a:t> </a:t>
                      </a:r>
                      <a:r>
                        <a:rPr lang="en-US" sz="1400" b="0" i="0" u="none" strike="noStrike" baseline="0" dirty="0" err="1" smtClean="0">
                          <a:solidFill>
                            <a:srgbClr val="000000"/>
                          </a:solidFill>
                          <a:latin typeface="Arial" panose="020B0604020202020204" pitchFamily="34" charset="0"/>
                        </a:rPr>
                        <a:t>costurilor</a:t>
                      </a:r>
                      <a:r>
                        <a:rPr lang="en-US" sz="1400" b="0" i="0" u="none" strike="noStrike" baseline="0" dirty="0" smtClean="0">
                          <a:solidFill>
                            <a:srgbClr val="000000"/>
                          </a:solidFill>
                          <a:latin typeface="Arial" panose="020B0604020202020204" pitchFamily="34" charset="0"/>
                        </a:rPr>
                        <a:t> de transport</a:t>
                      </a:r>
                      <a:r>
                        <a:rPr lang="ro-RO" sz="1400" b="0" i="0" u="none" strike="noStrike" baseline="0" dirty="0" smtClean="0">
                          <a:solidFill>
                            <a:srgbClr val="000000"/>
                          </a:solidFill>
                          <a:latin typeface="Arial" panose="020B0604020202020204" pitchFamily="34" charset="0"/>
                        </a:rPr>
                        <a:t>, în condițiile în care transportatorii RO sunt plătiți cu tarife mai mici decât transportatorii vestici</a:t>
                      </a:r>
                    </a:p>
                    <a:p>
                      <a:pPr marL="0" marR="0" lvl="0" indent="0" algn="l" defTabSz="914400" rtl="0" eaLnBrk="1" fontAlgn="auto" latinLnBrk="0" hangingPunct="1">
                        <a:lnSpc>
                          <a:spcPct val="100000"/>
                        </a:lnSpc>
                        <a:spcBef>
                          <a:spcPts val="0"/>
                        </a:spcBef>
                        <a:spcAft>
                          <a:spcPts val="0"/>
                        </a:spcAft>
                        <a:buClrTx/>
                        <a:buSzTx/>
                        <a:buFontTx/>
                        <a:buNone/>
                        <a:tabLst/>
                        <a:defRPr/>
                      </a:pPr>
                      <a:r>
                        <a:rPr lang="ro-RO" sz="1400" b="1" i="0" u="none" strike="noStrike" baseline="0" dirty="0" smtClean="0">
                          <a:solidFill>
                            <a:schemeClr val="accent2"/>
                          </a:solidFill>
                          <a:latin typeface="Arial" panose="020B0604020202020204" pitchFamily="34" charset="0"/>
                        </a:rPr>
                        <a:t>- Necesitatea unui cost de referință UE în transporturile rutiere</a:t>
                      </a:r>
                      <a:endParaRPr lang="en-US" sz="1400" b="1" dirty="0" smtClean="0">
                        <a:solidFill>
                          <a:schemeClr val="accent2"/>
                        </a:solidFill>
                      </a:endParaRPr>
                    </a:p>
                  </a:txBody>
                  <a:tcPr/>
                </a:tc>
              </a:tr>
              <a:tr h="1326839">
                <a:tc>
                  <a:txBody>
                    <a:bodyPr/>
                    <a:lstStyle/>
                    <a:p>
                      <a:r>
                        <a:rPr lang="en-US" sz="1400" b="0" u="none" kern="1200" dirty="0" err="1" smtClean="0">
                          <a:solidFill>
                            <a:srgbClr val="FF0000"/>
                          </a:solidFill>
                          <a:latin typeface="+mn-lt"/>
                          <a:ea typeface="+mn-ea"/>
                          <a:cs typeface="+mn-cs"/>
                        </a:rPr>
                        <a:t>Interzicerea</a:t>
                      </a:r>
                      <a:r>
                        <a:rPr lang="ro-RO" sz="1400" b="0" u="none" kern="1200" dirty="0" smtClean="0">
                          <a:solidFill>
                            <a:srgbClr val="FF0000"/>
                          </a:solidFill>
                          <a:latin typeface="+mn-lt"/>
                          <a:ea typeface="+mn-ea"/>
                          <a:cs typeface="+mn-cs"/>
                        </a:rPr>
                        <a:t> </a:t>
                      </a:r>
                      <a:r>
                        <a:rPr lang="en-US" sz="1400" b="0" u="none" kern="1200" dirty="0" smtClean="0">
                          <a:solidFill>
                            <a:srgbClr val="FF0000"/>
                          </a:solidFill>
                          <a:latin typeface="+mn-lt"/>
                          <a:ea typeface="+mn-ea"/>
                          <a:cs typeface="+mn-cs"/>
                        </a:rPr>
                        <a:t> </a:t>
                      </a:r>
                      <a:r>
                        <a:rPr lang="en-US" sz="1400" b="0" u="none" kern="1200" dirty="0" err="1" smtClean="0">
                          <a:solidFill>
                            <a:srgbClr val="FF0000"/>
                          </a:solidFill>
                          <a:latin typeface="+mn-lt"/>
                          <a:ea typeface="+mn-ea"/>
                          <a:cs typeface="+mn-cs"/>
                        </a:rPr>
                        <a:t>efectuării</a:t>
                      </a:r>
                      <a:r>
                        <a:rPr lang="en-US" sz="1400" b="0" u="none" kern="1200" dirty="0" smtClean="0">
                          <a:solidFill>
                            <a:srgbClr val="FF0000"/>
                          </a:solidFill>
                          <a:latin typeface="+mn-lt"/>
                          <a:ea typeface="+mn-ea"/>
                          <a:cs typeface="+mn-cs"/>
                        </a:rPr>
                        <a:t> </a:t>
                      </a:r>
                      <a:r>
                        <a:rPr lang="en-US" sz="1400" b="0" u="none" kern="1200" dirty="0" err="1" smtClean="0">
                          <a:solidFill>
                            <a:srgbClr val="FF0000"/>
                          </a:solidFill>
                          <a:latin typeface="+mn-lt"/>
                          <a:ea typeface="+mn-ea"/>
                          <a:cs typeface="+mn-cs"/>
                        </a:rPr>
                        <a:t>repausului</a:t>
                      </a:r>
                      <a:r>
                        <a:rPr lang="en-US" sz="1400" b="0" u="none" kern="1200" dirty="0" smtClean="0">
                          <a:solidFill>
                            <a:srgbClr val="FF0000"/>
                          </a:solidFill>
                          <a:latin typeface="+mn-lt"/>
                          <a:ea typeface="+mn-ea"/>
                          <a:cs typeface="+mn-cs"/>
                        </a:rPr>
                        <a:t> </a:t>
                      </a:r>
                      <a:r>
                        <a:rPr lang="en-US" sz="1400" b="0" u="none" kern="1200" dirty="0" err="1" smtClean="0">
                          <a:solidFill>
                            <a:srgbClr val="FF0000"/>
                          </a:solidFill>
                          <a:latin typeface="+mn-lt"/>
                          <a:ea typeface="+mn-ea"/>
                          <a:cs typeface="+mn-cs"/>
                        </a:rPr>
                        <a:t>săptămânal</a:t>
                      </a:r>
                      <a:r>
                        <a:rPr lang="en-US" sz="1400" b="0" u="none" kern="1200" dirty="0" smtClean="0">
                          <a:solidFill>
                            <a:srgbClr val="FF0000"/>
                          </a:solidFill>
                          <a:latin typeface="+mn-lt"/>
                          <a:ea typeface="+mn-ea"/>
                          <a:cs typeface="+mn-cs"/>
                        </a:rPr>
                        <a:t> normal al </a:t>
                      </a:r>
                      <a:r>
                        <a:rPr lang="en-US" sz="1400" b="0" u="none" kern="1200" dirty="0" err="1" smtClean="0">
                          <a:solidFill>
                            <a:srgbClr val="FF0000"/>
                          </a:solidFill>
                          <a:latin typeface="+mn-lt"/>
                          <a:ea typeface="+mn-ea"/>
                          <a:cs typeface="+mn-cs"/>
                        </a:rPr>
                        <a:t>șoferilor</a:t>
                      </a:r>
                      <a:r>
                        <a:rPr lang="en-US" sz="1400" b="0" u="none" kern="1200" dirty="0" smtClean="0">
                          <a:solidFill>
                            <a:srgbClr val="FF0000"/>
                          </a:solidFill>
                          <a:latin typeface="+mn-lt"/>
                          <a:ea typeface="+mn-ea"/>
                          <a:cs typeface="+mn-cs"/>
                        </a:rPr>
                        <a:t> </a:t>
                      </a:r>
                      <a:r>
                        <a:rPr lang="en-US" sz="1400" b="0" u="none" kern="1200" dirty="0" err="1" smtClean="0">
                          <a:solidFill>
                            <a:srgbClr val="FF0000"/>
                          </a:solidFill>
                          <a:latin typeface="+mn-lt"/>
                          <a:ea typeface="+mn-ea"/>
                          <a:cs typeface="+mn-cs"/>
                        </a:rPr>
                        <a:t>în</a:t>
                      </a:r>
                      <a:r>
                        <a:rPr lang="en-US" sz="1400" b="0" u="none" kern="1200" dirty="0" smtClean="0">
                          <a:solidFill>
                            <a:srgbClr val="FF0000"/>
                          </a:solidFill>
                          <a:latin typeface="+mn-lt"/>
                          <a:ea typeface="+mn-ea"/>
                          <a:cs typeface="+mn-cs"/>
                        </a:rPr>
                        <a:t> </a:t>
                      </a:r>
                      <a:r>
                        <a:rPr lang="en-US" sz="1400" b="0" u="none" kern="1200" dirty="0" err="1" smtClean="0">
                          <a:solidFill>
                            <a:srgbClr val="FF0000"/>
                          </a:solidFill>
                          <a:latin typeface="+mn-lt"/>
                          <a:ea typeface="+mn-ea"/>
                          <a:cs typeface="+mn-cs"/>
                        </a:rPr>
                        <a:t>cabina</a:t>
                      </a:r>
                      <a:r>
                        <a:rPr lang="en-US" sz="1400" b="0" u="none" kern="1200" dirty="0" smtClean="0">
                          <a:solidFill>
                            <a:srgbClr val="FF0000"/>
                          </a:solidFill>
                          <a:latin typeface="+mn-lt"/>
                          <a:ea typeface="+mn-ea"/>
                          <a:cs typeface="+mn-cs"/>
                        </a:rPr>
                        <a:t> </a:t>
                      </a:r>
                      <a:r>
                        <a:rPr lang="en-US" sz="1400" b="0" u="none" kern="1200" dirty="0" err="1" smtClean="0">
                          <a:solidFill>
                            <a:srgbClr val="FF0000"/>
                          </a:solidFill>
                          <a:latin typeface="+mn-lt"/>
                          <a:ea typeface="+mn-ea"/>
                          <a:cs typeface="+mn-cs"/>
                        </a:rPr>
                        <a:t>camionului</a:t>
                      </a:r>
                      <a:r>
                        <a:rPr lang="en-US" sz="1400" b="0" u="none" kern="1200" dirty="0" smtClean="0">
                          <a:solidFill>
                            <a:srgbClr val="FF0000"/>
                          </a:solidFill>
                          <a:latin typeface="+mn-lt"/>
                          <a:ea typeface="+mn-ea"/>
                          <a:cs typeface="+mn-cs"/>
                        </a:rPr>
                        <a:t> </a:t>
                      </a:r>
                      <a:endParaRPr lang="en-US" sz="1400" b="0" u="none" dirty="0">
                        <a:solidFill>
                          <a:srgbClr val="FF0000"/>
                        </a:solidFill>
                      </a:endParaRPr>
                    </a:p>
                  </a:txBody>
                  <a:tcPr/>
                </a:tc>
                <a:tc>
                  <a:txBody>
                    <a:bodyPr/>
                    <a:lstStyle/>
                    <a:p>
                      <a:r>
                        <a:rPr lang="ro-RO" sz="1400" dirty="0" smtClean="0"/>
                        <a:t>Lipsesc 400 000 spații de parcare sigure și securizate, cf. studiu </a:t>
                      </a:r>
                      <a:r>
                        <a:rPr lang="ro-RO" sz="1400" dirty="0" smtClean="0"/>
                        <a:t>CE</a:t>
                      </a:r>
                      <a:endParaRPr lang="ro-RO" sz="1400" dirty="0" smtClean="0"/>
                    </a:p>
                  </a:txBody>
                  <a:tcPr/>
                </a:tc>
                <a:tc>
                  <a:txBody>
                    <a:bodyPr/>
                    <a:lstStyle/>
                    <a:p>
                      <a:r>
                        <a:rPr lang="ro-RO" sz="1400" dirty="0" smtClean="0"/>
                        <a:t>Parcarea camioanelor încărcate</a:t>
                      </a:r>
                      <a:r>
                        <a:rPr lang="ro-RO" sz="1400" baseline="0" dirty="0" smtClean="0"/>
                        <a:t> în parcări nesecurizate – creștere </a:t>
                      </a:r>
                      <a:r>
                        <a:rPr lang="ro-RO" sz="1400" dirty="0" smtClean="0"/>
                        <a:t>primelor de asigurare</a:t>
                      </a:r>
                    </a:p>
                    <a:p>
                      <a:r>
                        <a:rPr lang="ro-RO" sz="1400" dirty="0" smtClean="0"/>
                        <a:t>Costuri suplimentare cu cazarea </a:t>
                      </a:r>
                      <a:r>
                        <a:rPr lang="ro-RO" sz="1400" dirty="0" smtClean="0"/>
                        <a:t>șoferilor</a:t>
                      </a:r>
                      <a:endParaRPr lang="en-US" sz="1400"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990600"/>
            <a:ext cx="8229600" cy="4525963"/>
          </a:xfrm>
        </p:spPr>
        <p:txBody>
          <a:bodyPr/>
          <a:lstStyle/>
          <a:p>
            <a:pPr algn="ctr">
              <a:buNone/>
            </a:pPr>
            <a:r>
              <a:rPr lang="ro-RO" sz="1800" b="1" dirty="0" smtClean="0">
                <a:solidFill>
                  <a:srgbClr val="C00000"/>
                </a:solidFill>
              </a:rPr>
              <a:t>ACȚIUNILE UNTRR</a:t>
            </a:r>
          </a:p>
          <a:p>
            <a:r>
              <a:rPr lang="ro-RO" sz="1800" dirty="0" smtClean="0"/>
              <a:t>UNTRR </a:t>
            </a:r>
            <a:r>
              <a:rPr lang="ro-RO" sz="1800" dirty="0" smtClean="0"/>
              <a:t>a solicitat </a:t>
            </a:r>
            <a:r>
              <a:rPr lang="ro-RO" sz="1800" b="1" dirty="0" smtClean="0"/>
              <a:t>Guvernului României și </a:t>
            </a:r>
            <a:r>
              <a:rPr lang="ro-RO" sz="1800" b="1" dirty="0" err="1" smtClean="0"/>
              <a:t>Eurodeputaților</a:t>
            </a:r>
            <a:r>
              <a:rPr lang="ro-RO" sz="1800" b="1" dirty="0" smtClean="0"/>
              <a:t> români </a:t>
            </a:r>
            <a:r>
              <a:rPr lang="ro-RO" sz="1800" dirty="0" smtClean="0"/>
              <a:t>să se opună acestui Acord privind Pachetul Mobilitate 1 în cadrul votului final al Consiliului, respectiv al Parlamentului European ! </a:t>
            </a:r>
          </a:p>
          <a:p>
            <a:r>
              <a:rPr lang="ro-RO" sz="1800" dirty="0" smtClean="0"/>
              <a:t>UNTRR a solicitat autorităților române contestarea acordului Pachetului Mobilitate 1 adoptat la finalul </a:t>
            </a:r>
            <a:r>
              <a:rPr lang="ro-RO" sz="1800" dirty="0" err="1" smtClean="0"/>
              <a:t>trialogului</a:t>
            </a:r>
            <a:r>
              <a:rPr lang="ro-RO" sz="1800" dirty="0" smtClean="0"/>
              <a:t> de astăzi </a:t>
            </a:r>
            <a:r>
              <a:rPr lang="ro-RO" sz="1800" b="1" dirty="0" smtClean="0"/>
              <a:t>la Curtea Europeana de </a:t>
            </a:r>
            <a:r>
              <a:rPr lang="ro-RO" sz="1800" b="1" dirty="0" err="1" smtClean="0"/>
              <a:t>Justitie</a:t>
            </a:r>
            <a:r>
              <a:rPr lang="ro-RO" sz="1800" b="1" dirty="0" smtClean="0"/>
              <a:t>!</a:t>
            </a:r>
          </a:p>
          <a:p>
            <a:pPr>
              <a:buNone/>
            </a:pPr>
            <a:r>
              <a:rPr lang="ro-RO" sz="1800" b="1" dirty="0" smtClean="0"/>
              <a:t>      ÎN TRIALOG</a:t>
            </a:r>
            <a:endParaRPr lang="ro-RO" sz="1800" b="1" dirty="0" smtClean="0"/>
          </a:p>
          <a:p>
            <a:r>
              <a:rPr lang="ro-RO" sz="1800" dirty="0" smtClean="0"/>
              <a:t> </a:t>
            </a:r>
            <a:r>
              <a:rPr lang="ro-RO" sz="1800" dirty="0" smtClean="0"/>
              <a:t>UNTRR a solicitat </a:t>
            </a:r>
            <a:r>
              <a:rPr lang="ro-RO" sz="1800" b="1" dirty="0" smtClean="0"/>
              <a:t>Comisarului de Transport UE </a:t>
            </a:r>
            <a:r>
              <a:rPr lang="ro-RO" sz="1800" dirty="0" smtClean="0"/>
              <a:t>să nu grăbească o decizie privind Pachetul Mobilitate 1 care se va aplica pentru 10 ani, cu efecte negative importante asupra pieței europene de transport rutier și afectând grav transportatorii români și est-europeni. </a:t>
            </a:r>
          </a:p>
          <a:p>
            <a:r>
              <a:rPr lang="ro-RO" sz="1800" dirty="0" smtClean="0"/>
              <a:t>UNTRR </a:t>
            </a:r>
            <a:r>
              <a:rPr lang="ro-RO" sz="1800" dirty="0" smtClean="0"/>
              <a:t>a solicitat </a:t>
            </a:r>
            <a:r>
              <a:rPr lang="ro-RO" sz="1800" b="1" dirty="0" smtClean="0"/>
              <a:t>implicarea activa a Ministrului Transporturilor din Romania si a Reprezentantei Permanente a </a:t>
            </a:r>
            <a:r>
              <a:rPr lang="ro-RO" sz="1800" b="1" dirty="0" err="1" smtClean="0"/>
              <a:t>Romaniei</a:t>
            </a:r>
            <a:r>
              <a:rPr lang="ro-RO" sz="1800" b="1" dirty="0" smtClean="0"/>
              <a:t> la UE</a:t>
            </a:r>
            <a:r>
              <a:rPr lang="ro-RO" sz="1800" dirty="0" smtClean="0"/>
              <a:t> în acest moment crucial, semnalând Prioritățile transportatorilor români în cadrul celui de al 4-lea </a:t>
            </a:r>
            <a:r>
              <a:rPr lang="ro-RO" sz="1800" dirty="0" err="1" smtClean="0"/>
              <a:t>trialog</a:t>
            </a:r>
            <a:r>
              <a:rPr lang="ro-RO" sz="1800" dirty="0" smtClean="0"/>
              <a:t> privind Pachetul Mobilitate 1 din 11.12.2019, urmărind finalizarea PM1 sub Președinția Finlandei</a:t>
            </a:r>
            <a:endParaRPr lang="ro-RO"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a:extLst>
              <a:ext uri="{FF2B5EF4-FFF2-40B4-BE49-F238E27FC236}">
                <a16:creationId xmlns:a16="http://schemas.microsoft.com/office/drawing/2014/main" xmlns="" id="{A29D2980-4D48-4200-BCBB-AACF775382A6}"/>
              </a:ext>
            </a:extLst>
          </p:cNvPr>
          <p:cNvSpPr>
            <a:spLocks noGrp="1"/>
          </p:cNvSpPr>
          <p:nvPr>
            <p:ph idx="1"/>
          </p:nvPr>
        </p:nvSpPr>
        <p:spPr>
          <a:xfrm>
            <a:off x="0" y="796752"/>
            <a:ext cx="9144000" cy="5832648"/>
          </a:xfrm>
        </p:spPr>
        <p:txBody>
          <a:bodyPr/>
          <a:lstStyle/>
          <a:p>
            <a:pPr marL="0" indent="0">
              <a:buNone/>
            </a:pPr>
            <a:endParaRPr lang="ro-RO" sz="1600" b="1" dirty="0">
              <a:solidFill>
                <a:srgbClr val="0070C0"/>
              </a:solidFill>
            </a:endParaRPr>
          </a:p>
          <a:p>
            <a:r>
              <a:rPr lang="ro-RO" sz="1200" b="1" dirty="0" smtClean="0"/>
              <a:t>Analiza TML privind impactul MP1 – </a:t>
            </a:r>
            <a:r>
              <a:rPr lang="ro-RO" sz="1200" b="1" dirty="0"/>
              <a:t>î</a:t>
            </a:r>
            <a:r>
              <a:rPr lang="ro-RO" sz="1200" b="1" dirty="0" smtClean="0"/>
              <a:t>mpreuna cu </a:t>
            </a:r>
            <a:r>
              <a:rPr lang="ro-RO" sz="1200" b="1" dirty="0" err="1" smtClean="0"/>
              <a:t>Linava</a:t>
            </a:r>
            <a:r>
              <a:rPr lang="ro-RO" sz="1200" b="1" dirty="0" smtClean="0"/>
              <a:t>(Lituania)</a:t>
            </a:r>
          </a:p>
          <a:p>
            <a:r>
              <a:rPr lang="ro-RO" sz="1200" b="1" dirty="0" smtClean="0"/>
              <a:t>Scrisoare comună </a:t>
            </a:r>
            <a:r>
              <a:rPr lang="ro-RO" sz="1200" dirty="0" smtClean="0"/>
              <a:t>adresată</a:t>
            </a:r>
            <a:r>
              <a:rPr lang="ro-RO" sz="1200" b="1" dirty="0" smtClean="0"/>
              <a:t> </a:t>
            </a:r>
            <a:r>
              <a:rPr lang="ro-RO" sz="1200" dirty="0"/>
              <a:t>Noului Președinte ales al Comisiei </a:t>
            </a:r>
            <a:r>
              <a:rPr lang="ro-RO" sz="1200" dirty="0" smtClean="0"/>
              <a:t>Europene alături de asociațiile din Bulgaria, Danemarca, Ungaria, Letonia, Lituania, Polonia și România</a:t>
            </a:r>
            <a:endParaRPr lang="ro-RO" sz="1200" dirty="0"/>
          </a:p>
          <a:p>
            <a:r>
              <a:rPr lang="ro-RO" sz="1200" b="1" dirty="0" smtClean="0"/>
              <a:t>Scrisori </a:t>
            </a:r>
            <a:r>
              <a:rPr lang="ro-RO" sz="1200" b="1" dirty="0"/>
              <a:t>deschise </a:t>
            </a:r>
            <a:r>
              <a:rPr lang="ro-RO" sz="1200" b="1" dirty="0" smtClean="0"/>
              <a:t>adresate Conferinței </a:t>
            </a:r>
            <a:r>
              <a:rPr lang="ro-RO" sz="1200" b="1" dirty="0"/>
              <a:t>Președinților PE </a:t>
            </a:r>
            <a:r>
              <a:rPr lang="ro-RO" sz="1200" dirty="0"/>
              <a:t>de UNTRR și asociațiile transportatorilor din Bulgaria, Estonia, Letonia, Lituania, Malta, Polonia și Ungaria solicitând amânarea </a:t>
            </a:r>
            <a:r>
              <a:rPr lang="ro-RO" sz="1200" dirty="0" smtClean="0"/>
              <a:t>MP1</a:t>
            </a:r>
          </a:p>
          <a:p>
            <a:r>
              <a:rPr lang="ro-RO" sz="1200" b="1" dirty="0" smtClean="0"/>
              <a:t>Declarația </a:t>
            </a:r>
            <a:r>
              <a:rPr lang="ro-RO" sz="1200" b="1" dirty="0"/>
              <a:t>împotriva aplicării Directivei privind Detașarea Lucrătorilor (96/71/CE) </a:t>
            </a:r>
            <a:r>
              <a:rPr lang="ro-RO" sz="1200" dirty="0"/>
              <a:t>la transportul internațional în UE, semnată de UNTRR, alături de alte </a:t>
            </a:r>
            <a:r>
              <a:rPr lang="ro-RO" sz="1200" b="1" dirty="0" smtClean="0"/>
              <a:t>50 </a:t>
            </a:r>
            <a:r>
              <a:rPr lang="ro-RO" sz="1200" b="1" dirty="0"/>
              <a:t>asociații din </a:t>
            </a:r>
            <a:r>
              <a:rPr lang="ro-RO" sz="1200" b="1" dirty="0" smtClean="0"/>
              <a:t>24 </a:t>
            </a:r>
            <a:r>
              <a:rPr lang="ro-RO" sz="1200" b="1" dirty="0"/>
              <a:t>State Membre</a:t>
            </a:r>
            <a:r>
              <a:rPr lang="ro-RO" sz="1200" dirty="0"/>
              <a:t>  - </a:t>
            </a:r>
            <a:r>
              <a:rPr lang="ro-RO" sz="1200" dirty="0" smtClean="0"/>
              <a:t>Austria, Belgia</a:t>
            </a:r>
            <a:r>
              <a:rPr lang="ro-RO" sz="1200" dirty="0"/>
              <a:t>, Bulgaria, Croația, </a:t>
            </a:r>
            <a:r>
              <a:rPr lang="ro-RO" sz="1200" dirty="0" err="1" smtClean="0"/>
              <a:t>Rep.Cehă</a:t>
            </a:r>
            <a:r>
              <a:rPr lang="ro-RO" sz="1200" dirty="0"/>
              <a:t>, Danemarca, Estonia, </a:t>
            </a:r>
            <a:r>
              <a:rPr lang="ro-RO" sz="1200" dirty="0" smtClean="0"/>
              <a:t>Finlanda, Franța, Germania, Grecia</a:t>
            </a:r>
            <a:r>
              <a:rPr lang="ro-RO" sz="1200" dirty="0"/>
              <a:t>, Ungaria, Irlanda, Letonia, Lituania, Olanda, Polonia, Portugalia, România, Slovacia</a:t>
            </a:r>
            <a:r>
              <a:rPr lang="ro-RO" sz="1200" dirty="0" smtClean="0"/>
              <a:t>, Slovenia, </a:t>
            </a:r>
            <a:r>
              <a:rPr lang="ro-RO" sz="1200" dirty="0"/>
              <a:t>Spania, </a:t>
            </a:r>
            <a:r>
              <a:rPr lang="ro-RO" sz="1200" dirty="0" smtClean="0"/>
              <a:t>Suedia, UK</a:t>
            </a:r>
            <a:endParaRPr lang="ro-RO" sz="1200" dirty="0"/>
          </a:p>
          <a:p>
            <a:r>
              <a:rPr lang="ro-RO" sz="1200" b="1" dirty="0"/>
              <a:t>Intervenții UNTRR </a:t>
            </a:r>
            <a:r>
              <a:rPr lang="ro-RO" sz="1200" dirty="0"/>
              <a:t>la PE, Miniștri de Transport UE, Președinția Română a Consiliului, autoritățile </a:t>
            </a:r>
            <a:r>
              <a:rPr lang="ro-RO" sz="1200" dirty="0" smtClean="0"/>
              <a:t>române</a:t>
            </a:r>
          </a:p>
          <a:p>
            <a:r>
              <a:rPr lang="en-US" sz="1200" dirty="0">
                <a:hlinkClick r:id="rId2"/>
              </a:rPr>
              <a:t>http://www.stopneoprotectionism.eu</a:t>
            </a:r>
            <a:r>
              <a:rPr lang="en-US" sz="1200" dirty="0" smtClean="0">
                <a:hlinkClick r:id="rId2"/>
              </a:rPr>
              <a:t>/</a:t>
            </a:r>
            <a:r>
              <a:rPr lang="ro-RO" sz="1200" dirty="0" smtClean="0"/>
              <a:t>  </a:t>
            </a:r>
            <a:endParaRPr lang="ro-RO" sz="1200" dirty="0"/>
          </a:p>
          <a:p>
            <a:pPr marL="0" indent="0">
              <a:buNone/>
            </a:pPr>
            <a:r>
              <a:rPr lang="ro-RO" sz="1600" b="1" dirty="0">
                <a:solidFill>
                  <a:srgbClr val="0070C0"/>
                </a:solidFill>
              </a:rPr>
              <a:t>Proteste organizate de UNTRR împotriva MP1 și protecționismului în transporturile rutiere</a:t>
            </a:r>
          </a:p>
          <a:p>
            <a:r>
              <a:rPr lang="ro-RO" sz="1200" b="1" dirty="0"/>
              <a:t>11 ianuarie 2019: </a:t>
            </a:r>
            <a:r>
              <a:rPr lang="ro-RO" sz="1200" dirty="0"/>
              <a:t>protest UNTRR la București în fața Reprezentanței Comisiei Europene, împotriva MP1</a:t>
            </a:r>
          </a:p>
          <a:p>
            <a:r>
              <a:rPr lang="ro-RO" sz="1200" b="1" dirty="0"/>
              <a:t>10 ianuarie 2019:  </a:t>
            </a:r>
            <a:r>
              <a:rPr lang="ro-RO" sz="1200" dirty="0"/>
              <a:t>protest UNTRR la Bruxelles în fața Parlamentului European- alături de asociațiile profesionale ale transportatorilor rutieri din Bulgaria, Lituania și Polonia , solicitând respingerea MP1. Protestul susținut de asociațiile transportatorilor din Croația, Slovenia și Ungaria.</a:t>
            </a:r>
          </a:p>
          <a:p>
            <a:r>
              <a:rPr lang="ro-RO" sz="1200" b="1" dirty="0"/>
              <a:t>14 iunie 2016: </a:t>
            </a:r>
            <a:r>
              <a:rPr lang="ro-RO" sz="1200" dirty="0"/>
              <a:t>protest UNTRR la Bruxelles în fața Comisiei Europene –alături de asociațiile transportatorilor rutieri din Portugalia, Spania, Bulgaria, Republica Cehă, Slovacia, Estonia, Letonia, Lituania, Ungaria, Polonia, Republica </a:t>
            </a:r>
            <a:r>
              <a:rPr lang="ro-RO" sz="1200" b="1" dirty="0"/>
              <a:t>Moldova, Ucraina și Turcia</a:t>
            </a:r>
            <a:r>
              <a:rPr lang="ro-RO" sz="1200" dirty="0"/>
              <a:t>, împotriva escaladării </a:t>
            </a:r>
            <a:r>
              <a:rPr lang="ro-RO" sz="1200" dirty="0" err="1"/>
              <a:t>neoprotecționismului</a:t>
            </a:r>
            <a:r>
              <a:rPr lang="ro-RO" sz="1200" dirty="0"/>
              <a:t> în transporturi </a:t>
            </a:r>
          </a:p>
          <a:p>
            <a:r>
              <a:rPr lang="ro-RO" sz="1200" b="1" dirty="0"/>
              <a:t>31 mai 2016</a:t>
            </a:r>
            <a:r>
              <a:rPr lang="ro-RO" sz="1200" dirty="0"/>
              <a:t>: protest UNTRR la București în fața Reprezentanței Comisiei Europene împotriva impunerii abuzive a legilor salariului minim din Franța (MACRON) și Germania (</a:t>
            </a:r>
            <a:r>
              <a:rPr lang="ro-RO" sz="1200" dirty="0" err="1"/>
              <a:t>MiLoG</a:t>
            </a:r>
            <a:r>
              <a:rPr lang="ro-RO" sz="1200" dirty="0"/>
              <a:t>) </a:t>
            </a:r>
          </a:p>
          <a:p>
            <a:r>
              <a:rPr lang="ro-RO" sz="1200" b="1" dirty="0"/>
              <a:t>25 martie 2015: </a:t>
            </a:r>
            <a:r>
              <a:rPr lang="ro-RO" sz="1200" dirty="0"/>
              <a:t>protest UNTRR la Bruxelles în fața Parlamentului European –alături de asociațiile transportatorilor din Rep. Cehă, Lituania, Ungaria, Polonia împotriva </a:t>
            </a:r>
            <a:r>
              <a:rPr lang="ro-RO" sz="1200" dirty="0" err="1"/>
              <a:t>neoprotecționismului</a:t>
            </a:r>
            <a:r>
              <a:rPr lang="ro-RO" sz="1200" dirty="0"/>
              <a:t> în transporturi </a:t>
            </a:r>
          </a:p>
          <a:p>
            <a:pPr algn="just"/>
            <a:r>
              <a:rPr lang="ro-RO" sz="1200" b="1" dirty="0"/>
              <a:t>18 martie 2015: </a:t>
            </a:r>
            <a:r>
              <a:rPr lang="ro-RO" sz="1200" dirty="0"/>
              <a:t>protest UNTRR la </a:t>
            </a:r>
            <a:r>
              <a:rPr lang="ro-RO" sz="1200" dirty="0" err="1" smtClean="0"/>
              <a:t>amb</a:t>
            </a:r>
            <a:r>
              <a:rPr lang="ro-RO" sz="1200" dirty="0" smtClean="0"/>
              <a:t>. </a:t>
            </a:r>
            <a:r>
              <a:rPr lang="ro-RO" sz="1200" dirty="0"/>
              <a:t>Germaniei și Franței împotriva </a:t>
            </a:r>
            <a:r>
              <a:rPr lang="ro-RO" sz="1200" dirty="0" smtClean="0"/>
              <a:t>salariului min. </a:t>
            </a:r>
            <a:r>
              <a:rPr lang="ro-RO" sz="1200" dirty="0"/>
              <a:t>Franța (MACRON) și Germania (</a:t>
            </a:r>
            <a:r>
              <a:rPr lang="ro-RO" sz="1200" dirty="0" err="1"/>
              <a:t>MiLoG</a:t>
            </a:r>
            <a:r>
              <a:rPr lang="ro-RO" sz="1200" dirty="0"/>
              <a:t>) </a:t>
            </a:r>
          </a:p>
        </p:txBody>
      </p:sp>
      <p:sp>
        <p:nvSpPr>
          <p:cNvPr id="4" name="Titlu 1">
            <a:extLst>
              <a:ext uri="{FF2B5EF4-FFF2-40B4-BE49-F238E27FC236}">
                <a16:creationId xmlns:a16="http://schemas.microsoft.com/office/drawing/2014/main" xmlns="" id="{67BBB0FB-90CD-4E99-9588-41AD6A45AE79}"/>
              </a:ext>
            </a:extLst>
          </p:cNvPr>
          <p:cNvSpPr txBox="1">
            <a:spLocks/>
          </p:cNvSpPr>
          <p:nvPr/>
        </p:nvSpPr>
        <p:spPr>
          <a:xfrm>
            <a:off x="457200" y="804863"/>
            <a:ext cx="8435280" cy="490537"/>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ro-RO" sz="1600" b="1" i="0" u="none" strike="noStrike" kern="0" cap="none" spc="0" normalizeH="0" baseline="0" noProof="0" smtClean="0">
                <a:ln>
                  <a:noFill/>
                </a:ln>
                <a:solidFill>
                  <a:srgbClr val="C00000"/>
                </a:solidFill>
                <a:effectLst/>
                <a:uLnTx/>
                <a:uFillTx/>
                <a:latin typeface="+mj-lt"/>
                <a:ea typeface="+mj-ea"/>
                <a:cs typeface="+mj-cs"/>
              </a:rPr>
              <a:t>Acțiuni UNTRR împotriva Pachetului Mobilitate 1</a:t>
            </a:r>
            <a:endParaRPr kumimoji="0" lang="ro-RO" sz="1600" b="1" i="0" u="none" strike="noStrike" kern="0" cap="none" spc="0" normalizeH="0" baseline="0" noProof="0" dirty="0">
              <a:ln>
                <a:noFill/>
              </a:ln>
              <a:solidFill>
                <a:srgbClr val="C00000"/>
              </a:solidFill>
              <a:effectLst/>
              <a:uLnTx/>
              <a:uFillTx/>
              <a:latin typeface="+mj-lt"/>
              <a:ea typeface="+mj-ea"/>
              <a:cs typeface="+mj-cs"/>
            </a:endParaRPr>
          </a:p>
        </p:txBody>
      </p:sp>
    </p:spTree>
  </p:cSld>
  <p:clrMapOvr>
    <a:masterClrMapping/>
  </p:clrMapOvr>
</p:sld>
</file>

<file path=ppt/theme/theme1.xml><?xml version="1.0" encoding="utf-8"?>
<a:theme xmlns:a="http://schemas.openxmlformats.org/drawingml/2006/main" name="Presentation">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Template>
  <TotalTime>5617</TotalTime>
  <Words>1363</Words>
  <Application>Microsoft Office PowerPoint</Application>
  <PresentationFormat>On-screen Show (4:3)</PresentationFormat>
  <Paragraphs>162</Paragraphs>
  <Slides>10</Slides>
  <Notes>0</Notes>
  <HiddenSlides>0</HiddenSlides>
  <MMClips>0</MMClips>
  <ScaleCrop>false</ScaleCrop>
  <HeadingPairs>
    <vt:vector size="6" baseType="variant">
      <vt:variant>
        <vt:lpstr>Theme</vt:lpstr>
      </vt:variant>
      <vt:variant>
        <vt:i4>1</vt:i4>
      </vt:variant>
      <vt:variant>
        <vt:lpstr>Slide Titles</vt:lpstr>
      </vt:variant>
      <vt:variant>
        <vt:i4>10</vt:i4>
      </vt:variant>
      <vt:variant>
        <vt:lpstr>Custom Shows</vt:lpstr>
      </vt:variant>
      <vt:variant>
        <vt:i4>8</vt:i4>
      </vt:variant>
    </vt:vector>
  </HeadingPairs>
  <TitlesOfParts>
    <vt:vector size="19" baseType="lpstr">
      <vt:lpstr>Presentation</vt:lpstr>
      <vt:lpstr> Eveniment regional Sud Muntenia  Formează-ți angajații ca să-ți TRANSFORMe afacerea!</vt:lpstr>
      <vt:lpstr>Slide 2</vt:lpstr>
      <vt:lpstr>Slide 3</vt:lpstr>
      <vt:lpstr>Slide 4</vt:lpstr>
      <vt:lpstr>Slide 5</vt:lpstr>
      <vt:lpstr>Slide 6</vt:lpstr>
      <vt:lpstr>Slide 7</vt:lpstr>
      <vt:lpstr>Slide 8</vt:lpstr>
      <vt:lpstr>Slide 9</vt:lpstr>
      <vt:lpstr>Slide 10</vt:lpstr>
      <vt:lpstr>Cabotaj</vt:lpstr>
      <vt:lpstr>11</vt:lpstr>
      <vt:lpstr>1.2</vt:lpstr>
      <vt:lpstr>1.3art8</vt:lpstr>
      <vt:lpstr>1.3art9</vt:lpstr>
      <vt:lpstr>1.3</vt:lpstr>
      <vt:lpstr>1.5</vt:lpstr>
      <vt:lpstr>1.4</vt:lpstr>
    </vt:vector>
  </TitlesOfParts>
  <Company>UNTRR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IRU Seminar  Image and Employment in Road Transport</dc:title>
  <dc:creator>roxana</dc:creator>
  <cp:lastModifiedBy>Roxana</cp:lastModifiedBy>
  <cp:revision>524</cp:revision>
  <cp:lastPrinted>2017-06-08T06:48:45Z</cp:lastPrinted>
  <dcterms:created xsi:type="dcterms:W3CDTF">2010-01-20T12:49:49Z</dcterms:created>
  <dcterms:modified xsi:type="dcterms:W3CDTF">2019-12-16T21:51:06Z</dcterms:modified>
</cp:coreProperties>
</file>