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447" r:id="rId2"/>
    <p:sldId id="449" r:id="rId3"/>
    <p:sldId id="450" r:id="rId4"/>
    <p:sldId id="448" r:id="rId5"/>
    <p:sldId id="451" r:id="rId6"/>
    <p:sldId id="453" r:id="rId7"/>
    <p:sldId id="454" r:id="rId8"/>
    <p:sldId id="455" r:id="rId9"/>
    <p:sldId id="456" r:id="rId10"/>
    <p:sldId id="457" r:id="rId11"/>
  </p:sldIdLst>
  <p:sldSz cx="9144000" cy="6858000" type="screen4x3"/>
  <p:notesSz cx="6799263" cy="9929813"/>
  <p:custShowLst>
    <p:custShow name="Cabotaj" id="0">
      <p:sldLst/>
    </p:custShow>
    <p:custShow name="11" id="1">
      <p:sldLst/>
    </p:custShow>
    <p:custShow name="1.2" id="2">
      <p:sldLst/>
    </p:custShow>
    <p:custShow name="1.3art8" id="3">
      <p:sldLst/>
    </p:custShow>
    <p:custShow name="1.3art9" id="4">
      <p:sldLst/>
    </p:custShow>
    <p:custShow name="1.3" id="5">
      <p:sldLst/>
    </p:custShow>
    <p:custShow name="1.5" id="6">
      <p:sldLst/>
    </p:custShow>
    <p:custShow name="1.4" id="7">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33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24" autoAdjust="0"/>
  </p:normalViewPr>
  <p:slideViewPr>
    <p:cSldViewPr>
      <p:cViewPr varScale="1">
        <p:scale>
          <a:sx n="70" d="100"/>
          <a:sy n="70" d="100"/>
        </p:scale>
        <p:origin x="1350" y="72"/>
      </p:cViewPr>
      <p:guideLst>
        <p:guide orient="horz" pos="2160"/>
        <p:guide pos="2880"/>
      </p:guideLst>
    </p:cSldViewPr>
  </p:slideViewPr>
  <p:outlineViewPr>
    <p:cViewPr>
      <p:scale>
        <a:sx n="33" d="100"/>
        <a:sy n="33" d="100"/>
      </p:scale>
      <p:origin x="48" y="41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1" cy="49783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852018" y="1"/>
            <a:ext cx="2945660" cy="497838"/>
          </a:xfrm>
          <a:prstGeom prst="rect">
            <a:avLst/>
          </a:prstGeom>
        </p:spPr>
        <p:txBody>
          <a:bodyPr vert="horz" lIns="91294" tIns="45647" rIns="91294" bIns="45647" rtlCol="0"/>
          <a:lstStyle>
            <a:lvl1pPr algn="r">
              <a:defRPr sz="1200"/>
            </a:lvl1pPr>
          </a:lstStyle>
          <a:p>
            <a:fld id="{70473C10-04E9-4F6C-B20A-F1D34F395C74}" type="datetimeFigureOut">
              <a:rPr lang="en-US" smtClean="0"/>
              <a:pPr/>
              <a:t>12/18/2019</a:t>
            </a:fld>
            <a:endParaRPr lang="en-US"/>
          </a:p>
        </p:txBody>
      </p:sp>
      <p:sp>
        <p:nvSpPr>
          <p:cNvPr id="4" name="Footer Placeholder 3"/>
          <p:cNvSpPr>
            <a:spLocks noGrp="1"/>
          </p:cNvSpPr>
          <p:nvPr>
            <p:ph type="ftr" sz="quarter" idx="2"/>
          </p:nvPr>
        </p:nvSpPr>
        <p:spPr>
          <a:xfrm>
            <a:off x="0" y="9431975"/>
            <a:ext cx="2945661" cy="49783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852018" y="9431975"/>
            <a:ext cx="2945660" cy="497838"/>
          </a:xfrm>
          <a:prstGeom prst="rect">
            <a:avLst/>
          </a:prstGeom>
        </p:spPr>
        <p:txBody>
          <a:bodyPr vert="horz" lIns="91294" tIns="45647" rIns="91294" bIns="45647" rtlCol="0" anchor="b"/>
          <a:lstStyle>
            <a:lvl1pPr algn="r">
              <a:defRPr sz="1200"/>
            </a:lvl1pPr>
          </a:lstStyle>
          <a:p>
            <a:fld id="{4E1A048C-4E4B-4199-A2DB-11B86AE5F2E9}" type="slidenum">
              <a:rPr lang="en-US" smtClean="0"/>
              <a:pPr/>
              <a:t>‹#›</a:t>
            </a:fld>
            <a:endParaRPr lang="en-US"/>
          </a:p>
        </p:txBody>
      </p:sp>
    </p:spTree>
    <p:extLst>
      <p:ext uri="{BB962C8B-B14F-4D97-AF65-F5344CB8AC3E}">
        <p14:creationId xmlns:p14="http://schemas.microsoft.com/office/powerpoint/2010/main" val="157903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1" cy="496253"/>
          </a:xfrm>
          <a:prstGeom prst="rect">
            <a:avLst/>
          </a:prstGeom>
        </p:spPr>
        <p:txBody>
          <a:bodyPr vert="horz" lIns="91294" tIns="45647" rIns="91294" bIns="45647"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52018" y="0"/>
            <a:ext cx="2945660" cy="496253"/>
          </a:xfrm>
          <a:prstGeom prst="rect">
            <a:avLst/>
          </a:prstGeom>
        </p:spPr>
        <p:txBody>
          <a:bodyPr vert="horz" lIns="91294" tIns="45647" rIns="91294" bIns="45647" rtlCol="0"/>
          <a:lstStyle>
            <a:lvl1pPr algn="r">
              <a:defRPr sz="1200">
                <a:latin typeface="Arial" charset="0"/>
                <a:cs typeface="Arial" charset="0"/>
              </a:defRPr>
            </a:lvl1pPr>
          </a:lstStyle>
          <a:p>
            <a:pPr>
              <a:defRPr/>
            </a:pPr>
            <a:fld id="{63D4C8BF-CEAB-4719-A698-312773B8FE82}" type="datetimeFigureOut">
              <a:rPr lang="en-US"/>
              <a:pPr>
                <a:defRPr/>
              </a:pPr>
              <a:t>12/18/2019</a:t>
            </a:fld>
            <a:endParaRPr lang="en-US"/>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294" tIns="45647" rIns="91294" bIns="45647" rtlCol="0" anchor="ctr"/>
          <a:lstStyle/>
          <a:p>
            <a:pPr lvl="0"/>
            <a:endParaRPr lang="en-US" noProof="0" smtClean="0"/>
          </a:p>
        </p:txBody>
      </p:sp>
      <p:sp>
        <p:nvSpPr>
          <p:cNvPr id="5" name="Notes Placeholder 4"/>
          <p:cNvSpPr>
            <a:spLocks noGrp="1"/>
          </p:cNvSpPr>
          <p:nvPr>
            <p:ph type="body" sz="quarter" idx="3"/>
          </p:nvPr>
        </p:nvSpPr>
        <p:spPr>
          <a:xfrm>
            <a:off x="679769" y="4716781"/>
            <a:ext cx="5439726" cy="4467861"/>
          </a:xfrm>
          <a:prstGeom prst="rect">
            <a:avLst/>
          </a:prstGeom>
        </p:spPr>
        <p:txBody>
          <a:bodyPr vert="horz" lIns="91294" tIns="45647" rIns="91294" bIns="4564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31975"/>
            <a:ext cx="2945661" cy="496252"/>
          </a:xfrm>
          <a:prstGeom prst="rect">
            <a:avLst/>
          </a:prstGeom>
        </p:spPr>
        <p:txBody>
          <a:bodyPr vert="horz" lIns="91294" tIns="45647" rIns="91294" bIns="45647"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52018" y="9431975"/>
            <a:ext cx="2945660" cy="496252"/>
          </a:xfrm>
          <a:prstGeom prst="rect">
            <a:avLst/>
          </a:prstGeom>
        </p:spPr>
        <p:txBody>
          <a:bodyPr vert="horz" lIns="91294" tIns="45647" rIns="91294" bIns="45647" rtlCol="0" anchor="b"/>
          <a:lstStyle>
            <a:lvl1pPr algn="r">
              <a:defRPr sz="1200">
                <a:latin typeface="Arial" charset="0"/>
                <a:cs typeface="Arial" charset="0"/>
              </a:defRPr>
            </a:lvl1pPr>
          </a:lstStyle>
          <a:p>
            <a:pPr>
              <a:defRPr/>
            </a:pPr>
            <a:fld id="{9A301F7A-F4C2-4B9D-97FD-EA3880B9CDD0}" type="slidenum">
              <a:rPr lang="en-US"/>
              <a:pPr>
                <a:defRPr/>
              </a:pPr>
              <a:t>‹#›</a:t>
            </a:fld>
            <a:endParaRPr lang="en-US"/>
          </a:p>
        </p:txBody>
      </p:sp>
    </p:spTree>
    <p:extLst>
      <p:ext uri="{BB962C8B-B14F-4D97-AF65-F5344CB8AC3E}">
        <p14:creationId xmlns:p14="http://schemas.microsoft.com/office/powerpoint/2010/main" val="1300142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34950-6B73-4118-8D7A-BA80ADAFCC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4C920C-9A2B-4A89-93B1-E9AB8E1F95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473FF3-4E8F-4E83-9BB3-391A82527B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4B080-0E19-4F5B-A683-B1C79715AA9D}" type="slidenum">
              <a:rPr lang="en-US"/>
              <a:pPr>
                <a:defRPr/>
              </a:pPr>
              <a:t>‹#›</a:t>
            </a:fld>
            <a:endParaRPr lang="en-US"/>
          </a:p>
        </p:txBody>
      </p:sp>
      <p:pic>
        <p:nvPicPr>
          <p:cNvPr id="7" name="Picture 6" descr="Untitled.jpg"/>
          <p:cNvPicPr>
            <a:picLocks noChangeAspect="1"/>
          </p:cNvPicPr>
          <p:nvPr userDrawn="1"/>
        </p:nvPicPr>
        <p:blipFill>
          <a:blip r:embed="rId2" cstate="print"/>
          <a:stretch>
            <a:fillRect/>
          </a:stretch>
        </p:blipFill>
        <p:spPr>
          <a:xfrm>
            <a:off x="1828800" y="0"/>
            <a:ext cx="5181600" cy="8136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D4744-1531-4E10-9C24-0C6D208125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91526-A065-4C08-AE9A-A1B1AA0CE9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7ACA3F-ACC1-403E-BED3-59B9701423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30C99D-4F6B-44BF-82D1-AD9FED6264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A45383-E0F8-4977-83D3-C80E94F79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5845DF-282C-4CC6-800B-F104F653B1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3AEB4E-458C-425D-BDE2-AC3DB3D686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5AB904E-E3B8-4283-AC4D-31A085F46C5E}" type="slidenum">
              <a:rPr lang="en-US"/>
              <a:pPr>
                <a:defRPr/>
              </a:pPr>
              <a:t>‹#›</a:t>
            </a:fld>
            <a:endParaRPr lang="en-US"/>
          </a:p>
        </p:txBody>
      </p:sp>
      <p:sp>
        <p:nvSpPr>
          <p:cNvPr id="1033" name="Line 9"/>
          <p:cNvSpPr>
            <a:spLocks noChangeShapeType="1"/>
          </p:cNvSpPr>
          <p:nvPr/>
        </p:nvSpPr>
        <p:spPr bwMode="auto">
          <a:xfrm>
            <a:off x="0" y="836613"/>
            <a:ext cx="9144000" cy="0"/>
          </a:xfrm>
          <a:prstGeom prst="line">
            <a:avLst/>
          </a:prstGeom>
          <a:noFill/>
          <a:ln w="28575">
            <a:solidFill>
              <a:srgbClr val="FF3300"/>
            </a:solidFill>
            <a:round/>
            <a:headEnd/>
            <a:tailEnd/>
          </a:ln>
          <a:effectLst/>
        </p:spPr>
        <p:txBody>
          <a:bodyPr/>
          <a:lstStyle/>
          <a:p>
            <a:pPr>
              <a:defRPr/>
            </a:pPr>
            <a:endParaRPr lang="en-US"/>
          </a:p>
        </p:txBody>
      </p:sp>
      <p:sp>
        <p:nvSpPr>
          <p:cNvPr id="1034" name="Line 10"/>
          <p:cNvSpPr>
            <a:spLocks noChangeShapeType="1"/>
          </p:cNvSpPr>
          <p:nvPr/>
        </p:nvSpPr>
        <p:spPr bwMode="auto">
          <a:xfrm>
            <a:off x="0" y="6092825"/>
            <a:ext cx="9144000" cy="0"/>
          </a:xfrm>
          <a:prstGeom prst="line">
            <a:avLst/>
          </a:prstGeom>
          <a:noFill/>
          <a:ln w="28575">
            <a:solidFill>
              <a:srgbClr val="FF3300"/>
            </a:solidFill>
            <a:round/>
            <a:headEnd/>
            <a:tailEnd/>
          </a:ln>
          <a:effectLst/>
        </p:spPr>
        <p:txBody>
          <a:bodyPr/>
          <a:lstStyle/>
          <a:p>
            <a:pPr>
              <a:defRPr/>
            </a:pPr>
            <a:endParaRPr lang="en-US"/>
          </a:p>
        </p:txBody>
      </p:sp>
      <p:pic>
        <p:nvPicPr>
          <p:cNvPr id="2" name="Picture 11"/>
          <p:cNvPicPr>
            <a:picLocks noChangeAspect="1" noChangeArrowheads="1"/>
          </p:cNvPicPr>
          <p:nvPr/>
        </p:nvPicPr>
        <p:blipFill>
          <a:blip r:embed="rId13" cstate="print"/>
          <a:srcRect/>
          <a:stretch>
            <a:fillRect/>
          </a:stretch>
        </p:blipFill>
        <p:spPr bwMode="auto">
          <a:xfrm>
            <a:off x="3995738" y="6165850"/>
            <a:ext cx="1228725"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a:solidFill>
            <a:schemeClr val="tx2"/>
          </a:solidFill>
          <a:latin typeface="Arial" charset="0"/>
          <a:cs typeface="Arial" charset="0"/>
        </a:defRPr>
      </a:lvl6pPr>
      <a:lvl7pPr marL="914400" algn="ctr" rtl="0" eaLnBrk="1" fontAlgn="base" hangingPunct="1">
        <a:spcBef>
          <a:spcPct val="0"/>
        </a:spcBef>
        <a:spcAft>
          <a:spcPct val="0"/>
        </a:spcAft>
        <a:defRPr>
          <a:solidFill>
            <a:schemeClr val="tx2"/>
          </a:solidFill>
          <a:latin typeface="Arial" charset="0"/>
          <a:cs typeface="Arial" charset="0"/>
        </a:defRPr>
      </a:lvl7pPr>
      <a:lvl8pPr marL="1371600" algn="ctr" rtl="0" eaLnBrk="1" fontAlgn="base" hangingPunct="1">
        <a:spcBef>
          <a:spcPct val="0"/>
        </a:spcBef>
        <a:spcAft>
          <a:spcPct val="0"/>
        </a:spcAft>
        <a:defRPr>
          <a:solidFill>
            <a:schemeClr val="tx2"/>
          </a:solidFill>
          <a:latin typeface="Arial" charset="0"/>
          <a:cs typeface="Arial" charset="0"/>
        </a:defRPr>
      </a:lvl8pPr>
      <a:lvl9pPr marL="1828800" algn="ctr" rtl="0" eaLnBrk="1" fontAlgn="base" hangingPunct="1">
        <a:spcBef>
          <a:spcPct val="0"/>
        </a:spcBef>
        <a:spcAft>
          <a:spcPct val="0"/>
        </a:spcAft>
        <a:defRPr>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1600">
          <a:solidFill>
            <a:srgbClr val="4D4D4D"/>
          </a:solidFill>
          <a:latin typeface="+mn-lt"/>
          <a:cs typeface="+mn-cs"/>
        </a:defRPr>
      </a:lvl2pPr>
      <a:lvl3pPr marL="1143000" indent="-228600" algn="l" rtl="0" eaLnBrk="0" fontAlgn="base" hangingPunct="0">
        <a:spcBef>
          <a:spcPct val="20000"/>
        </a:spcBef>
        <a:spcAft>
          <a:spcPct val="0"/>
        </a:spcAft>
        <a:buChar char="•"/>
        <a:defRPr sz="1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Roxana.Ilie@untrr.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990600"/>
            <a:ext cx="8229600" cy="490537"/>
          </a:xfrm>
        </p:spPr>
        <p:txBody>
          <a:bodyPr/>
          <a:lstStyle/>
          <a:p>
            <a:r>
              <a:rPr lang="en-US" sz="2400" b="1" dirty="0" err="1" smtClean="0">
                <a:solidFill>
                  <a:srgbClr val="C00000"/>
                </a:solidFill>
              </a:rPr>
              <a:t>Eveniment</a:t>
            </a:r>
            <a:r>
              <a:rPr lang="en-US" sz="2400" b="1" dirty="0" smtClean="0">
                <a:solidFill>
                  <a:srgbClr val="C00000"/>
                </a:solidFill>
              </a:rPr>
              <a:t> regional</a:t>
            </a:r>
            <a:r>
              <a:rPr lang="ro-RO" sz="2400" b="1" dirty="0" smtClean="0">
                <a:solidFill>
                  <a:srgbClr val="C00000"/>
                </a:solidFill>
              </a:rPr>
              <a:t> Sud Muntenia</a:t>
            </a:r>
            <a:br>
              <a:rPr lang="ro-RO" sz="2400" b="1" dirty="0" smtClean="0">
                <a:solidFill>
                  <a:srgbClr val="C00000"/>
                </a:solidFill>
              </a:rPr>
            </a:br>
            <a:r>
              <a:rPr lang="ro-RO" sz="2400" b="1" dirty="0" smtClean="0">
                <a:solidFill>
                  <a:srgbClr val="C00000"/>
                </a:solidFill>
              </a:rPr>
              <a:t> Formează-ți angajații ca să-ți </a:t>
            </a:r>
            <a:r>
              <a:rPr lang="ro-RO" sz="2400" b="1" dirty="0" err="1" smtClean="0">
                <a:solidFill>
                  <a:srgbClr val="C00000"/>
                </a:solidFill>
              </a:rPr>
              <a:t>TRANSFORMe</a:t>
            </a:r>
            <a:r>
              <a:rPr lang="ro-RO" sz="2400" b="1" dirty="0" smtClean="0">
                <a:solidFill>
                  <a:srgbClr val="C00000"/>
                </a:solidFill>
              </a:rPr>
              <a:t> afacerea!</a:t>
            </a:r>
            <a:endParaRPr lang="ro-RO" sz="2400" b="1" dirty="0">
              <a:solidFill>
                <a:srgbClr val="C00000"/>
              </a:solidFill>
            </a:endParaRPr>
          </a:p>
        </p:txBody>
      </p:sp>
      <p:sp>
        <p:nvSpPr>
          <p:cNvPr id="3" name="Content Placeholder 2"/>
          <p:cNvSpPr>
            <a:spLocks noGrp="1"/>
          </p:cNvSpPr>
          <p:nvPr>
            <p:ph idx="1"/>
          </p:nvPr>
        </p:nvSpPr>
        <p:spPr>
          <a:xfrm>
            <a:off x="533400" y="1828800"/>
            <a:ext cx="8229600" cy="4525963"/>
          </a:xfrm>
        </p:spPr>
        <p:txBody>
          <a:bodyPr/>
          <a:lstStyle/>
          <a:p>
            <a:pPr algn="ctr">
              <a:buNone/>
            </a:pPr>
            <a:r>
              <a:rPr lang="ro-RO" sz="2000" b="1" dirty="0" smtClean="0">
                <a:solidFill>
                  <a:srgbClr val="0070C0"/>
                </a:solidFill>
              </a:rPr>
              <a:t>Proiectul european </a:t>
            </a:r>
            <a:r>
              <a:rPr lang="vi-VN" sz="2000" b="1" dirty="0" smtClean="0">
                <a:solidFill>
                  <a:srgbClr val="0070C0"/>
                </a:solidFill>
              </a:rPr>
              <a:t>TRANS-FORM </a:t>
            </a:r>
            <a:endParaRPr lang="ro-RO" sz="2000" b="1" dirty="0" smtClean="0">
              <a:solidFill>
                <a:srgbClr val="0070C0"/>
              </a:solidFill>
            </a:endParaRPr>
          </a:p>
          <a:p>
            <a:pPr algn="ctr">
              <a:buFontTx/>
              <a:buChar char="-"/>
            </a:pPr>
            <a:r>
              <a:rPr lang="vi-VN" sz="2000" b="1" dirty="0" smtClean="0">
                <a:solidFill>
                  <a:srgbClr val="0070C0"/>
                </a:solidFill>
              </a:rPr>
              <a:t>Îmbunătățirea nivelului de competențe ale angajaților din domeniul distribuției pentru ocuparea sustenabilă şi de calitate a forței de muncă</a:t>
            </a:r>
            <a:endParaRPr lang="ro-RO" sz="2000" b="1" dirty="0" smtClean="0">
              <a:solidFill>
                <a:srgbClr val="0070C0"/>
              </a:solidFill>
            </a:endParaRPr>
          </a:p>
          <a:p>
            <a:pPr>
              <a:buFontTx/>
              <a:buChar char="-"/>
            </a:pPr>
            <a:r>
              <a:rPr lang="vi-VN" sz="2000" b="1" dirty="0" smtClean="0">
                <a:solidFill>
                  <a:srgbClr val="0070C0"/>
                </a:solidFill>
              </a:rPr>
              <a:t> </a:t>
            </a:r>
            <a:endParaRPr lang="en-US" sz="2000" b="1" dirty="0" smtClean="0">
              <a:solidFill>
                <a:srgbClr val="0070C0"/>
              </a:solidFill>
            </a:endParaRPr>
          </a:p>
          <a:p>
            <a:pPr algn="r">
              <a:buNone/>
            </a:pPr>
            <a:r>
              <a:rPr lang="en-US" sz="2000" b="1" dirty="0" smtClean="0">
                <a:solidFill>
                  <a:srgbClr val="0070C0"/>
                </a:solidFill>
              </a:rPr>
              <a:t>Roxana </a:t>
            </a:r>
            <a:r>
              <a:rPr lang="en-US" sz="2000" b="1" dirty="0" err="1" smtClean="0">
                <a:solidFill>
                  <a:srgbClr val="0070C0"/>
                </a:solidFill>
              </a:rPr>
              <a:t>Ilie</a:t>
            </a:r>
            <a:endParaRPr lang="en-US" sz="2000" b="1" dirty="0" smtClean="0">
              <a:solidFill>
                <a:srgbClr val="0070C0"/>
              </a:solidFill>
            </a:endParaRPr>
          </a:p>
          <a:p>
            <a:pPr algn="r">
              <a:buNone/>
            </a:pPr>
            <a:r>
              <a:rPr lang="en-US" sz="2000" b="1" dirty="0" smtClean="0">
                <a:solidFill>
                  <a:srgbClr val="0070C0"/>
                </a:solidFill>
              </a:rPr>
              <a:t>Manager </a:t>
            </a:r>
            <a:r>
              <a:rPr lang="en-US" sz="2000" b="1" dirty="0" err="1" smtClean="0">
                <a:solidFill>
                  <a:srgbClr val="0070C0"/>
                </a:solidFill>
              </a:rPr>
              <a:t>proiect</a:t>
            </a:r>
            <a:endParaRPr lang="en-US" sz="2000" b="1" dirty="0" smtClean="0">
              <a:solidFill>
                <a:srgbClr val="0070C0"/>
              </a:solidFill>
            </a:endParaRPr>
          </a:p>
          <a:p>
            <a:pPr algn="ctr">
              <a:buNone/>
            </a:pPr>
            <a:r>
              <a:rPr lang="en-US" sz="2000" b="1" dirty="0" smtClean="0">
                <a:solidFill>
                  <a:srgbClr val="0070C0"/>
                </a:solidFill>
              </a:rPr>
              <a:t>						    </a:t>
            </a:r>
            <a:r>
              <a:rPr lang="ro-RO" sz="2000" b="1" dirty="0" smtClean="0">
                <a:solidFill>
                  <a:srgbClr val="0070C0"/>
                </a:solidFill>
              </a:rPr>
              <a:t>Pitești, </a:t>
            </a:r>
            <a:r>
              <a:rPr lang="en-US" sz="2000" b="1" dirty="0" smtClean="0">
                <a:solidFill>
                  <a:srgbClr val="0070C0"/>
                </a:solidFill>
              </a:rPr>
              <a:t>18 </a:t>
            </a:r>
            <a:r>
              <a:rPr lang="en-US" sz="2000" b="1" dirty="0" err="1" smtClean="0">
                <a:solidFill>
                  <a:srgbClr val="0070C0"/>
                </a:solidFill>
              </a:rPr>
              <a:t>decembrie</a:t>
            </a:r>
            <a:r>
              <a:rPr lang="en-US" sz="2000" b="1" dirty="0" smtClean="0">
                <a:solidFill>
                  <a:srgbClr val="0070C0"/>
                </a:solidFill>
              </a:rPr>
              <a:t> 2019</a:t>
            </a:r>
          </a:p>
          <a:p>
            <a:pPr algn="ctr">
              <a:buNone/>
            </a:pPr>
            <a:endParaRPr lang="en-US" sz="2000" b="1" dirty="0" smtClean="0">
              <a:solidFill>
                <a:srgbClr val="0070C0"/>
              </a:solidFill>
            </a:endParaRPr>
          </a:p>
          <a:p>
            <a:pPr>
              <a:buNone/>
            </a:pPr>
            <a:r>
              <a:rPr lang="vi-VN" sz="2400" b="1" dirty="0" smtClean="0">
                <a:solidFill>
                  <a:srgbClr val="0070C0"/>
                </a:solidFill>
              </a:rPr>
              <a:t> </a:t>
            </a:r>
            <a:r>
              <a:rPr lang="ro-RO" sz="2400" b="1" dirty="0" smtClean="0">
                <a:solidFill>
                  <a:srgbClr val="C00000"/>
                </a:solidFill>
              </a:rPr>
              <a:t>Proiect cofinanţat din Fondul Social European prin Programul Operaţional Capital Uman 2014-2020</a:t>
            </a:r>
          </a:p>
          <a:p>
            <a:pPr>
              <a:buNone/>
            </a:pPr>
            <a:endParaRPr lang="ro-RO" sz="24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ro-RO" dirty="0" smtClean="0"/>
              <a:t>Vă mulțumesc pentru atenție!</a:t>
            </a:r>
          </a:p>
          <a:p>
            <a:endParaRPr lang="ro-RO" dirty="0" smtClean="0"/>
          </a:p>
          <a:p>
            <a:pPr algn="ctr">
              <a:buNone/>
            </a:pPr>
            <a:r>
              <a:rPr lang="ro-RO" dirty="0" err="1" smtClean="0">
                <a:hlinkClick r:id="rId2"/>
              </a:rPr>
              <a:t>Roxana.Ilie</a:t>
            </a:r>
            <a:r>
              <a:rPr lang="ro-RO" dirty="0" smtClean="0">
                <a:hlinkClick r:id="rId2"/>
              </a:rPr>
              <a:t>@</a:t>
            </a:r>
            <a:r>
              <a:rPr lang="ro-RO" dirty="0" err="1" smtClean="0">
                <a:hlinkClick r:id="rId2"/>
              </a:rPr>
              <a:t>untrr.ro</a:t>
            </a:r>
            <a:r>
              <a:rPr lang="ro-RO" dirty="0" smtClean="0"/>
              <a:t> </a:t>
            </a:r>
            <a:endParaRPr lang="ro-R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914400"/>
            <a:ext cx="8229600" cy="490537"/>
          </a:xfrm>
        </p:spPr>
        <p:txBody>
          <a:bodyPr/>
          <a:lstStyle/>
          <a:p>
            <a:r>
              <a:rPr lang="ro-RO" b="1" dirty="0" smtClean="0">
                <a:solidFill>
                  <a:srgbClr val="C00000"/>
                </a:solidFill>
              </a:rPr>
              <a:t>Proiectul TRANS-FORM</a:t>
            </a:r>
            <a:endParaRPr lang="ro-RO" b="1" dirty="0">
              <a:solidFill>
                <a:srgbClr val="C00000"/>
              </a:solidFill>
            </a:endParaRPr>
          </a:p>
        </p:txBody>
      </p:sp>
      <p:sp>
        <p:nvSpPr>
          <p:cNvPr id="3" name="Content Placeholder 2"/>
          <p:cNvSpPr>
            <a:spLocks noGrp="1"/>
          </p:cNvSpPr>
          <p:nvPr>
            <p:ph idx="1"/>
          </p:nvPr>
        </p:nvSpPr>
        <p:spPr>
          <a:xfrm>
            <a:off x="457200" y="1828800"/>
            <a:ext cx="8229600" cy="4525963"/>
          </a:xfrm>
        </p:spPr>
        <p:txBody>
          <a:bodyPr/>
          <a:lstStyle/>
          <a:p>
            <a:r>
              <a:rPr lang="ro-RO" dirty="0" smtClean="0"/>
              <a:t>Despre UNTRR</a:t>
            </a:r>
          </a:p>
          <a:p>
            <a:r>
              <a:rPr lang="en-US" dirty="0" err="1" smtClean="0"/>
              <a:t>Informa</a:t>
            </a:r>
            <a:r>
              <a:rPr lang="ro-RO" dirty="0" smtClean="0"/>
              <a:t>ții generale proiect TRANS-FORM</a:t>
            </a:r>
          </a:p>
          <a:p>
            <a:r>
              <a:rPr lang="ro-RO" dirty="0" smtClean="0"/>
              <a:t>Obiective proiect</a:t>
            </a:r>
          </a:p>
          <a:p>
            <a:r>
              <a:rPr lang="ro-RO" dirty="0" smtClean="0"/>
              <a:t>Cursuri gratuite pentru șoferii profesioniști</a:t>
            </a:r>
          </a:p>
          <a:p>
            <a:r>
              <a:rPr lang="vi-VN" dirty="0" smtClean="0"/>
              <a:t>Programe de învăţare la locul de muncă</a:t>
            </a:r>
            <a:endParaRPr lang="ro-RO" dirty="0" smtClean="0"/>
          </a:p>
          <a:p>
            <a:r>
              <a:rPr lang="ro-RO" dirty="0" err="1" smtClean="0"/>
              <a:t>Inscrierea</a:t>
            </a:r>
            <a:r>
              <a:rPr lang="ro-RO" dirty="0" smtClean="0"/>
              <a:t> în Grupul țintă</a:t>
            </a:r>
            <a:endParaRPr lang="ro-R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6454080" cy="5145435"/>
          </a:xfrm>
        </p:spPr>
        <p:txBody>
          <a:bodyPr/>
          <a:lstStyle/>
          <a:p>
            <a:pPr marL="0" indent="0">
              <a:buNone/>
            </a:pPr>
            <a:r>
              <a:rPr lang="x-none" sz="1800" b="1" dirty="0">
                <a:solidFill>
                  <a:srgbClr val="0070C0"/>
                </a:solidFill>
              </a:rPr>
              <a:t>Misi</a:t>
            </a:r>
            <a:r>
              <a:rPr lang="ro-RO" sz="1800" b="1" dirty="0" err="1">
                <a:solidFill>
                  <a:srgbClr val="0070C0"/>
                </a:solidFill>
              </a:rPr>
              <a:t>une</a:t>
            </a:r>
            <a:r>
              <a:rPr lang="x-none" sz="1800" b="1" dirty="0">
                <a:solidFill>
                  <a:srgbClr val="0070C0"/>
                </a:solidFill>
              </a:rPr>
              <a:t>:</a:t>
            </a:r>
          </a:p>
          <a:p>
            <a:r>
              <a:rPr lang="en-US" sz="1800" dirty="0"/>
              <a:t>UNTRR </a:t>
            </a:r>
            <a:r>
              <a:rPr lang="en-US" sz="1800" dirty="0" err="1"/>
              <a:t>urmăreşte</a:t>
            </a:r>
            <a:r>
              <a:rPr lang="en-US" sz="1800" dirty="0"/>
              <a:t> </a:t>
            </a:r>
            <a:r>
              <a:rPr lang="en-US" sz="1800" dirty="0" err="1"/>
              <a:t>să</a:t>
            </a:r>
            <a:r>
              <a:rPr lang="en-US" sz="1800" dirty="0"/>
              <a:t> fie </a:t>
            </a:r>
            <a:r>
              <a:rPr lang="en-US" sz="1800" dirty="0" err="1"/>
              <a:t>liderul</a:t>
            </a:r>
            <a:r>
              <a:rPr lang="en-US" sz="1800" dirty="0"/>
              <a:t> </a:t>
            </a:r>
            <a:r>
              <a:rPr lang="en-US" sz="1800" dirty="0" err="1"/>
              <a:t>în</a:t>
            </a:r>
            <a:r>
              <a:rPr lang="en-US" sz="1800" dirty="0"/>
              <a:t> </a:t>
            </a:r>
            <a:r>
              <a:rPr lang="en-US" sz="1800" dirty="0" err="1"/>
              <a:t>furnizarea</a:t>
            </a:r>
            <a:r>
              <a:rPr lang="en-US" sz="1800" dirty="0"/>
              <a:t> de </a:t>
            </a:r>
            <a:r>
              <a:rPr lang="en-US" sz="1800" dirty="0" err="1"/>
              <a:t>servicii</a:t>
            </a:r>
            <a:r>
              <a:rPr lang="en-US" sz="1800" dirty="0"/>
              <a:t> </a:t>
            </a:r>
            <a:r>
              <a:rPr lang="en-US" sz="1800" dirty="0" err="1"/>
              <a:t>relevante</a:t>
            </a:r>
            <a:r>
              <a:rPr lang="en-US" sz="1800" dirty="0"/>
              <a:t> cu </a:t>
            </a:r>
            <a:r>
              <a:rPr lang="en-US" sz="1800" dirty="0" err="1"/>
              <a:t>valoare</a:t>
            </a:r>
            <a:r>
              <a:rPr lang="en-US" sz="1800" dirty="0"/>
              <a:t> </a:t>
            </a:r>
            <a:r>
              <a:rPr lang="en-US" sz="1800" dirty="0" err="1"/>
              <a:t>adaugată</a:t>
            </a:r>
            <a:r>
              <a:rPr lang="en-US" sz="1800" dirty="0"/>
              <a:t> </a:t>
            </a:r>
            <a:r>
              <a:rPr lang="en-US" sz="1800" dirty="0" err="1"/>
              <a:t>către</a:t>
            </a:r>
            <a:r>
              <a:rPr lang="en-US" sz="1800" dirty="0"/>
              <a:t> </a:t>
            </a:r>
            <a:r>
              <a:rPr lang="en-US" sz="1800" dirty="0" err="1"/>
              <a:t>comunitatea</a:t>
            </a:r>
            <a:r>
              <a:rPr lang="en-US" sz="1800" dirty="0"/>
              <a:t> </a:t>
            </a:r>
            <a:r>
              <a:rPr lang="en-US" sz="1800" dirty="0" err="1"/>
              <a:t>transportatorilor</a:t>
            </a:r>
            <a:r>
              <a:rPr lang="en-US" sz="1800" dirty="0"/>
              <a:t> </a:t>
            </a:r>
            <a:r>
              <a:rPr lang="en-US" sz="1800" dirty="0" err="1"/>
              <a:t>naţionali</a:t>
            </a:r>
            <a:r>
              <a:rPr lang="en-US" sz="1800" dirty="0"/>
              <a:t> </a:t>
            </a:r>
            <a:r>
              <a:rPr lang="en-US" sz="1800" dirty="0" err="1"/>
              <a:t>şi</a:t>
            </a:r>
            <a:r>
              <a:rPr lang="en-US" sz="1800" dirty="0"/>
              <a:t> </a:t>
            </a:r>
            <a:r>
              <a:rPr lang="en-US" sz="1800" dirty="0" err="1"/>
              <a:t>internaţionali</a:t>
            </a:r>
            <a:r>
              <a:rPr lang="en-US" sz="1800" dirty="0"/>
              <a:t> din </a:t>
            </a:r>
            <a:r>
              <a:rPr lang="en-US" sz="1800" dirty="0" err="1"/>
              <a:t>România</a:t>
            </a:r>
            <a:r>
              <a:rPr lang="en-US" sz="1800" dirty="0"/>
              <a:t>.</a:t>
            </a:r>
          </a:p>
          <a:p>
            <a:r>
              <a:rPr lang="en-US" sz="1800" dirty="0"/>
              <a:t>UNTRR </a:t>
            </a:r>
            <a:r>
              <a:rPr lang="en-US" sz="1800" dirty="0" err="1"/>
              <a:t>îşi</a:t>
            </a:r>
            <a:r>
              <a:rPr lang="en-US" sz="1800" dirty="0"/>
              <a:t> </a:t>
            </a:r>
            <a:r>
              <a:rPr lang="en-US" sz="1800" dirty="0" err="1"/>
              <a:t>asuma</a:t>
            </a:r>
            <a:r>
              <a:rPr lang="en-US" sz="1800" dirty="0"/>
              <a:t> </a:t>
            </a:r>
            <a:r>
              <a:rPr lang="en-US" sz="1800" dirty="0" err="1"/>
              <a:t>misiunea</a:t>
            </a:r>
            <a:r>
              <a:rPr lang="en-US" sz="1800" dirty="0"/>
              <a:t> de a fi </a:t>
            </a:r>
            <a:r>
              <a:rPr lang="en-US" sz="1800" dirty="0" err="1"/>
              <a:t>principalul</a:t>
            </a:r>
            <a:r>
              <a:rPr lang="en-US" sz="1800" dirty="0"/>
              <a:t> </a:t>
            </a:r>
            <a:r>
              <a:rPr lang="en-US" sz="1800" dirty="0" err="1"/>
              <a:t>reprezentant</a:t>
            </a:r>
            <a:r>
              <a:rPr lang="en-US" sz="1800" dirty="0"/>
              <a:t> al </a:t>
            </a:r>
            <a:r>
              <a:rPr lang="en-US" sz="1800" dirty="0" err="1"/>
              <a:t>transportatorilor</a:t>
            </a:r>
            <a:r>
              <a:rPr lang="en-US" sz="1800" dirty="0"/>
              <a:t> din </a:t>
            </a:r>
            <a:r>
              <a:rPr lang="en-US" sz="1800" dirty="0" err="1"/>
              <a:t>România</a:t>
            </a:r>
            <a:r>
              <a:rPr lang="en-US" sz="1800" dirty="0"/>
              <a:t> </a:t>
            </a:r>
            <a:r>
              <a:rPr lang="en-US" sz="1800" dirty="0" err="1"/>
              <a:t>şi</a:t>
            </a:r>
            <a:r>
              <a:rPr lang="en-US" sz="1800" dirty="0"/>
              <a:t> </a:t>
            </a:r>
            <a:r>
              <a:rPr lang="en-US" sz="1800" dirty="0" err="1"/>
              <a:t>principalul</a:t>
            </a:r>
            <a:r>
              <a:rPr lang="en-US" sz="1800" dirty="0"/>
              <a:t> </a:t>
            </a:r>
            <a:r>
              <a:rPr lang="en-US" sz="1800" dirty="0" err="1"/>
              <a:t>partener</a:t>
            </a:r>
            <a:r>
              <a:rPr lang="en-US" sz="1800" dirty="0"/>
              <a:t> de dialog social la </a:t>
            </a:r>
            <a:r>
              <a:rPr lang="en-US" sz="1800" dirty="0" err="1"/>
              <a:t>nivel</a:t>
            </a:r>
            <a:r>
              <a:rPr lang="en-US" sz="1800" dirty="0"/>
              <a:t> de </a:t>
            </a:r>
            <a:r>
              <a:rPr lang="en-US" sz="1800" dirty="0" err="1"/>
              <a:t>ramura</a:t>
            </a:r>
            <a:r>
              <a:rPr lang="en-US" sz="1800" dirty="0"/>
              <a:t> </a:t>
            </a:r>
            <a:r>
              <a:rPr lang="en-US" sz="1800" dirty="0" err="1"/>
              <a:t>transporturi</a:t>
            </a:r>
            <a:r>
              <a:rPr lang="en-US" sz="1800" dirty="0"/>
              <a:t> </a:t>
            </a:r>
            <a:r>
              <a:rPr lang="en-US" sz="1800" dirty="0" err="1"/>
              <a:t>rutiere</a:t>
            </a:r>
            <a:r>
              <a:rPr lang="en-US" sz="1800" dirty="0"/>
              <a:t>.</a:t>
            </a:r>
          </a:p>
          <a:p>
            <a:pPr marL="0" indent="0">
              <a:buNone/>
            </a:pPr>
            <a:r>
              <a:rPr lang="x-none" sz="1800" b="1" dirty="0">
                <a:solidFill>
                  <a:srgbClr val="0070C0"/>
                </a:solidFill>
              </a:rPr>
              <a:t>Memb</a:t>
            </a:r>
            <a:r>
              <a:rPr lang="ro-RO" sz="1800" b="1" dirty="0" err="1">
                <a:solidFill>
                  <a:srgbClr val="0070C0"/>
                </a:solidFill>
              </a:rPr>
              <a:t>ri</a:t>
            </a:r>
            <a:r>
              <a:rPr lang="x-none" sz="1800" b="1" dirty="0">
                <a:solidFill>
                  <a:srgbClr val="0070C0"/>
                </a:solidFill>
              </a:rPr>
              <a:t> </a:t>
            </a:r>
          </a:p>
          <a:p>
            <a:r>
              <a:rPr lang="ro-RO" sz="1800" dirty="0"/>
              <a:t>Peste </a:t>
            </a:r>
            <a:r>
              <a:rPr lang="ro-RO" sz="1800" b="1" dirty="0"/>
              <a:t>16.000 de firme de transport rutier de marfă și persoane</a:t>
            </a:r>
            <a:r>
              <a:rPr lang="ro-RO" sz="1800" dirty="0"/>
              <a:t> înregistrate ca membri UNTRR, de la înființarea asociației în 1990</a:t>
            </a:r>
          </a:p>
          <a:p>
            <a:pPr marL="0" indent="0">
              <a:buNone/>
            </a:pPr>
            <a:r>
              <a:rPr lang="ro-RO" sz="1800" b="1" dirty="0">
                <a:solidFill>
                  <a:srgbClr val="0070C0"/>
                </a:solidFill>
              </a:rPr>
              <a:t>Servicii</a:t>
            </a:r>
          </a:p>
          <a:p>
            <a:pPr marL="0" indent="0">
              <a:buNone/>
            </a:pPr>
            <a:r>
              <a:rPr lang="x-none" sz="1800" dirty="0">
                <a:solidFill>
                  <a:schemeClr val="tx1"/>
                </a:solidFill>
              </a:rPr>
              <a:t> </a:t>
            </a:r>
          </a:p>
        </p:txBody>
      </p:sp>
      <p:pic>
        <p:nvPicPr>
          <p:cNvPr id="5" name="Picture 4"/>
          <p:cNvPicPr>
            <a:picLocks noChangeAspect="1"/>
          </p:cNvPicPr>
          <p:nvPr/>
        </p:nvPicPr>
        <p:blipFill>
          <a:blip r:embed="rId2" cstate="print"/>
          <a:stretch>
            <a:fillRect/>
          </a:stretch>
        </p:blipFill>
        <p:spPr>
          <a:xfrm>
            <a:off x="2751797" y="4672075"/>
            <a:ext cx="6392203" cy="1398513"/>
          </a:xfrm>
          <a:prstGeom prst="rect">
            <a:avLst/>
          </a:prstGeom>
        </p:spPr>
      </p:pic>
      <p:pic>
        <p:nvPicPr>
          <p:cNvPr id="16386" name="Picture 2" descr="Image result for Added value services"/>
          <p:cNvPicPr>
            <a:picLocks noChangeAspect="1" noChangeArrowheads="1"/>
          </p:cNvPicPr>
          <p:nvPr/>
        </p:nvPicPr>
        <p:blipFill>
          <a:blip r:embed="rId3" cstate="print"/>
          <a:srcRect l="19339" t="13148" r="20885" b="11253"/>
          <a:stretch>
            <a:fillRect/>
          </a:stretch>
        </p:blipFill>
        <p:spPr bwMode="auto">
          <a:xfrm>
            <a:off x="303525" y="4363616"/>
            <a:ext cx="2448272" cy="1656184"/>
          </a:xfrm>
          <a:prstGeom prst="rect">
            <a:avLst/>
          </a:prstGeom>
          <a:noFill/>
        </p:spPr>
      </p:pic>
      <p:pic>
        <p:nvPicPr>
          <p:cNvPr id="6" name="Picture 13">
            <a:extLst>
              <a:ext uri="{FF2B5EF4-FFF2-40B4-BE49-F238E27FC236}">
                <a16:creationId xmlns:a16="http://schemas.microsoft.com/office/drawing/2014/main" xmlns="" id="{A8209A74-CEB6-4296-90DF-A1BE551430D2}"/>
              </a:ext>
            </a:extLst>
          </p:cNvPr>
          <p:cNvPicPr>
            <a:picLocks noChangeAspect="1"/>
          </p:cNvPicPr>
          <p:nvPr/>
        </p:nvPicPr>
        <p:blipFill rotWithShape="1">
          <a:blip r:embed="rId4"/>
          <a:srcRect t="25185" b="35798"/>
          <a:stretch/>
        </p:blipFill>
        <p:spPr>
          <a:xfrm>
            <a:off x="7498006" y="3698554"/>
            <a:ext cx="1669877" cy="369499"/>
          </a:xfrm>
          <a:prstGeom prst="rect">
            <a:avLst/>
          </a:prstGeom>
        </p:spPr>
      </p:pic>
      <p:pic>
        <p:nvPicPr>
          <p:cNvPr id="7" name="Content Placeholder 6" descr="LEARN_logoC.jpg">
            <a:extLst>
              <a:ext uri="{FF2B5EF4-FFF2-40B4-BE49-F238E27FC236}">
                <a16:creationId xmlns:a16="http://schemas.microsoft.com/office/drawing/2014/main" xmlns="" id="{329661CD-6C4E-4463-B88F-D8048C28CA6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498007" y="2618570"/>
            <a:ext cx="1350084" cy="886630"/>
          </a:xfrm>
          <a:prstGeom prst="rect">
            <a:avLst/>
          </a:prstGeom>
        </p:spPr>
      </p:pic>
      <p:pic>
        <p:nvPicPr>
          <p:cNvPr id="8" name="obrázek 3" descr="24022012_0003_ECOeffect_logo_EN_Approved"/>
          <p:cNvPicPr/>
          <p:nvPr/>
        </p:nvPicPr>
        <p:blipFill>
          <a:blip r:embed="rId6"/>
          <a:srcRect/>
          <a:stretch>
            <a:fillRect/>
          </a:stretch>
        </p:blipFill>
        <p:spPr bwMode="auto">
          <a:xfrm>
            <a:off x="7558722" y="1740641"/>
            <a:ext cx="1455420" cy="734060"/>
          </a:xfrm>
          <a:prstGeom prst="rect">
            <a:avLst/>
          </a:prstGeom>
          <a:noFill/>
          <a:ln w="9525">
            <a:noFill/>
            <a:miter lim="800000"/>
            <a:headEnd/>
            <a:tailEnd/>
          </a:ln>
        </p:spPr>
      </p:pic>
      <p:sp>
        <p:nvSpPr>
          <p:cNvPr id="2" name="CasetăText 1"/>
          <p:cNvSpPr txBox="1"/>
          <p:nvPr/>
        </p:nvSpPr>
        <p:spPr>
          <a:xfrm>
            <a:off x="7162800" y="907304"/>
            <a:ext cx="1851342" cy="369332"/>
          </a:xfrm>
          <a:prstGeom prst="rect">
            <a:avLst/>
          </a:prstGeom>
          <a:noFill/>
        </p:spPr>
        <p:txBody>
          <a:bodyPr wrap="square" rtlCol="0">
            <a:spAutoFit/>
          </a:bodyPr>
          <a:lstStyle/>
          <a:p>
            <a:pPr algn="ctr"/>
            <a:r>
              <a:rPr lang="ro-MD" b="1" smtClean="0">
                <a:solidFill>
                  <a:srgbClr val="0070C0"/>
                </a:solidFill>
              </a:rPr>
              <a:t>POSDRU</a:t>
            </a:r>
            <a:endParaRPr lang="en-US" b="1" dirty="0">
              <a:solidFill>
                <a:srgbClr val="0070C0"/>
              </a:solidFill>
            </a:endParaRPr>
          </a:p>
        </p:txBody>
      </p:sp>
    </p:spTree>
    <p:extLst>
      <p:ext uri="{BB962C8B-B14F-4D97-AF65-F5344CB8AC3E}">
        <p14:creationId xmlns:p14="http://schemas.microsoft.com/office/powerpoint/2010/main" val="138701111"/>
      </p:ext>
    </p:extLst>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sz="3200" b="1" dirty="0" smtClean="0">
                <a:solidFill>
                  <a:srgbClr val="C00000"/>
                </a:solidFill>
              </a:rPr>
              <a:t>Informații generale proiect TRANS-FORM</a:t>
            </a:r>
            <a:endParaRPr lang="ro-RO" sz="3200" b="1" dirty="0">
              <a:solidFill>
                <a:srgbClr val="C00000"/>
              </a:solidFill>
            </a:endParaRPr>
          </a:p>
        </p:txBody>
      </p:sp>
      <p:sp>
        <p:nvSpPr>
          <p:cNvPr id="3" name="Content Placeholder 2"/>
          <p:cNvSpPr>
            <a:spLocks noGrp="1"/>
          </p:cNvSpPr>
          <p:nvPr>
            <p:ph idx="1"/>
          </p:nvPr>
        </p:nvSpPr>
        <p:spPr>
          <a:xfrm>
            <a:off x="457200" y="1447800"/>
            <a:ext cx="8229600" cy="4525963"/>
          </a:xfrm>
        </p:spPr>
        <p:txBody>
          <a:bodyPr/>
          <a:lstStyle/>
          <a:p>
            <a:r>
              <a:rPr lang="vi-VN" sz="1800" b="1" dirty="0" smtClean="0"/>
              <a:t>Titlu proiect:</a:t>
            </a:r>
            <a:r>
              <a:rPr lang="vi-VN" sz="1800" dirty="0" smtClean="0"/>
              <a:t> TRANS-FORM - Îmbunătăţirea nivelului de competente ale angajaţilor din domeniul distribuţiei pentru ocuparea sustenabilă şi de calitate a forţei de muncă</a:t>
            </a:r>
            <a:r>
              <a:rPr lang="ro-RO" sz="1800" dirty="0" smtClean="0"/>
              <a:t>, </a:t>
            </a:r>
            <a:r>
              <a:rPr lang="vi-VN" sz="1800" b="1" dirty="0" smtClean="0"/>
              <a:t>ID MySMIS:</a:t>
            </a:r>
            <a:r>
              <a:rPr lang="vi-VN" sz="1800" dirty="0" smtClean="0"/>
              <a:t> 127802</a:t>
            </a:r>
          </a:p>
          <a:p>
            <a:r>
              <a:rPr lang="en-US" sz="1800" b="1" dirty="0" err="1" smtClean="0">
                <a:solidFill>
                  <a:srgbClr val="0070C0"/>
                </a:solidFill>
              </a:rPr>
              <a:t>Proiect</a:t>
            </a:r>
            <a:r>
              <a:rPr lang="en-US" sz="1800" b="1" dirty="0" smtClean="0">
                <a:solidFill>
                  <a:srgbClr val="0070C0"/>
                </a:solidFill>
              </a:rPr>
              <a:t> </a:t>
            </a:r>
            <a:r>
              <a:rPr lang="vi-VN" sz="1800" b="1" dirty="0" smtClean="0">
                <a:solidFill>
                  <a:srgbClr val="0070C0"/>
                </a:solidFill>
              </a:rPr>
              <a:t>cofinanțat din Fondul Social European prin Programul </a:t>
            </a:r>
            <a:r>
              <a:rPr lang="vi-VN" sz="1600" b="1" dirty="0" smtClean="0">
                <a:solidFill>
                  <a:srgbClr val="0070C0"/>
                </a:solidFill>
              </a:rPr>
              <a:t>Operațional Capital Uman 2014-2020</a:t>
            </a:r>
            <a:endParaRPr lang="ro-RO" sz="1600" b="1" dirty="0" smtClean="0">
              <a:solidFill>
                <a:srgbClr val="0070C0"/>
              </a:solidFill>
            </a:endParaRPr>
          </a:p>
          <a:p>
            <a:pPr lvl="1"/>
            <a:r>
              <a:rPr lang="vi-VN" sz="1200" b="1" dirty="0" smtClean="0"/>
              <a:t>Axa prioritară 3:</a:t>
            </a:r>
            <a:r>
              <a:rPr lang="vi-VN" sz="1200" dirty="0" smtClean="0"/>
              <a:t> Locuri de muncă pentru toţi</a:t>
            </a:r>
          </a:p>
          <a:p>
            <a:pPr lvl="1"/>
            <a:r>
              <a:rPr lang="vi-VN" sz="1200" b="1" dirty="0" smtClean="0"/>
              <a:t>Prioritatea de investiţii 10.iii:</a:t>
            </a:r>
            <a:r>
              <a:rPr lang="vi-VN" sz="1200" dirty="0" smtClean="0"/>
              <a:t> Îmbunătăţirea accesului egal la învăţarea pe tot parcursul vieţii pentru toate grupurile de vârstă într-un cadru formal, non-formal sau informal, actualizarea cunoştinţelor, a aptitudinilor şi a competenţelor forţei de muncă şi promovarea unor căi de învăţare flexibile, inclusiv prin orientare profesională şi prin validarea competenţelor dobândite</a:t>
            </a:r>
          </a:p>
          <a:p>
            <a:pPr lvl="1"/>
            <a:r>
              <a:rPr lang="vi-VN" sz="1200" b="1" dirty="0" smtClean="0"/>
              <a:t>Obiectivul specific 3.12.:</a:t>
            </a:r>
            <a:r>
              <a:rPr lang="vi-VN" sz="1200" dirty="0" smtClean="0"/>
              <a:t> Îmbunătăţirea nivelului de cunoştinţe/ competenţe/ aptitudini aferente sectoarelor economice/ domeniilor identificate conform SNC si SNCDI ale angajaţilor</a:t>
            </a:r>
            <a:endParaRPr lang="ro-RO" sz="1200" dirty="0" smtClean="0"/>
          </a:p>
          <a:p>
            <a:pPr lvl="1">
              <a:buNone/>
            </a:pPr>
            <a:r>
              <a:rPr lang="ro-RO" b="1" dirty="0" smtClean="0">
                <a:solidFill>
                  <a:srgbClr val="0070C0"/>
                </a:solidFill>
              </a:rPr>
              <a:t>Durata proiectului</a:t>
            </a:r>
            <a:r>
              <a:rPr lang="ro-RO" b="1" dirty="0" smtClean="0"/>
              <a:t>:</a:t>
            </a:r>
            <a:r>
              <a:rPr lang="ro-RO" dirty="0" smtClean="0"/>
              <a:t> </a:t>
            </a:r>
          </a:p>
          <a:p>
            <a:pPr lvl="1">
              <a:buNone/>
            </a:pPr>
            <a:r>
              <a:rPr lang="ro-RO" dirty="0" smtClean="0"/>
              <a:t>18.10.2019-17.04.2021, 18 luni</a:t>
            </a:r>
          </a:p>
          <a:p>
            <a:pPr lvl="1">
              <a:buNone/>
            </a:pPr>
            <a:r>
              <a:rPr lang="ro-RO" b="1" dirty="0" smtClean="0">
                <a:solidFill>
                  <a:srgbClr val="0070C0"/>
                </a:solidFill>
              </a:rPr>
              <a:t>Aria de acoperire</a:t>
            </a:r>
            <a:r>
              <a:rPr lang="ro-RO" dirty="0" smtClean="0"/>
              <a:t>:</a:t>
            </a:r>
          </a:p>
          <a:p>
            <a:pPr lvl="1">
              <a:buNone/>
            </a:pPr>
            <a:r>
              <a:rPr lang="ro-RO" dirty="0" smtClean="0"/>
              <a:t> 7 regiuni - </a:t>
            </a:r>
            <a:r>
              <a:rPr lang="it-IT" dirty="0" smtClean="0"/>
              <a:t>Sud Muntenia</a:t>
            </a:r>
            <a:r>
              <a:rPr lang="ro-RO" dirty="0" smtClean="0"/>
              <a:t>, </a:t>
            </a:r>
            <a:r>
              <a:rPr lang="it-IT" dirty="0" smtClean="0"/>
              <a:t>SV Oltenia</a:t>
            </a:r>
            <a:r>
              <a:rPr lang="ro-RO" dirty="0" smtClean="0"/>
              <a:t>, </a:t>
            </a:r>
            <a:r>
              <a:rPr lang="it-IT" dirty="0" smtClean="0"/>
              <a:t>Centru</a:t>
            </a:r>
            <a:r>
              <a:rPr lang="ro-RO" dirty="0" smtClean="0"/>
              <a:t>, </a:t>
            </a:r>
            <a:r>
              <a:rPr lang="it-IT" dirty="0" smtClean="0"/>
              <a:t>SE</a:t>
            </a:r>
            <a:r>
              <a:rPr lang="ro-RO" dirty="0" smtClean="0"/>
              <a:t>, </a:t>
            </a:r>
            <a:r>
              <a:rPr lang="it-IT" dirty="0" smtClean="0"/>
              <a:t>NE</a:t>
            </a:r>
            <a:r>
              <a:rPr lang="ro-RO" dirty="0" smtClean="0"/>
              <a:t>, </a:t>
            </a:r>
            <a:r>
              <a:rPr lang="it-IT" dirty="0" smtClean="0"/>
              <a:t>NV</a:t>
            </a:r>
            <a:r>
              <a:rPr lang="ro-RO" dirty="0" smtClean="0"/>
              <a:t>, </a:t>
            </a:r>
            <a:r>
              <a:rPr lang="it-IT" dirty="0" smtClean="0"/>
              <a:t>V</a:t>
            </a:r>
          </a:p>
          <a:p>
            <a:pPr lvl="1">
              <a:buNone/>
            </a:pPr>
            <a:endParaRPr lang="vi-VN" dirty="0" smtClean="0"/>
          </a:p>
          <a:p>
            <a:pPr lvl="1">
              <a:buNone/>
            </a:pPr>
            <a:endParaRPr lang="ro-RO" dirty="0" smtClean="0"/>
          </a:p>
          <a:p>
            <a:pPr lvl="1">
              <a:buNone/>
            </a:pPr>
            <a:endParaRPr lang="vi-VN" dirty="0" smtClean="0"/>
          </a:p>
          <a:p>
            <a:pPr>
              <a:buNone/>
            </a:pPr>
            <a:endParaRPr lang="ro-RO" sz="1800" b="1" dirty="0" smtClean="0">
              <a:solidFill>
                <a:srgbClr val="0070C0"/>
              </a:solidFill>
            </a:endParaRPr>
          </a:p>
          <a:p>
            <a:endParaRPr lang="ro-RO"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295400"/>
            <a:ext cx="8229600" cy="490537"/>
          </a:xfrm>
        </p:spPr>
        <p:txBody>
          <a:bodyPr/>
          <a:lstStyle/>
          <a:p>
            <a:r>
              <a:rPr lang="ro-RO" b="1" dirty="0" smtClean="0">
                <a:solidFill>
                  <a:srgbClr val="C00000"/>
                </a:solidFill>
              </a:rPr>
              <a:t>Obiective proiect</a:t>
            </a:r>
            <a:br>
              <a:rPr lang="ro-RO" b="1" dirty="0" smtClean="0">
                <a:solidFill>
                  <a:srgbClr val="C00000"/>
                </a:solidFill>
              </a:rPr>
            </a:br>
            <a:endParaRPr lang="ro-RO" dirty="0">
              <a:solidFill>
                <a:srgbClr val="C00000"/>
              </a:solidFill>
            </a:endParaRPr>
          </a:p>
        </p:txBody>
      </p:sp>
      <p:sp>
        <p:nvSpPr>
          <p:cNvPr id="3" name="Content Placeholder 2"/>
          <p:cNvSpPr>
            <a:spLocks noGrp="1"/>
          </p:cNvSpPr>
          <p:nvPr>
            <p:ph idx="1"/>
          </p:nvPr>
        </p:nvSpPr>
        <p:spPr>
          <a:xfrm>
            <a:off x="533400" y="1646237"/>
            <a:ext cx="8229600" cy="5211763"/>
          </a:xfrm>
        </p:spPr>
        <p:txBody>
          <a:bodyPr/>
          <a:lstStyle/>
          <a:p>
            <a:pPr>
              <a:buNone/>
            </a:pPr>
            <a:r>
              <a:rPr lang="vi-VN" sz="1200" b="1" dirty="0" smtClean="0"/>
              <a:t>OBIECTIVUL GENERAL</a:t>
            </a:r>
            <a:r>
              <a:rPr lang="ro-RO" sz="1200" dirty="0" smtClean="0"/>
              <a:t>: </a:t>
            </a:r>
            <a:r>
              <a:rPr lang="vi-VN" sz="1200" dirty="0" smtClean="0"/>
              <a:t>îmbunătăţirea nivelului de cunoştinţe, competenţe şi aptitudini ale personalului întreprinderilor care asigură distribuţia pentru întreprinderi care îşi desfăşoară activitatea în sectoarele economice cu potenţial competitive identificate conform SNC şi în domeniile de specializare inteligentă conform SNCDI</a:t>
            </a:r>
            <a:endParaRPr lang="ro-RO" sz="1200" dirty="0" smtClean="0"/>
          </a:p>
          <a:p>
            <a:pPr>
              <a:buNone/>
            </a:pPr>
            <a:r>
              <a:rPr lang="vi-VN" sz="1200" b="1" dirty="0" smtClean="0"/>
              <a:t>OBIECTIVELE SPECIFICE</a:t>
            </a:r>
          </a:p>
          <a:p>
            <a:r>
              <a:rPr lang="vi-VN" sz="1200" dirty="0" smtClean="0"/>
              <a:t>Creşterea numărului de angajatori - companii care asigură distribuţia pentru întreprinderi care îşi desfăşoară activitatea în sectoarele economice cu potenţial competitiv identificate conform SNC şi în domeniile de specializare inteligentă conform SNCDI informate şi conştientizate cu privire la importanţa şi necesitatea participării angajaţilor lor la programe de formare profesională continuă. </a:t>
            </a:r>
            <a:endParaRPr lang="ro-RO" sz="1200" dirty="0" smtClean="0"/>
          </a:p>
          <a:p>
            <a:pPr>
              <a:buFont typeface="Wingdings" pitchFamily="2" charset="2"/>
              <a:buChar char="Ø"/>
            </a:pPr>
            <a:r>
              <a:rPr lang="ro-RO" sz="1200" b="1" dirty="0" smtClean="0"/>
              <a:t>Conștientizarea a </a:t>
            </a:r>
            <a:r>
              <a:rPr lang="vi-VN" sz="1200" b="1" dirty="0" smtClean="0"/>
              <a:t>990 de persoane - reprezentanţi ai angajatorilor</a:t>
            </a:r>
            <a:r>
              <a:rPr lang="vi-VN" sz="1200" dirty="0" smtClean="0"/>
              <a:t>.</a:t>
            </a:r>
            <a:br>
              <a:rPr lang="vi-VN" sz="1200" dirty="0" smtClean="0"/>
            </a:br>
            <a:endParaRPr lang="ro-RO" sz="1200" dirty="0" smtClean="0"/>
          </a:p>
          <a:p>
            <a:pPr>
              <a:buFont typeface="Arial" pitchFamily="34" charset="0"/>
              <a:buChar char="•"/>
            </a:pPr>
            <a:r>
              <a:rPr lang="vi-VN" sz="1200" dirty="0" smtClean="0"/>
              <a:t>Creşterea performanţelor în plan profesional pentru angajaţii companiilor care asigură distribuţia pentru întreprinderi care îşi desfăşoară activitatea în sectoarele economice cu potenţial competitiv identificate conform SNC şi în domeniile de specializare inteligentă conform SNCDI.</a:t>
            </a:r>
            <a:endParaRPr lang="ro-RO" sz="1200" dirty="0" smtClean="0"/>
          </a:p>
          <a:p>
            <a:pPr>
              <a:buFont typeface="Wingdings" pitchFamily="2" charset="2"/>
              <a:buChar char="Ø"/>
            </a:pPr>
            <a:r>
              <a:rPr lang="ro-RO" sz="1200" b="1" dirty="0" smtClean="0"/>
              <a:t>Formarea a</a:t>
            </a:r>
            <a:r>
              <a:rPr lang="vi-VN" sz="1200" b="1" dirty="0" smtClean="0"/>
              <a:t> 330 </a:t>
            </a:r>
            <a:r>
              <a:rPr lang="ro-RO" sz="1200" b="1" dirty="0" smtClean="0"/>
              <a:t>șoferi profesioniști </a:t>
            </a:r>
            <a:r>
              <a:rPr lang="vi-VN" sz="1200" b="1" dirty="0" smtClean="0"/>
              <a:t>angajaţi</a:t>
            </a:r>
            <a:r>
              <a:rPr lang="ro-RO" sz="1200" b="1" dirty="0" smtClean="0"/>
              <a:t> </a:t>
            </a:r>
            <a:endParaRPr lang="vi-VN" sz="1200" b="1" dirty="0" smtClean="0"/>
          </a:p>
          <a:p>
            <a:r>
              <a:rPr lang="vi-VN" sz="1200" dirty="0" smtClean="0"/>
              <a:t>Creşterea numărului de angajatori - companii care asigură distribuţia pentru întreprinderi care îşi desfăşoară activitatea în sectoarele economice cu potenţial competitiv identificate conform SNC şi în domeniile de specializare inteligentă conform SNCDI sprijinite pentru introducerea de programe de formare profesională continuă pentru angajaţii lor.</a:t>
            </a:r>
            <a:endParaRPr lang="ro-RO" sz="1200" dirty="0" smtClean="0"/>
          </a:p>
          <a:p>
            <a:pPr>
              <a:buFont typeface="Wingdings" pitchFamily="2" charset="2"/>
              <a:buChar char="Ø"/>
            </a:pPr>
            <a:r>
              <a:rPr lang="ro-RO" sz="1200" b="1" dirty="0" smtClean="0"/>
              <a:t>Sprijinirea a</a:t>
            </a:r>
            <a:r>
              <a:rPr lang="vi-VN" sz="1200" b="1" dirty="0" smtClean="0"/>
              <a:t> minimum 36 întreprinderi</a:t>
            </a:r>
            <a:r>
              <a:rPr lang="ro-RO" sz="1200" b="1" dirty="0" smtClean="0"/>
              <a:t>(IMM</a:t>
            </a:r>
            <a:r>
              <a:rPr lang="vi-VN" sz="1200" b="1" dirty="0" smtClean="0"/>
              <a:t>)</a:t>
            </a:r>
            <a:r>
              <a:rPr lang="ro-RO" sz="1200" b="1" dirty="0" smtClean="0"/>
              <a:t> pentru implementarea de </a:t>
            </a:r>
            <a:r>
              <a:rPr lang="vi-VN" sz="1200" b="1" dirty="0" smtClean="0"/>
              <a:t>programe de formare profesională continuă pentru angajaţii lor </a:t>
            </a:r>
            <a:endParaRPr lang="ro-RO" sz="1200" b="1" dirty="0" smtClean="0"/>
          </a:p>
          <a:p>
            <a:pPr>
              <a:buNone/>
            </a:pPr>
            <a:r>
              <a:rPr lang="ro-RO" sz="1200" b="1" dirty="0" smtClean="0"/>
              <a:t>        - </a:t>
            </a:r>
            <a:r>
              <a:rPr lang="vi-VN" sz="1200" b="1" dirty="0" smtClean="0"/>
              <a:t> </a:t>
            </a:r>
            <a:r>
              <a:rPr lang="ro-RO" sz="1200" b="1" dirty="0" smtClean="0"/>
              <a:t>implementarea programelor pentru </a:t>
            </a:r>
            <a:r>
              <a:rPr lang="vi-VN" sz="1200" b="1" dirty="0" smtClean="0"/>
              <a:t>minimum </a:t>
            </a:r>
            <a:r>
              <a:rPr lang="ro-RO" sz="1200" b="1" dirty="0" smtClean="0"/>
              <a:t> </a:t>
            </a:r>
            <a:r>
              <a:rPr lang="vi-VN" sz="1200" b="1" dirty="0" smtClean="0"/>
              <a:t>3 întreprinderi</a:t>
            </a:r>
            <a:r>
              <a:rPr lang="ro-RO" sz="1200" b="1" dirty="0" smtClean="0"/>
              <a:t>(IMM</a:t>
            </a:r>
            <a:r>
              <a:rPr lang="vi-VN" sz="1200" b="1" dirty="0" smtClean="0"/>
              <a:t>)</a:t>
            </a:r>
            <a:r>
              <a:rPr lang="ro-RO" sz="1200" b="1" dirty="0" smtClean="0"/>
              <a:t> </a:t>
            </a:r>
            <a:r>
              <a:rPr lang="vi-VN" sz="1200" b="1" dirty="0" smtClean="0"/>
              <a:t/>
            </a:r>
            <a:br>
              <a:rPr lang="vi-VN" sz="1200" b="1" dirty="0" smtClean="0"/>
            </a:br>
            <a:r>
              <a:rPr lang="vi-VN" sz="1200" dirty="0" smtClean="0"/>
              <a:t/>
            </a:r>
            <a:br>
              <a:rPr lang="vi-VN" sz="1200" dirty="0" smtClean="0"/>
            </a:br>
            <a:endParaRPr lang="vi-VN" sz="1200" dirty="0" smtClean="0"/>
          </a:p>
          <a:p>
            <a:endParaRPr lang="ro-RO"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219200"/>
            <a:ext cx="8229600" cy="490537"/>
          </a:xfrm>
        </p:spPr>
        <p:txBody>
          <a:bodyPr/>
          <a:lstStyle/>
          <a:p>
            <a:r>
              <a:rPr lang="ro-RO" sz="2800" b="1" dirty="0" smtClean="0">
                <a:solidFill>
                  <a:srgbClr val="C00000"/>
                </a:solidFill>
              </a:rPr>
              <a:t>Cursuri gratuite pentru șoferii profesioniști</a:t>
            </a:r>
            <a:br>
              <a:rPr lang="ro-RO" sz="2800" b="1" dirty="0" smtClean="0">
                <a:solidFill>
                  <a:srgbClr val="C00000"/>
                </a:solidFill>
              </a:rPr>
            </a:br>
            <a:r>
              <a:rPr lang="ro-RO" sz="2800" dirty="0" smtClean="0">
                <a:solidFill>
                  <a:srgbClr val="C00000"/>
                </a:solidFill>
              </a:rPr>
              <a:t/>
            </a:r>
            <a:br>
              <a:rPr lang="ro-RO" sz="2800" dirty="0" smtClean="0">
                <a:solidFill>
                  <a:srgbClr val="C00000"/>
                </a:solidFill>
              </a:rPr>
            </a:br>
            <a:endParaRPr lang="ro-RO" sz="2800" dirty="0">
              <a:solidFill>
                <a:srgbClr val="C00000"/>
              </a:solidFill>
            </a:endParaRPr>
          </a:p>
        </p:txBody>
      </p:sp>
      <p:sp>
        <p:nvSpPr>
          <p:cNvPr id="3" name="Content Placeholder 2"/>
          <p:cNvSpPr>
            <a:spLocks noGrp="1"/>
          </p:cNvSpPr>
          <p:nvPr>
            <p:ph idx="1"/>
          </p:nvPr>
        </p:nvSpPr>
        <p:spPr>
          <a:xfrm>
            <a:off x="304800" y="1447800"/>
            <a:ext cx="8229600" cy="5105400"/>
          </a:xfrm>
        </p:spPr>
        <p:txBody>
          <a:bodyPr/>
          <a:lstStyle/>
          <a:p>
            <a:pPr>
              <a:buNone/>
            </a:pPr>
            <a:r>
              <a:rPr lang="vi-VN" sz="1600" b="1" dirty="0" smtClean="0"/>
              <a:t>Perioada de desfăşurare</a:t>
            </a:r>
            <a:r>
              <a:rPr lang="vi-VN" sz="1600" dirty="0" smtClean="0"/>
              <a:t>: 18 Decembrie 2019 -17 Martie 2021</a:t>
            </a:r>
            <a:endParaRPr lang="ro-RO" sz="1600" dirty="0" smtClean="0"/>
          </a:p>
          <a:p>
            <a:pPr>
              <a:buNone/>
            </a:pPr>
            <a:r>
              <a:rPr lang="vi-VN" sz="1600" b="1" dirty="0" smtClean="0"/>
              <a:t>Programul de specializare şofer autocamion/maşină</a:t>
            </a:r>
            <a:r>
              <a:rPr lang="vi-VN" sz="1600" dirty="0" smtClean="0"/>
              <a:t> de mare tonaj</a:t>
            </a:r>
            <a:endParaRPr lang="ro-RO" sz="1600" dirty="0" smtClean="0"/>
          </a:p>
          <a:p>
            <a:pPr>
              <a:buNone/>
            </a:pPr>
            <a:r>
              <a:rPr lang="ro-RO" sz="1600" b="1" dirty="0" smtClean="0"/>
              <a:t>- </a:t>
            </a:r>
            <a:r>
              <a:rPr lang="vi-VN" sz="1600" b="1" dirty="0" smtClean="0"/>
              <a:t>Dur</a:t>
            </a:r>
            <a:r>
              <a:rPr lang="ro-RO" sz="1600" b="1" dirty="0" err="1" smtClean="0"/>
              <a:t>ata</a:t>
            </a:r>
            <a:r>
              <a:rPr lang="ro-RO" sz="1600" b="1" dirty="0" smtClean="0"/>
              <a:t>:</a:t>
            </a:r>
            <a:r>
              <a:rPr lang="vi-VN" sz="1600" b="1" dirty="0" smtClean="0"/>
              <a:t> </a:t>
            </a:r>
            <a:r>
              <a:rPr lang="vi-VN" sz="1600" dirty="0" smtClean="0"/>
              <a:t>5 zile </a:t>
            </a:r>
            <a:endParaRPr lang="ro-RO" sz="1600" dirty="0" smtClean="0"/>
          </a:p>
          <a:p>
            <a:pPr>
              <a:buNone/>
            </a:pPr>
            <a:r>
              <a:rPr lang="ro-RO" sz="1600" b="1" dirty="0" smtClean="0"/>
              <a:t>- </a:t>
            </a:r>
            <a:r>
              <a:rPr lang="vi-VN" sz="1600" b="1" dirty="0" smtClean="0"/>
              <a:t>3 module de curs</a:t>
            </a:r>
            <a:r>
              <a:rPr lang="vi-VN" sz="1600" dirty="0" smtClean="0"/>
              <a:t> :</a:t>
            </a:r>
          </a:p>
          <a:p>
            <a:r>
              <a:rPr lang="vi-VN" sz="1600" b="1" dirty="0" smtClean="0"/>
              <a:t>(1) planificarea timpului de lucru (conducere şi odihnă)</a:t>
            </a:r>
            <a:r>
              <a:rPr lang="vi-VN" sz="1600" dirty="0" smtClean="0"/>
              <a:t> şi utilizarea echipamentelor TIC de ultima generaţie (</a:t>
            </a:r>
            <a:r>
              <a:rPr lang="vi-VN" sz="1600" b="1" dirty="0" smtClean="0"/>
              <a:t>tahograf inteligent</a:t>
            </a:r>
            <a:r>
              <a:rPr lang="vi-VN" sz="1600" dirty="0" smtClean="0"/>
              <a:t>), alături de informaţii actualizate privind noile prevederi ale Pachetului Mobilitate şi impactul acestora. </a:t>
            </a:r>
            <a:endParaRPr lang="ro-RO" sz="1600" dirty="0" smtClean="0"/>
          </a:p>
          <a:p>
            <a:pPr lvl="1"/>
            <a:r>
              <a:rPr lang="vi-VN" sz="1200" dirty="0" smtClean="0"/>
              <a:t>Exerciţiile practice se vor realiza pe 2 simulatoare tahograf inteligent.</a:t>
            </a:r>
          </a:p>
          <a:p>
            <a:r>
              <a:rPr lang="vi-VN" sz="1600" b="1" dirty="0" smtClean="0"/>
              <a:t>(2) sănătatea şi securitatea în domeniul transportului rutier</a:t>
            </a:r>
            <a:r>
              <a:rPr lang="vi-VN" sz="1800" dirty="0" smtClean="0"/>
              <a:t> </a:t>
            </a:r>
            <a:endParaRPr lang="ro-RO" sz="1800" dirty="0" smtClean="0"/>
          </a:p>
          <a:p>
            <a:pPr lvl="1"/>
            <a:r>
              <a:rPr lang="vi-VN" sz="1100" dirty="0" smtClean="0"/>
              <a:t> proceduri de siguranţă rutieră şi instrucţiuni în caz de acciden</a:t>
            </a:r>
            <a:r>
              <a:rPr lang="vi-VN" sz="300" dirty="0" smtClean="0"/>
              <a:t>t.</a:t>
            </a:r>
          </a:p>
          <a:p>
            <a:r>
              <a:rPr lang="vi-VN" sz="1600" b="1" dirty="0" smtClean="0"/>
              <a:t>(3) conducerea economică şi ecologică</a:t>
            </a:r>
            <a:r>
              <a:rPr lang="vi-VN" sz="1600" dirty="0" smtClean="0"/>
              <a:t> pentru reducerea consumului de combustibil şi a amprentei de carbon a activităţii şoferilor </a:t>
            </a:r>
            <a:endParaRPr lang="ro-RO" sz="1600" dirty="0" smtClean="0"/>
          </a:p>
          <a:p>
            <a:pPr lvl="1"/>
            <a:r>
              <a:rPr lang="ro-RO" sz="1200" dirty="0" smtClean="0"/>
              <a:t>F</a:t>
            </a:r>
            <a:r>
              <a:rPr lang="vi-VN" sz="1200" dirty="0" smtClean="0"/>
              <a:t>ormarea de priceperi şi deprinderi  "eco-driving". </a:t>
            </a:r>
            <a:endParaRPr lang="ro-RO" sz="1200" dirty="0" smtClean="0"/>
          </a:p>
          <a:p>
            <a:pPr lvl="1"/>
            <a:r>
              <a:rPr lang="vi-VN" sz="1200" dirty="0" smtClean="0"/>
              <a:t>Exerciţiile practice se vor realiza pe un camion de driver-training.</a:t>
            </a:r>
          </a:p>
          <a:p>
            <a:r>
              <a:rPr lang="ro-RO" sz="1600" b="1" dirty="0" smtClean="0"/>
              <a:t>Examinare ANC la finalul cursului</a:t>
            </a:r>
            <a:r>
              <a:rPr lang="ro-RO" sz="1600" dirty="0" smtClean="0"/>
              <a:t> </a:t>
            </a:r>
          </a:p>
          <a:p>
            <a:pPr lvl="1"/>
            <a:r>
              <a:rPr lang="vi-VN" sz="1200" dirty="0" smtClean="0"/>
              <a:t>Certificatele ANC vor fi recunoscute conform legislaţiei în vigoare</a:t>
            </a:r>
            <a:r>
              <a:rPr lang="vi-VN" dirty="0" smtClean="0"/>
              <a:t>.</a:t>
            </a:r>
          </a:p>
          <a:p>
            <a:endParaRPr lang="ro-RO"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90600"/>
            <a:ext cx="8229600" cy="490537"/>
          </a:xfrm>
        </p:spPr>
        <p:txBody>
          <a:bodyPr/>
          <a:lstStyle/>
          <a:p>
            <a:r>
              <a:rPr lang="vi-VN" sz="3200" b="1" dirty="0" smtClean="0">
                <a:solidFill>
                  <a:srgbClr val="C00000"/>
                </a:solidFill>
                <a:ea typeface="+mn-ea"/>
              </a:rPr>
              <a:t>Programe de învăţare la locul de muncă</a:t>
            </a:r>
            <a:endParaRPr lang="ro-RO" sz="3200" b="1" dirty="0">
              <a:solidFill>
                <a:srgbClr val="C00000"/>
              </a:solidFill>
            </a:endParaRPr>
          </a:p>
        </p:txBody>
      </p:sp>
      <p:sp>
        <p:nvSpPr>
          <p:cNvPr id="3" name="Content Placeholder 2"/>
          <p:cNvSpPr>
            <a:spLocks noGrp="1"/>
          </p:cNvSpPr>
          <p:nvPr>
            <p:ph idx="1"/>
          </p:nvPr>
        </p:nvSpPr>
        <p:spPr>
          <a:xfrm>
            <a:off x="457200" y="1752600"/>
            <a:ext cx="8229600" cy="4525963"/>
          </a:xfrm>
        </p:spPr>
        <p:txBody>
          <a:bodyPr/>
          <a:lstStyle/>
          <a:p>
            <a:pPr>
              <a:buNone/>
            </a:pPr>
            <a:r>
              <a:rPr lang="vi-VN" sz="2000" b="1" dirty="0" smtClean="0"/>
              <a:t>Sprijinirea IMM-urilor de transport rutier în vederea elaborării şi introducerii unor programe de învăţare la locul de muncă</a:t>
            </a:r>
            <a:endParaRPr lang="vi-VN" sz="2000" dirty="0" smtClean="0"/>
          </a:p>
          <a:p>
            <a:r>
              <a:rPr lang="vi-VN" sz="2000" dirty="0" smtClean="0"/>
              <a:t>servicii de suport adaptate la nevoile particulare ale fiecărei întreprinderi în parte pe baza unei fişe de analiză/profilare a companiei</a:t>
            </a:r>
          </a:p>
          <a:p>
            <a:r>
              <a:rPr lang="vi-VN" sz="2000" dirty="0" smtClean="0"/>
              <a:t>planuri care să cuprindă măsuri de sprijin pentru IMM-urile de transport rutier;</a:t>
            </a:r>
          </a:p>
          <a:p>
            <a:r>
              <a:rPr lang="vi-VN" sz="2000" dirty="0" smtClean="0"/>
              <a:t>1 set de materiale de sprijin oferind modele de organizare a programelor de învăţare şi bune practici pentru IMM-urile de transport rutier</a:t>
            </a:r>
          </a:p>
          <a:p>
            <a:endParaRPr lang="ro-RO"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b="1" dirty="0" smtClean="0">
                <a:solidFill>
                  <a:srgbClr val="C00000"/>
                </a:solidFill>
              </a:rPr>
              <a:t>Grupul țintă</a:t>
            </a:r>
            <a:endParaRPr lang="ro-RO" b="1" dirty="0">
              <a:solidFill>
                <a:srgbClr val="C00000"/>
              </a:solidFill>
            </a:endParaRPr>
          </a:p>
        </p:txBody>
      </p:sp>
      <p:sp>
        <p:nvSpPr>
          <p:cNvPr id="3" name="Content Placeholder 2"/>
          <p:cNvSpPr>
            <a:spLocks noGrp="1"/>
          </p:cNvSpPr>
          <p:nvPr>
            <p:ph idx="1"/>
          </p:nvPr>
        </p:nvSpPr>
        <p:spPr>
          <a:xfrm>
            <a:off x="304800" y="1600200"/>
            <a:ext cx="8229600" cy="4525963"/>
          </a:xfrm>
        </p:spPr>
        <p:txBody>
          <a:bodyPr/>
          <a:lstStyle/>
          <a:p>
            <a:pPr>
              <a:buFont typeface="Wingdings" pitchFamily="2" charset="2"/>
              <a:buChar char="Ø"/>
            </a:pPr>
            <a:r>
              <a:rPr lang="vi-VN" sz="1400" b="1" dirty="0" smtClean="0"/>
              <a:t>330 </a:t>
            </a:r>
            <a:r>
              <a:rPr lang="ro-RO" sz="1400" b="1" dirty="0" smtClean="0"/>
              <a:t>șoferi profesioniști</a:t>
            </a:r>
            <a:r>
              <a:rPr lang="vi-VN" sz="1400" b="1" dirty="0" smtClean="0"/>
              <a:t> angajaţi </a:t>
            </a:r>
            <a:r>
              <a:rPr lang="vi-VN" sz="1400" dirty="0" smtClean="0"/>
              <a:t>cu contract individual de muncă (cu normă întreagă sau cu timp parţial)</a:t>
            </a:r>
            <a:r>
              <a:rPr lang="ro-RO" sz="1400" dirty="0" smtClean="0"/>
              <a:t> </a:t>
            </a:r>
            <a:r>
              <a:rPr lang="vi-VN" sz="1400" dirty="0" smtClean="0"/>
              <a:t>din IMM-uri şi întreprinderi mari din toate regiunile de dezvoltare ale României, excluzând regiunea Bucureşti-Ilfov, </a:t>
            </a:r>
            <a:endParaRPr lang="ro-RO" sz="1400" dirty="0" smtClean="0"/>
          </a:p>
          <a:p>
            <a:pPr lvl="1"/>
            <a:r>
              <a:rPr lang="ro-RO" sz="1400" b="1" dirty="0" smtClean="0"/>
              <a:t>Condiție eligibilitate</a:t>
            </a:r>
            <a:r>
              <a:rPr lang="ro-RO" sz="1400" dirty="0" smtClean="0"/>
              <a:t>: firmele de transport angajatoare </a:t>
            </a:r>
            <a:r>
              <a:rPr lang="vi-VN" sz="1400" dirty="0" smtClean="0"/>
              <a:t>asigură distribuţia pentru întreprinderi care îşi desfăşoară activitatea în sectoarele economice cu potenţial competitive identificate conform SNC şi în corelare cu unul din domeniile de specializare inteligentă conform SNCDI</a:t>
            </a:r>
            <a:endParaRPr lang="ro-RO" sz="1400" dirty="0" smtClean="0"/>
          </a:p>
          <a:p>
            <a:pPr lvl="2"/>
            <a:r>
              <a:rPr lang="ro-RO" dirty="0" smtClean="0"/>
              <a:t>Domenii SNC principale</a:t>
            </a:r>
            <a:r>
              <a:rPr lang="vi-VN" dirty="0" smtClean="0"/>
              <a:t> </a:t>
            </a:r>
            <a:r>
              <a:rPr lang="vi-VN" i="1" dirty="0" smtClean="0"/>
              <a:t>turism şi ecoturism, construcţii, industria auto şi componente, sănătate şi produse farmaceutice, bioeconomie.</a:t>
            </a:r>
          </a:p>
          <a:p>
            <a:pPr>
              <a:buFont typeface="Wingdings" pitchFamily="2" charset="2"/>
              <a:buChar char="Ø"/>
            </a:pPr>
            <a:r>
              <a:rPr lang="ro-RO" sz="1400" b="1" dirty="0" smtClean="0"/>
              <a:t>D</a:t>
            </a:r>
            <a:r>
              <a:rPr lang="vi-VN" sz="1400" b="1" dirty="0" smtClean="0"/>
              <a:t>istribuţie geografică</a:t>
            </a:r>
            <a:r>
              <a:rPr lang="ro-RO" sz="1400" dirty="0" smtClean="0"/>
              <a:t> estimativă</a:t>
            </a:r>
            <a:r>
              <a:rPr lang="vi-VN" sz="1400" dirty="0" smtClean="0"/>
              <a:t>:</a:t>
            </a:r>
          </a:p>
          <a:p>
            <a:r>
              <a:rPr lang="vi-VN" sz="1400" dirty="0" smtClean="0"/>
              <a:t>Nord-Est - Iaşi, Suceava: 60 cursanţi;</a:t>
            </a:r>
          </a:p>
          <a:p>
            <a:r>
              <a:rPr lang="vi-VN" sz="1400" dirty="0" smtClean="0"/>
              <a:t>Nord-Vest - Cluj, Oradea, Satu Mare: 70 cursanţi;</a:t>
            </a:r>
          </a:p>
          <a:p>
            <a:r>
              <a:rPr lang="vi-VN" sz="1400" dirty="0" smtClean="0"/>
              <a:t>Vest - Arad, Deva, Timişoara: 70 cursanţi;</a:t>
            </a:r>
          </a:p>
          <a:p>
            <a:r>
              <a:rPr lang="vi-VN" sz="1400" dirty="0" smtClean="0"/>
              <a:t>Sud-Vest Oltenia - Craiova: 20 cursanţi;</a:t>
            </a:r>
          </a:p>
          <a:p>
            <a:r>
              <a:rPr lang="vi-VN" sz="1400" dirty="0" smtClean="0"/>
              <a:t>Centru - Tg. Mureş, Sibiu: 20 cursanţi;</a:t>
            </a:r>
          </a:p>
          <a:p>
            <a:r>
              <a:rPr lang="vi-VN" sz="1400" dirty="0" smtClean="0"/>
              <a:t>Sud-Est - Galaţi: 20 cursanţi;</a:t>
            </a:r>
          </a:p>
          <a:p>
            <a:r>
              <a:rPr lang="vi-VN" sz="1400" b="1" dirty="0" smtClean="0">
                <a:solidFill>
                  <a:srgbClr val="0070C0"/>
                </a:solidFill>
              </a:rPr>
              <a:t>Sud-Muntenia - Piteşti: 70 cursanţi</a:t>
            </a:r>
            <a:r>
              <a:rPr lang="vi-VN" sz="1400" dirty="0" smtClean="0">
                <a:solidFill>
                  <a:srgbClr val="0070C0"/>
                </a:solidFill>
              </a:rPr>
              <a:t>;</a:t>
            </a:r>
          </a:p>
          <a:p>
            <a:endParaRPr lang="ro-RO"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b="1" dirty="0" smtClean="0">
                <a:solidFill>
                  <a:srgbClr val="C00000"/>
                </a:solidFill>
              </a:rPr>
              <a:t>GT – egalitatea de șanse</a:t>
            </a:r>
            <a:endParaRPr lang="ro-RO" b="1" dirty="0">
              <a:solidFill>
                <a:srgbClr val="C00000"/>
              </a:solidFill>
            </a:endParaRPr>
          </a:p>
        </p:txBody>
      </p:sp>
      <p:sp>
        <p:nvSpPr>
          <p:cNvPr id="3" name="Content Placeholder 2"/>
          <p:cNvSpPr>
            <a:spLocks noGrp="1"/>
          </p:cNvSpPr>
          <p:nvPr>
            <p:ph idx="1"/>
          </p:nvPr>
        </p:nvSpPr>
        <p:spPr>
          <a:xfrm>
            <a:off x="381000" y="1752600"/>
            <a:ext cx="8229600" cy="4525963"/>
          </a:xfrm>
        </p:spPr>
        <p:txBody>
          <a:bodyPr/>
          <a:lstStyle/>
          <a:p>
            <a:pPr>
              <a:buNone/>
            </a:pPr>
            <a:endParaRPr lang="ro-RO" sz="2400" dirty="0" smtClean="0"/>
          </a:p>
          <a:p>
            <a:pPr>
              <a:buNone/>
            </a:pPr>
            <a:r>
              <a:rPr lang="ro-RO" sz="2400" dirty="0" smtClean="0"/>
              <a:t>GT de </a:t>
            </a:r>
            <a:r>
              <a:rPr lang="en-US" sz="2400" dirty="0" smtClean="0"/>
              <a:t>330 </a:t>
            </a:r>
            <a:r>
              <a:rPr lang="ro-RO" sz="2400" dirty="0" smtClean="0"/>
              <a:t>șoferi profesioniști </a:t>
            </a:r>
            <a:r>
              <a:rPr lang="en-US" sz="2400" dirty="0" err="1" smtClean="0"/>
              <a:t>angajati</a:t>
            </a:r>
            <a:r>
              <a:rPr lang="en-US" sz="2400" dirty="0" smtClean="0"/>
              <a:t> </a:t>
            </a:r>
            <a:r>
              <a:rPr lang="ro-RO" sz="2400" dirty="0" smtClean="0"/>
              <a:t>va fi înscris cu respectarea egalității de șanse și angajării femeilor:</a:t>
            </a:r>
          </a:p>
          <a:p>
            <a:pPr>
              <a:buNone/>
            </a:pPr>
            <a:endParaRPr lang="ro-RO" sz="2400" dirty="0" smtClean="0"/>
          </a:p>
          <a:p>
            <a:pPr>
              <a:buNone/>
            </a:pPr>
            <a:r>
              <a:rPr lang="ro-RO" sz="2400" dirty="0" smtClean="0"/>
              <a:t>- </a:t>
            </a:r>
            <a:r>
              <a:rPr lang="en-US" sz="2400" dirty="0" smtClean="0"/>
              <a:t> </a:t>
            </a:r>
            <a:r>
              <a:rPr lang="en-US" sz="2400" dirty="0" err="1" smtClean="0"/>
              <a:t>cel</a:t>
            </a:r>
            <a:r>
              <a:rPr lang="en-US" sz="2400" dirty="0" smtClean="0"/>
              <a:t> </a:t>
            </a:r>
            <a:r>
              <a:rPr lang="en-US" sz="2400" dirty="0" err="1" smtClean="0"/>
              <a:t>putin</a:t>
            </a:r>
            <a:r>
              <a:rPr lang="en-US" sz="2400" dirty="0" smtClean="0"/>
              <a:t> </a:t>
            </a:r>
            <a:r>
              <a:rPr lang="en-US" sz="2400" b="1" dirty="0" smtClean="0">
                <a:solidFill>
                  <a:srgbClr val="0070C0"/>
                </a:solidFill>
              </a:rPr>
              <a:t>4 </a:t>
            </a:r>
            <a:r>
              <a:rPr lang="en-US" sz="2400" b="1" dirty="0" err="1" smtClean="0">
                <a:solidFill>
                  <a:srgbClr val="0070C0"/>
                </a:solidFill>
              </a:rPr>
              <a:t>femei</a:t>
            </a:r>
            <a:r>
              <a:rPr lang="en-US" sz="2400" dirty="0" smtClean="0"/>
              <a:t>;</a:t>
            </a:r>
            <a:endParaRPr lang="ro-RO" sz="2400" dirty="0" smtClean="0"/>
          </a:p>
          <a:p>
            <a:pPr>
              <a:buNone/>
            </a:pPr>
            <a:r>
              <a:rPr lang="en-US" sz="2400" dirty="0" smtClean="0"/>
              <a:t>- minimum </a:t>
            </a:r>
            <a:r>
              <a:rPr lang="en-US" sz="2400" b="1" dirty="0" smtClean="0">
                <a:solidFill>
                  <a:srgbClr val="0070C0"/>
                </a:solidFill>
              </a:rPr>
              <a:t>34 </a:t>
            </a:r>
            <a:r>
              <a:rPr lang="en-US" sz="2400" b="1" dirty="0" err="1" smtClean="0">
                <a:solidFill>
                  <a:srgbClr val="0070C0"/>
                </a:solidFill>
              </a:rPr>
              <a:t>angajati</a:t>
            </a:r>
            <a:r>
              <a:rPr lang="en-US" sz="2400" b="1" dirty="0" smtClean="0">
                <a:solidFill>
                  <a:srgbClr val="0070C0"/>
                </a:solidFill>
              </a:rPr>
              <a:t> </a:t>
            </a:r>
            <a:r>
              <a:rPr lang="en-US" sz="2400" b="1" dirty="0" err="1" smtClean="0">
                <a:solidFill>
                  <a:srgbClr val="0070C0"/>
                </a:solidFill>
              </a:rPr>
              <a:t>varstnici</a:t>
            </a:r>
            <a:r>
              <a:rPr lang="en-US" sz="2400" b="1" dirty="0" smtClean="0">
                <a:solidFill>
                  <a:srgbClr val="0070C0"/>
                </a:solidFill>
              </a:rPr>
              <a:t> </a:t>
            </a:r>
            <a:r>
              <a:rPr lang="en-US" sz="2400" dirty="0" smtClean="0"/>
              <a:t>(55-64 </a:t>
            </a:r>
            <a:r>
              <a:rPr lang="en-US" sz="2400" dirty="0" err="1" smtClean="0"/>
              <a:t>ani</a:t>
            </a:r>
            <a:r>
              <a:rPr lang="en-US" sz="2400" dirty="0" smtClean="0"/>
              <a:t>);</a:t>
            </a:r>
            <a:endParaRPr lang="ro-RO" sz="2400" dirty="0" smtClean="0"/>
          </a:p>
          <a:p>
            <a:pPr>
              <a:buNone/>
            </a:pPr>
            <a:r>
              <a:rPr lang="en-US" sz="2400" dirty="0" smtClean="0"/>
              <a:t>- minimum </a:t>
            </a:r>
            <a:r>
              <a:rPr lang="en-US" sz="2400" b="1" dirty="0" smtClean="0">
                <a:solidFill>
                  <a:srgbClr val="0070C0"/>
                </a:solidFill>
              </a:rPr>
              <a:t>10 </a:t>
            </a:r>
            <a:r>
              <a:rPr lang="en-US" sz="2400" b="1" dirty="0" err="1" smtClean="0">
                <a:solidFill>
                  <a:srgbClr val="0070C0"/>
                </a:solidFill>
              </a:rPr>
              <a:t>participanti</a:t>
            </a:r>
            <a:r>
              <a:rPr lang="en-US" sz="2400" b="1" dirty="0" smtClean="0">
                <a:solidFill>
                  <a:srgbClr val="0070C0"/>
                </a:solidFill>
              </a:rPr>
              <a:t> </a:t>
            </a:r>
            <a:r>
              <a:rPr lang="en-US" sz="2400" b="1" dirty="0" err="1" smtClean="0">
                <a:solidFill>
                  <a:srgbClr val="0070C0"/>
                </a:solidFill>
              </a:rPr>
              <a:t>sa</a:t>
            </a:r>
            <a:r>
              <a:rPr lang="en-US" sz="2400" b="1" dirty="0" smtClean="0">
                <a:solidFill>
                  <a:srgbClr val="0070C0"/>
                </a:solidFill>
              </a:rPr>
              <a:t> </a:t>
            </a:r>
            <a:r>
              <a:rPr lang="en-US" sz="2400" b="1" dirty="0" err="1" smtClean="0">
                <a:solidFill>
                  <a:srgbClr val="0070C0"/>
                </a:solidFill>
              </a:rPr>
              <a:t>provina</a:t>
            </a:r>
            <a:r>
              <a:rPr lang="en-US" sz="2400" b="1" dirty="0" smtClean="0">
                <a:solidFill>
                  <a:srgbClr val="0070C0"/>
                </a:solidFill>
              </a:rPr>
              <a:t> din </a:t>
            </a:r>
            <a:r>
              <a:rPr lang="en-US" sz="2400" b="1" dirty="0" err="1" smtClean="0">
                <a:solidFill>
                  <a:srgbClr val="0070C0"/>
                </a:solidFill>
              </a:rPr>
              <a:t>mediul</a:t>
            </a:r>
            <a:r>
              <a:rPr lang="en-US" sz="2400" b="1" dirty="0" smtClean="0">
                <a:solidFill>
                  <a:srgbClr val="0070C0"/>
                </a:solidFill>
              </a:rPr>
              <a:t> rural</a:t>
            </a:r>
            <a:r>
              <a:rPr lang="en-US" sz="2400" dirty="0" smtClean="0"/>
              <a:t>.</a:t>
            </a:r>
            <a:endParaRPr lang="ro-RO" sz="2400" dirty="0" smtClean="0"/>
          </a:p>
          <a:p>
            <a:endParaRPr lang="ro-RO" sz="2400" dirty="0"/>
          </a:p>
        </p:txBody>
      </p:sp>
    </p:spTree>
  </p:cSld>
  <p:clrMapOvr>
    <a:masterClrMapping/>
  </p:clrMapOvr>
</p:sld>
</file>

<file path=ppt/theme/theme1.xml><?xml version="1.0" encoding="utf-8"?>
<a:theme xmlns:a="http://schemas.openxmlformats.org/drawingml/2006/main" name="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5475</TotalTime>
  <Words>567</Words>
  <Application>Microsoft Office PowerPoint</Application>
  <PresentationFormat>Expunere pe ecran (4:3)</PresentationFormat>
  <Paragraphs>88</Paragraphs>
  <Slides>10</Slides>
  <Notes>0</Notes>
  <HiddenSlides>0</HiddenSlides>
  <MMClips>0</MMClips>
  <ScaleCrop>false</ScaleCrop>
  <HeadingPairs>
    <vt:vector size="8" baseType="variant">
      <vt:variant>
        <vt:lpstr>Fonturi utilizate</vt:lpstr>
      </vt:variant>
      <vt:variant>
        <vt:i4>3</vt:i4>
      </vt:variant>
      <vt:variant>
        <vt:lpstr>Temă</vt:lpstr>
      </vt:variant>
      <vt:variant>
        <vt:i4>1</vt:i4>
      </vt:variant>
      <vt:variant>
        <vt:lpstr>Titluri diapozitive</vt:lpstr>
      </vt:variant>
      <vt:variant>
        <vt:i4>10</vt:i4>
      </vt:variant>
      <vt:variant>
        <vt:lpstr>Expuneri particularizate</vt:lpstr>
      </vt:variant>
      <vt:variant>
        <vt:i4>8</vt:i4>
      </vt:variant>
    </vt:vector>
  </HeadingPairs>
  <TitlesOfParts>
    <vt:vector size="22" baseType="lpstr">
      <vt:lpstr>Arial</vt:lpstr>
      <vt:lpstr>Calibri</vt:lpstr>
      <vt:lpstr>Wingdings</vt:lpstr>
      <vt:lpstr>Presentation</vt:lpstr>
      <vt:lpstr>Eveniment regional Sud Muntenia  Formează-ți angajații ca să-ți TRANSFORMe afacerea!</vt:lpstr>
      <vt:lpstr>Proiectul TRANS-FORM</vt:lpstr>
      <vt:lpstr>Prezentare PowerPoint</vt:lpstr>
      <vt:lpstr>Informații generale proiect TRANS-FORM</vt:lpstr>
      <vt:lpstr>Obiective proiect </vt:lpstr>
      <vt:lpstr>Cursuri gratuite pentru șoferii profesioniști  </vt:lpstr>
      <vt:lpstr>Programe de învăţare la locul de muncă</vt:lpstr>
      <vt:lpstr>Grupul țintă</vt:lpstr>
      <vt:lpstr>GT – egalitatea de șanse</vt:lpstr>
      <vt:lpstr>Prezentare PowerPoint</vt:lpstr>
      <vt:lpstr>Cabotaj</vt:lpstr>
      <vt:lpstr>11</vt:lpstr>
      <vt:lpstr>1.2</vt:lpstr>
      <vt:lpstr>1.3art8</vt:lpstr>
      <vt:lpstr>1.3art9</vt:lpstr>
      <vt:lpstr>1.3</vt:lpstr>
      <vt:lpstr>1.5</vt:lpstr>
      <vt:lpstr>1.4</vt:lpstr>
    </vt:vector>
  </TitlesOfParts>
  <Company>UNTRR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IRU Seminar  Image and Employment in Road Transport</dc:title>
  <dc:creator>roxana</dc:creator>
  <cp:lastModifiedBy>Roxana Ilie</cp:lastModifiedBy>
  <cp:revision>500</cp:revision>
  <cp:lastPrinted>2017-06-08T06:48:45Z</cp:lastPrinted>
  <dcterms:created xsi:type="dcterms:W3CDTF">2010-01-20T12:49:49Z</dcterms:created>
  <dcterms:modified xsi:type="dcterms:W3CDTF">2019-12-18T06:21:13Z</dcterms:modified>
</cp:coreProperties>
</file>